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7" r:id="rId16"/>
    <p:sldId id="271" r:id="rId17"/>
    <p:sldId id="272" r:id="rId18"/>
    <p:sldId id="273" r:id="rId19"/>
    <p:sldId id="280" r:id="rId20"/>
    <p:sldId id="274" r:id="rId21"/>
    <p:sldId id="275" r:id="rId22"/>
    <p:sldId id="276" r:id="rId23"/>
    <p:sldId id="278" r:id="rId24"/>
    <p:sldId id="279" r:id="rId25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54C"/>
    <a:srgbClr val="10643A"/>
    <a:srgbClr val="467E4F"/>
    <a:srgbClr val="176238"/>
    <a:srgbClr val="E1C603"/>
    <a:srgbClr val="467E44"/>
    <a:srgbClr val="006231"/>
    <a:srgbClr val="007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0301E2-1DE6-442F-968F-D14EBE2A6A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6515A-BEFB-4F63-9136-2457E79A59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ea typeface="Geneva" charset="-128"/>
              </a:defRPr>
            </a:lvl1pPr>
          </a:lstStyle>
          <a:p>
            <a:fld id="{D96E19D4-5599-4F98-9CA4-60C7C50BA615}" type="datetime1">
              <a:rPr lang="en-CA" altLang="en-US"/>
              <a:pPr/>
              <a:t>2020-04-26</a:t>
            </a:fld>
            <a:endParaRPr lang="en-CA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2D7A6-6A25-45B3-81B2-6797826A48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BEA7E-BAC1-4939-B122-E3A784B2B1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ea typeface="Geneva" charset="-128"/>
              </a:defRPr>
            </a:lvl1pPr>
          </a:lstStyle>
          <a:p>
            <a:fld id="{5E5C5842-3108-481C-BAE0-FA5AEEE534DF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F9315-A45C-4212-9A6C-3B7753679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8033BA-20DB-4DE1-BD81-39DC5F25A41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ea typeface="Geneva" charset="-128"/>
              </a:defRPr>
            </a:lvl1pPr>
          </a:lstStyle>
          <a:p>
            <a:fld id="{3520906A-5F74-4281-BBEA-38E5A8D5928B}" type="datetime1">
              <a:rPr lang="en-CA" altLang="en-US"/>
              <a:pPr/>
              <a:t>2020-04-26</a:t>
            </a:fld>
            <a:endParaRPr lang="en-CA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7A58DD9-22AF-472E-8F62-E365083D7A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7B00E7-2FC3-4B6C-8704-D38BE3261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141FE-42DB-40F8-86EC-71E87AF685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D24A0-FA8E-40F9-BF03-B93E5EBE1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ea typeface="Geneva" charset="-128"/>
              </a:defRPr>
            </a:lvl1pPr>
          </a:lstStyle>
          <a:p>
            <a:fld id="{BD5899BC-81AD-4FD4-BF7A-8248B986C8E6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kA-V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TrkA-PPT-V1-Image.jpg">
            <a:extLst>
              <a:ext uri="{FF2B5EF4-FFF2-40B4-BE49-F238E27FC236}">
                <a16:creationId xmlns:a16="http://schemas.microsoft.com/office/drawing/2014/main" id="{EB1B3F34-D2B0-4672-B53B-4FD9C2000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rkA-PPT-V1-Footer-NEW.png">
            <a:extLst>
              <a:ext uri="{FF2B5EF4-FFF2-40B4-BE49-F238E27FC236}">
                <a16:creationId xmlns:a16="http://schemas.microsoft.com/office/drawing/2014/main" id="{DF16D9D0-3CA6-4A5F-8D19-C9EDF73DF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romise-grey.png">
            <a:extLst>
              <a:ext uri="{FF2B5EF4-FFF2-40B4-BE49-F238E27FC236}">
                <a16:creationId xmlns:a16="http://schemas.microsoft.com/office/drawing/2014/main" id="{EDD5B21F-8BA7-4453-9115-5D79D659B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UA-COLOUR.png">
            <a:extLst>
              <a:ext uri="{FF2B5EF4-FFF2-40B4-BE49-F238E27FC236}">
                <a16:creationId xmlns:a16="http://schemas.microsoft.com/office/drawing/2014/main" id="{3881A27D-ADA6-43D5-AF7F-407DA46D17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78343" y="565429"/>
            <a:ext cx="8541648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all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02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2-Footer3.png">
            <a:extLst>
              <a:ext uri="{FF2B5EF4-FFF2-40B4-BE49-F238E27FC236}">
                <a16:creationId xmlns:a16="http://schemas.microsoft.com/office/drawing/2014/main" id="{70F59A6C-4F57-4A6F-95D4-F1B04594F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9700"/>
            <a:ext cx="9144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-REVERSE.png">
            <a:extLst>
              <a:ext uri="{FF2B5EF4-FFF2-40B4-BE49-F238E27FC236}">
                <a16:creationId xmlns:a16="http://schemas.microsoft.com/office/drawing/2014/main" id="{00F03083-CB29-4605-ABCB-20315B4C2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6186488"/>
            <a:ext cx="15716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2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1-Footer1.png">
            <a:extLst>
              <a:ext uri="{FF2B5EF4-FFF2-40B4-BE49-F238E27FC236}">
                <a16:creationId xmlns:a16="http://schemas.microsoft.com/office/drawing/2014/main" id="{B73C33BD-12CB-4437-93A6-241BAF207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.png">
            <a:extLst>
              <a:ext uri="{FF2B5EF4-FFF2-40B4-BE49-F238E27FC236}">
                <a16:creationId xmlns:a16="http://schemas.microsoft.com/office/drawing/2014/main" id="{7B3AE79A-4F79-4701-884A-B26FB52BE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2532303"/>
            <a:ext cx="7562850" cy="374842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2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14388" y="1704806"/>
            <a:ext cx="7562850" cy="48113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0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2-Header2.png">
            <a:extLst>
              <a:ext uri="{FF2B5EF4-FFF2-40B4-BE49-F238E27FC236}">
                <a16:creationId xmlns:a16="http://schemas.microsoft.com/office/drawing/2014/main" id="{734CBE5C-4505-41C5-BF27-9239F9576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.png">
            <a:extLst>
              <a:ext uri="{FF2B5EF4-FFF2-40B4-BE49-F238E27FC236}">
                <a16:creationId xmlns:a16="http://schemas.microsoft.com/office/drawing/2014/main" id="{A5A5D531-5886-424D-A6D6-9B3B78632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3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2-Footer2.png">
            <a:extLst>
              <a:ext uri="{FF2B5EF4-FFF2-40B4-BE49-F238E27FC236}">
                <a16:creationId xmlns:a16="http://schemas.microsoft.com/office/drawing/2014/main" id="{9DF77BB3-2FDC-40B6-8834-74FDEA5C3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.png">
            <a:extLst>
              <a:ext uri="{FF2B5EF4-FFF2-40B4-BE49-F238E27FC236}">
                <a16:creationId xmlns:a16="http://schemas.microsoft.com/office/drawing/2014/main" id="{CE4161E4-6449-4BBE-9167-67D4D3B3C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375400"/>
            <a:ext cx="11858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romise-green.png">
            <a:extLst>
              <a:ext uri="{FF2B5EF4-FFF2-40B4-BE49-F238E27FC236}">
                <a16:creationId xmlns:a16="http://schemas.microsoft.com/office/drawing/2014/main" id="{9305CB3D-2E64-4B7B-BBE4-0B365BAB2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2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0"/>
          <p:cNvSpPr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1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1-Footer1.png">
            <a:extLst>
              <a:ext uri="{FF2B5EF4-FFF2-40B4-BE49-F238E27FC236}">
                <a16:creationId xmlns:a16="http://schemas.microsoft.com/office/drawing/2014/main" id="{AF2C6BB9-AFAA-4CED-90C3-3235F01B8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.png">
            <a:extLst>
              <a:ext uri="{FF2B5EF4-FFF2-40B4-BE49-F238E27FC236}">
                <a16:creationId xmlns:a16="http://schemas.microsoft.com/office/drawing/2014/main" id="{70964642-2E51-47AC-82DC-21BBBB88D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6200775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0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1-Footer1.png">
            <a:extLst>
              <a:ext uri="{FF2B5EF4-FFF2-40B4-BE49-F238E27FC236}">
                <a16:creationId xmlns:a16="http://schemas.microsoft.com/office/drawing/2014/main" id="{5FA860F8-FC76-442F-882F-E07774E0B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romise-green.png">
            <a:extLst>
              <a:ext uri="{FF2B5EF4-FFF2-40B4-BE49-F238E27FC236}">
                <a16:creationId xmlns:a16="http://schemas.microsoft.com/office/drawing/2014/main" id="{4D336F0F-0B22-44EA-ACA8-860F86E25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A-COLOUR.png">
            <a:extLst>
              <a:ext uri="{FF2B5EF4-FFF2-40B4-BE49-F238E27FC236}">
                <a16:creationId xmlns:a16="http://schemas.microsoft.com/office/drawing/2014/main" id="{7C75A210-EEF5-4DEB-B645-DF997CB3C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14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2-Footer3.png">
            <a:extLst>
              <a:ext uri="{FF2B5EF4-FFF2-40B4-BE49-F238E27FC236}">
                <a16:creationId xmlns:a16="http://schemas.microsoft.com/office/drawing/2014/main" id="{2BE2B7F9-7A8B-4852-A5F2-B3B6486F2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9700"/>
            <a:ext cx="9144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romise-white.png">
            <a:extLst>
              <a:ext uri="{FF2B5EF4-FFF2-40B4-BE49-F238E27FC236}">
                <a16:creationId xmlns:a16="http://schemas.microsoft.com/office/drawing/2014/main" id="{624C9513-8323-439D-BAF2-DCCF66BFC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A-COLOUR.png">
            <a:extLst>
              <a:ext uri="{FF2B5EF4-FFF2-40B4-BE49-F238E27FC236}">
                <a16:creationId xmlns:a16="http://schemas.microsoft.com/office/drawing/2014/main" id="{0F3501DB-DAC3-4630-8C88-FF3676434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73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romise-grey.png">
            <a:extLst>
              <a:ext uri="{FF2B5EF4-FFF2-40B4-BE49-F238E27FC236}">
                <a16:creationId xmlns:a16="http://schemas.microsoft.com/office/drawing/2014/main" id="{A43535A8-649F-4585-93EF-6CFD84DE6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6411913"/>
            <a:ext cx="1682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.png">
            <a:extLst>
              <a:ext uri="{FF2B5EF4-FFF2-40B4-BE49-F238E27FC236}">
                <a16:creationId xmlns:a16="http://schemas.microsoft.com/office/drawing/2014/main" id="{E16DB6C6-5C1A-45BC-A8BD-9BE82643D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408738"/>
            <a:ext cx="11858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97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UA-COLOUR.png">
            <a:extLst>
              <a:ext uri="{FF2B5EF4-FFF2-40B4-BE49-F238E27FC236}">
                <a16:creationId xmlns:a16="http://schemas.microsoft.com/office/drawing/2014/main" id="{4C7BB77C-2DA8-473D-8242-D101CFA82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408738"/>
            <a:ext cx="11858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99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082368-C235-42ED-A543-F110ABC7B3C9}"/>
              </a:ext>
            </a:extLst>
          </p:cNvPr>
          <p:cNvSpPr/>
          <p:nvPr/>
        </p:nvSpPr>
        <p:spPr>
          <a:xfrm>
            <a:off x="0" y="6235700"/>
            <a:ext cx="9144000" cy="622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promise-grey.png">
            <a:extLst>
              <a:ext uri="{FF2B5EF4-FFF2-40B4-BE49-F238E27FC236}">
                <a16:creationId xmlns:a16="http://schemas.microsoft.com/office/drawing/2014/main" id="{77316D33-3DF4-48DD-B6B7-B49FC2095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6408738"/>
            <a:ext cx="1682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A-COLOUR.png">
            <a:extLst>
              <a:ext uri="{FF2B5EF4-FFF2-40B4-BE49-F238E27FC236}">
                <a16:creationId xmlns:a16="http://schemas.microsoft.com/office/drawing/2014/main" id="{650FBB2F-951C-4AF4-9E78-861ECED21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407150"/>
            <a:ext cx="11858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8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kB-PPT-V1-Green-Header.jpg">
            <a:extLst>
              <a:ext uri="{FF2B5EF4-FFF2-40B4-BE49-F238E27FC236}">
                <a16:creationId xmlns:a16="http://schemas.microsoft.com/office/drawing/2014/main" id="{D9709236-743E-4F51-9C1F-5D78C1A3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A-COLOUR-REVERSE.png">
            <a:extLst>
              <a:ext uri="{FF2B5EF4-FFF2-40B4-BE49-F238E27FC236}">
                <a16:creationId xmlns:a16="http://schemas.microsoft.com/office/drawing/2014/main" id="{A62B5EAC-C72E-4551-B4F1-2D0A63F9D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TrkB-PPT-V1-Footer1.png">
            <a:extLst>
              <a:ext uri="{FF2B5EF4-FFF2-40B4-BE49-F238E27FC236}">
                <a16:creationId xmlns:a16="http://schemas.microsoft.com/office/drawing/2014/main" id="{11284174-ACD6-4462-947F-95FDA57A5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6"/>
          <a:stretch>
            <a:fillRect/>
          </a:stretch>
        </p:blipFill>
        <p:spPr bwMode="auto">
          <a:xfrm rot="10800000">
            <a:off x="0" y="9525"/>
            <a:ext cx="91440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7"/>
            <a:ext cx="7562850" cy="433493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0"/>
          <p:cNvSpPr>
            <a:spLocks noGrp="1"/>
          </p:cNvSpPr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37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68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kB-PPT-V1-Green-Background-Full.jpg">
            <a:extLst>
              <a:ext uri="{FF2B5EF4-FFF2-40B4-BE49-F238E27FC236}">
                <a16:creationId xmlns:a16="http://schemas.microsoft.com/office/drawing/2014/main" id="{4DE1D80F-036B-4A9A-BE03-903E2602A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A-COLOUR-REVERSE.png">
            <a:extLst>
              <a:ext uri="{FF2B5EF4-FFF2-40B4-BE49-F238E27FC236}">
                <a16:creationId xmlns:a16="http://schemas.microsoft.com/office/drawing/2014/main" id="{E1C1FCB5-3EFC-4CA1-A795-3C7C9C9C2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373BB8-922A-4692-A433-B79BA88F3816}"/>
              </a:ext>
            </a:extLst>
          </p:cNvPr>
          <p:cNvCxnSpPr/>
          <p:nvPr/>
        </p:nvCxnSpPr>
        <p:spPr bwMode="auto">
          <a:xfrm>
            <a:off x="0" y="914400"/>
            <a:ext cx="9144000" cy="1588"/>
          </a:xfrm>
          <a:prstGeom prst="line">
            <a:avLst/>
          </a:prstGeom>
          <a:ln w="508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>
                <a:solidFill>
                  <a:schemeClr val="bg1"/>
                </a:solidFill>
              </a:defRPr>
            </a:lvl2pPr>
            <a:lvl3pPr marL="228600" indent="-228600">
              <a:defRPr sz="1800">
                <a:solidFill>
                  <a:schemeClr val="bg1"/>
                </a:solidFill>
              </a:defRPr>
            </a:lvl3pPr>
            <a:lvl4pPr marL="514350" indent="-230188">
              <a:buFont typeface="Lucida Grande"/>
              <a:buChar char="-"/>
              <a:tabLst/>
              <a:defRPr sz="1800">
                <a:solidFill>
                  <a:schemeClr val="bg1"/>
                </a:solidFill>
              </a:defRPr>
            </a:lvl4pPr>
            <a:lvl5pPr marL="747713" indent="-228600">
              <a:buFont typeface="Lucida Grande"/>
              <a:buChar char="·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5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1-Green-Background-Full.jpg">
            <a:extLst>
              <a:ext uri="{FF2B5EF4-FFF2-40B4-BE49-F238E27FC236}">
                <a16:creationId xmlns:a16="http://schemas.microsoft.com/office/drawing/2014/main" id="{280A463A-5387-41B8-8DD2-E0E8DE326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-REVERSE.png">
            <a:extLst>
              <a:ext uri="{FF2B5EF4-FFF2-40B4-BE49-F238E27FC236}">
                <a16:creationId xmlns:a16="http://schemas.microsoft.com/office/drawing/2014/main" id="{28E08F56-B2EA-4C9D-846D-9A6320283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396038"/>
            <a:ext cx="1192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>
                <a:solidFill>
                  <a:schemeClr val="bg1"/>
                </a:solidFill>
              </a:defRPr>
            </a:lvl2pPr>
            <a:lvl3pPr marL="228600" indent="-228600">
              <a:defRPr sz="1800">
                <a:solidFill>
                  <a:schemeClr val="bg1"/>
                </a:solidFill>
              </a:defRPr>
            </a:lvl3pPr>
            <a:lvl4pPr marL="514350" indent="-230188">
              <a:buFont typeface="Lucida Grande"/>
              <a:buChar char="-"/>
              <a:tabLst/>
              <a:defRPr sz="1800">
                <a:solidFill>
                  <a:schemeClr val="bg1"/>
                </a:solidFill>
              </a:defRPr>
            </a:lvl4pPr>
            <a:lvl5pPr marL="747713" indent="-228600">
              <a:buFont typeface="Lucida Grande"/>
              <a:buChar char="·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34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kB-PPT-V1-Green-Background-Full.jpg">
            <a:extLst>
              <a:ext uri="{FF2B5EF4-FFF2-40B4-BE49-F238E27FC236}">
                <a16:creationId xmlns:a16="http://schemas.microsoft.com/office/drawing/2014/main" id="{D08294DF-E67A-4AED-95A2-462A3146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A-COLOUR-REVERSE.png">
            <a:extLst>
              <a:ext uri="{FF2B5EF4-FFF2-40B4-BE49-F238E27FC236}">
                <a16:creationId xmlns:a16="http://schemas.microsoft.com/office/drawing/2014/main" id="{200C3754-F566-4837-A4D5-B73E5E7F0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2606675"/>
            <a:ext cx="57959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861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kB-PPT-V1-Green-Background-Full.jpg">
            <a:extLst>
              <a:ext uri="{FF2B5EF4-FFF2-40B4-BE49-F238E27FC236}">
                <a16:creationId xmlns:a16="http://schemas.microsoft.com/office/drawing/2014/main" id="{43F09617-8A98-4EB8-A894-2CF724A97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UA-COLOUR-REVERSE.png">
            <a:extLst>
              <a:ext uri="{FF2B5EF4-FFF2-40B4-BE49-F238E27FC236}">
                <a16:creationId xmlns:a16="http://schemas.microsoft.com/office/drawing/2014/main" id="{20F5B22D-9C4F-465F-9C3B-823A66F3E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090613"/>
            <a:ext cx="42687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509817"/>
            <a:ext cx="8229600" cy="1394548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8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-BACKGROUND-SLIDE.jpg">
            <a:extLst>
              <a:ext uri="{FF2B5EF4-FFF2-40B4-BE49-F238E27FC236}">
                <a16:creationId xmlns:a16="http://schemas.microsoft.com/office/drawing/2014/main" id="{5648757C-83A4-4A88-9E09-E457A1BC2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A-COLOUR.png">
            <a:extLst>
              <a:ext uri="{FF2B5EF4-FFF2-40B4-BE49-F238E27FC236}">
                <a16:creationId xmlns:a16="http://schemas.microsoft.com/office/drawing/2014/main" id="{968A45A1-166A-471D-B612-147B6BDB3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00375"/>
            <a:ext cx="3657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555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kB-PPT-V1-Green-Background-Full.jpg">
            <a:extLst>
              <a:ext uri="{FF2B5EF4-FFF2-40B4-BE49-F238E27FC236}">
                <a16:creationId xmlns:a16="http://schemas.microsoft.com/office/drawing/2014/main" id="{16405B0C-0097-443B-A957-6B1A46818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romise-white.png">
            <a:extLst>
              <a:ext uri="{FF2B5EF4-FFF2-40B4-BE49-F238E27FC236}">
                <a16:creationId xmlns:a16="http://schemas.microsoft.com/office/drawing/2014/main" id="{786E33F6-C00B-4685-B26B-C1567214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940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-BACKGROUND-SLIDE.jpg">
            <a:extLst>
              <a:ext uri="{FF2B5EF4-FFF2-40B4-BE49-F238E27FC236}">
                <a16:creationId xmlns:a16="http://schemas.microsoft.com/office/drawing/2014/main" id="{DF870576-1278-4292-AAD1-FAB224888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romise-green.png">
            <a:extLst>
              <a:ext uri="{FF2B5EF4-FFF2-40B4-BE49-F238E27FC236}">
                <a16:creationId xmlns:a16="http://schemas.microsoft.com/office/drawing/2014/main" id="{7314E936-46A2-45AD-9AE2-376073D79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83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1-Footer1.png">
            <a:extLst>
              <a:ext uri="{FF2B5EF4-FFF2-40B4-BE49-F238E27FC236}">
                <a16:creationId xmlns:a16="http://schemas.microsoft.com/office/drawing/2014/main" id="{BBD30EEA-DFA0-4E90-9BEE-52840352D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6"/>
          <a:stretch>
            <a:fillRect/>
          </a:stretch>
        </p:blipFill>
        <p:spPr bwMode="auto">
          <a:xfrm rot="10800000">
            <a:off x="0" y="9525"/>
            <a:ext cx="91440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rkB-PPT-V1-Green-Header.jpg">
            <a:extLst>
              <a:ext uri="{FF2B5EF4-FFF2-40B4-BE49-F238E27FC236}">
                <a16:creationId xmlns:a16="http://schemas.microsoft.com/office/drawing/2014/main" id="{CFB90651-22B6-4CD5-9045-39C27F7B5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A-COLOUR-REVERSE.png">
            <a:extLst>
              <a:ext uri="{FF2B5EF4-FFF2-40B4-BE49-F238E27FC236}">
                <a16:creationId xmlns:a16="http://schemas.microsoft.com/office/drawing/2014/main" id="{85D7386F-61A6-46CE-9768-D798FA12D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2055091"/>
            <a:ext cx="7562850" cy="374842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2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14388" y="1381534"/>
            <a:ext cx="7562850" cy="48113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9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kB-PPT-V1-Green-Header.jpg">
            <a:extLst>
              <a:ext uri="{FF2B5EF4-FFF2-40B4-BE49-F238E27FC236}">
                <a16:creationId xmlns:a16="http://schemas.microsoft.com/office/drawing/2014/main" id="{E9357227-5B90-476B-8909-4568A4307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A-COLOUR-REVERSE.png">
            <a:extLst>
              <a:ext uri="{FF2B5EF4-FFF2-40B4-BE49-F238E27FC236}">
                <a16:creationId xmlns:a16="http://schemas.microsoft.com/office/drawing/2014/main" id="{4DD2C569-D93B-44D8-A212-0578051CD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9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kB-PPT-V1-Green-Header.jpg">
            <a:extLst>
              <a:ext uri="{FF2B5EF4-FFF2-40B4-BE49-F238E27FC236}">
                <a16:creationId xmlns:a16="http://schemas.microsoft.com/office/drawing/2014/main" id="{30AEA4C5-1EAB-4AD8-AAD7-98B3AE97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A-COLOUR-REVERSE.png">
            <a:extLst>
              <a:ext uri="{FF2B5EF4-FFF2-40B4-BE49-F238E27FC236}">
                <a16:creationId xmlns:a16="http://schemas.microsoft.com/office/drawing/2014/main" id="{F1A3A102-C12A-4D75-B115-DDE5E05F6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946727"/>
            <a:ext cx="9144000" cy="591127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586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kB-PPT-V1-Green-Header.jpg">
            <a:extLst>
              <a:ext uri="{FF2B5EF4-FFF2-40B4-BE49-F238E27FC236}">
                <a16:creationId xmlns:a16="http://schemas.microsoft.com/office/drawing/2014/main" id="{2C090729-145E-4A20-8626-269734314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A-COLOUR-REVERSE.png">
            <a:extLst>
              <a:ext uri="{FF2B5EF4-FFF2-40B4-BE49-F238E27FC236}">
                <a16:creationId xmlns:a16="http://schemas.microsoft.com/office/drawing/2014/main" id="{C5EAC0F4-8D89-4350-9441-FC8CBEBD7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738909"/>
            <a:ext cx="7562850" cy="466436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4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1-Green-Background-Footer.75.jpg">
            <a:extLst>
              <a:ext uri="{FF2B5EF4-FFF2-40B4-BE49-F238E27FC236}">
                <a16:creationId xmlns:a16="http://schemas.microsoft.com/office/drawing/2014/main" id="{CE5008B2-7639-4B85-A569-912D89364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-REVERSE.png">
            <a:extLst>
              <a:ext uri="{FF2B5EF4-FFF2-40B4-BE49-F238E27FC236}">
                <a16:creationId xmlns:a16="http://schemas.microsoft.com/office/drawing/2014/main" id="{A017E9A9-9C61-447E-9C89-E73A6FAE9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369050"/>
            <a:ext cx="11922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romise-white.png">
            <a:extLst>
              <a:ext uri="{FF2B5EF4-FFF2-40B4-BE49-F238E27FC236}">
                <a16:creationId xmlns:a16="http://schemas.microsoft.com/office/drawing/2014/main" id="{00485984-F6C3-435F-8FE4-A75DDA12A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2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0"/>
          <p:cNvSpPr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4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kB-PPT-V1-Green-Header.jpg">
            <a:extLst>
              <a:ext uri="{FF2B5EF4-FFF2-40B4-BE49-F238E27FC236}">
                <a16:creationId xmlns:a16="http://schemas.microsoft.com/office/drawing/2014/main" id="{3EC0D3F1-812A-42ED-9757-278629481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A-COLOUR-REVERSE.png">
            <a:extLst>
              <a:ext uri="{FF2B5EF4-FFF2-40B4-BE49-F238E27FC236}">
                <a16:creationId xmlns:a16="http://schemas.microsoft.com/office/drawing/2014/main" id="{067466D0-6170-40A2-96FD-8D875875E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</p:spPr>
        <p:txBody>
          <a:bodyPr vert="horz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540"/>
            <a:ext cx="9144000" cy="590511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000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2-Header1.png">
            <a:extLst>
              <a:ext uri="{FF2B5EF4-FFF2-40B4-BE49-F238E27FC236}">
                <a16:creationId xmlns:a16="http://schemas.microsoft.com/office/drawing/2014/main" id="{1550FE06-E0B0-4512-86CE-9D587ADD0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A-COLOUR-REVERSE.png">
            <a:extLst>
              <a:ext uri="{FF2B5EF4-FFF2-40B4-BE49-F238E27FC236}">
                <a16:creationId xmlns:a16="http://schemas.microsoft.com/office/drawing/2014/main" id="{CA00E206-FDC7-4270-A3F5-14F9E7A94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814388" y="2532303"/>
            <a:ext cx="7562850" cy="374842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2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814388" y="1704806"/>
            <a:ext cx="7562850" cy="48113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5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71" r:id="rId20"/>
    <p:sldLayoutId id="2147483891" r:id="rId21"/>
    <p:sldLayoutId id="2147483892" r:id="rId22"/>
    <p:sldLayoutId id="2147483893" r:id="rId23"/>
    <p:sldLayoutId id="2147483894" r:id="rId24"/>
    <p:sldLayoutId id="2147483895" r:id="rId25"/>
    <p:sldLayoutId id="2147483896" r:id="rId26"/>
    <p:sldLayoutId id="2147483897" r:id="rId2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ds.b.ebscohost.com.login.ezproxy.library.ualberta.ca/" TargetMode="External"/><Relationship Id="rId2" Type="http://schemas.openxmlformats.org/officeDocument/2006/relationships/hyperlink" Target="http://dx.doi.org/10.1080/02615479.2011.644532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x.doi.org/10.1016/j.midw.2014.03.01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ds.a.ebscohost.com.login.ezproxy/" TargetMode="External"/><Relationship Id="rId2" Type="http://schemas.openxmlformats.org/officeDocument/2006/relationships/hyperlink" Target="http://dx.doi.org/10.1016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eds.a.ebscohost.com.login.ezproxy.library.ualberta.ca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ds.b.ebscohost.com.login.ezproxy.library/" TargetMode="External"/><Relationship Id="rId2" Type="http://schemas.openxmlformats.org/officeDocument/2006/relationships/hyperlink" Target="http://www.jstor.org/stable/23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290A536-78A0-452F-B9A9-387F805E5F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3999"/>
            <a:ext cx="9143999" cy="584775"/>
          </a:xfrm>
        </p:spPr>
        <p:txBody>
          <a:bodyPr/>
          <a:lstStyle/>
          <a:p>
            <a:pPr algn="ctr">
              <a:defRPr/>
            </a:pPr>
            <a:r>
              <a:rPr lang="en-CA" sz="32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RESILIENCY STRATEGIES DURING A PANDEMIC</a:t>
            </a:r>
            <a:endParaRPr sz="3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899B7-D26E-4245-89DA-C69CBCD3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920"/>
            <a:ext cx="9144000" cy="4704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F5D799-63FD-444C-9939-5179914D34B6}"/>
              </a:ext>
            </a:extLst>
          </p:cNvPr>
          <p:cNvSpPr txBox="1"/>
          <p:nvPr/>
        </p:nvSpPr>
        <p:spPr>
          <a:xfrm>
            <a:off x="2651760" y="6019226"/>
            <a:ext cx="34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Rebecca Low, RN, BScN, MEd (HSE)</a:t>
            </a:r>
          </a:p>
          <a:p>
            <a:r>
              <a:rPr lang="en-CA" sz="1600" b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Faculty of Nursing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503F2-80B3-4E55-9AA7-86237BA042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8125" y="1228725"/>
            <a:ext cx="8820150" cy="5953125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Focusing on solutions and strengths rather than issues and failures promotes transformative growth &amp; resilience through enabling individuals to overcome difficulties, move forward and establish a professional identity.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Identify team strengths and discuss solutions based on applying those strengths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Identify previously used coping skills and apply those same strategies to your practice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Identify &amp; use your personal strengths </a:t>
            </a:r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CDE07-8799-4CE0-B26D-191A31A7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Strength-Based Reflection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BEFFD-2402-4081-ABD5-6FE67AE9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419600"/>
            <a:ext cx="3119438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19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8C26E-FE93-45BC-88D1-6D61BFA1C8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300" y="1238251"/>
            <a:ext cx="8924925" cy="5054094"/>
          </a:xfrm>
        </p:spPr>
        <p:txBody>
          <a:bodyPr/>
          <a:lstStyle/>
          <a:p>
            <a:r>
              <a:rPr lang="en-US" sz="2250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Increases confidence and resilience through sharing a sense of connection and belonging with colleagues. Offering &amp; receiving peer support has reciprocal benefits. </a:t>
            </a:r>
          </a:p>
          <a:p>
            <a:r>
              <a:rPr lang="en-US" sz="2250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 opportunities for new ways to connect, debrief, and share learning experiences, stress management &amp; coping techniques and resources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EEC703-274A-484A-8B8B-B60426CA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Reflection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883E0-86F1-49BE-9FEF-83DF74ED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4124325"/>
            <a:ext cx="3073669" cy="1924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C2010-112A-443F-8FCD-1E595C89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54" y="4124324"/>
            <a:ext cx="2498671" cy="1924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FD34B-A110-407F-99F9-61F0AB541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644" y="4124325"/>
            <a:ext cx="320971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1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1AE7E-4CB9-431F-A53E-85FE551C3F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5993" y="1276351"/>
            <a:ext cx="8812014" cy="5191124"/>
          </a:xfrm>
        </p:spPr>
        <p:txBody>
          <a:bodyPr/>
          <a:lstStyle/>
          <a:p>
            <a:r>
              <a:rPr lang="en-CA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Having a professional identity &amp; values helps develop a passion for work and contributes to a sense of belonging to a professional family.</a:t>
            </a:r>
          </a:p>
          <a:p>
            <a:r>
              <a:rPr lang="en-CA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Identity your professional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Return to your reason, remember &amp; know your why</a:t>
            </a:r>
            <a:endParaRPr lang="en-CA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DA4408-B814-4E6E-B594-FC5D58E4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Professional Identity &amp; Values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BA43BF-502F-4CFE-9A4F-64A1E7C9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3" y="3930310"/>
            <a:ext cx="3019889" cy="2165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071F6B-532D-4788-9417-5B2C1C29C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89" y="3930310"/>
            <a:ext cx="2948218" cy="2165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6A9C9F-8C70-4C25-BAD1-7DDADDA5C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882" y="3930310"/>
            <a:ext cx="2843907" cy="21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724CD9-D918-42B9-9456-1F0483963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9550" y="1278853"/>
            <a:ext cx="4991100" cy="4942224"/>
          </a:xfrm>
        </p:spPr>
        <p:txBody>
          <a:bodyPr/>
          <a:lstStyle/>
          <a:p>
            <a:r>
              <a:rPr lang="en-CA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Stories have an incredible power to inspire and transform us, we can learn from others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acquisition of resiliency. 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Look for inspiration from others, read stories of resilience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to Podcasts about resilience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Consider what your own story of this time will be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660EF7-D84E-4187-9C13-453BB887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65655"/>
            <a:ext cx="8296275" cy="605920"/>
          </a:xfrm>
        </p:spPr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Stories of Resiliency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FF70C-3892-4232-AD74-9A4DAD6B0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2" y="1278851"/>
            <a:ext cx="2711051" cy="2864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DEC91-4F88-4F50-AE14-D742FB22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2" y="4143374"/>
            <a:ext cx="2711052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4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BD4260-D677-4C97-A87B-29C654B394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0026" y="1393151"/>
            <a:ext cx="4857749" cy="4750474"/>
          </a:xfrm>
        </p:spPr>
        <p:txBody>
          <a:bodyPr/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Enhances stress resilience, relational skills, information processing, self-awareness, emotional intelligence, cultivating compassion for self &amp; others and responding to loss &amp; grief. 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Practicing an attitude of acceptance for things beyond your control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Apply the 3 P’s in your life (Purpose, Pivoting &amp; Pacing) 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10AEA2-1F94-492F-97BF-A9C6A265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Mindfulness &amp; Meditation Practice </a:t>
            </a:r>
            <a:br>
              <a:rPr lang="en-CA" dirty="0"/>
            </a:b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EA049-C116-44F4-966B-7359179F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24" y="3768387"/>
            <a:ext cx="3467101" cy="2156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D0F5F-59E4-4459-884A-98E5EB536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4" y="1543049"/>
            <a:ext cx="3467101" cy="22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1CD010-CBC2-411D-B12A-F4F75485CB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175" y="1267303"/>
            <a:ext cx="5346049" cy="4859774"/>
          </a:xfrm>
        </p:spPr>
        <p:txBody>
          <a:bodyPr/>
          <a:lstStyle/>
          <a:p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Identify stress-triggers, use Pause Practice when you notice stress arising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Guided practices available online, many free apps &amp; podcasts </a:t>
            </a:r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7F3EF-0AD8-40AB-8ECD-ABEB33E8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565655"/>
            <a:ext cx="8658225" cy="644020"/>
          </a:xfrm>
        </p:spPr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Mindfulness &amp; Meditation Practice</a:t>
            </a:r>
            <a:endParaRPr lang="en-CA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D660C-8654-454E-BE24-F15746D9A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3498177"/>
            <a:ext cx="5542007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CC11C-F05C-45F0-A7F0-4B3A0CEB0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98" y="1209674"/>
            <a:ext cx="2997852" cy="3019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D2D5A-AB8D-4EF6-AA03-05081A0BA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998" y="4105275"/>
            <a:ext cx="2854977" cy="20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2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AD94A2-EC67-4D25-8EBE-B02F0009E3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4639" y="1128712"/>
            <a:ext cx="4563111" cy="5214938"/>
          </a:xfrm>
        </p:spPr>
        <p:txBody>
          <a:bodyPr/>
          <a:lstStyle/>
          <a:p>
            <a:r>
              <a:rPr lang="en-CA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component for developing and maintaining resilience. Self-care is highly individualized &amp; involves any activity that you find restorative and allows you to reconnect with yourself or others. </a:t>
            </a:r>
          </a:p>
          <a:p>
            <a:r>
              <a:rPr lang="en-CA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Complete a self-assessment and develop a self-care plan</a:t>
            </a:r>
            <a:endParaRPr lang="en-CA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8BBF98-F5A8-4043-89E8-0E306AE5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" y="254000"/>
            <a:ext cx="8300720" cy="650240"/>
          </a:xfrm>
        </p:spPr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Self-Care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E3E41-3DC2-4651-ABF1-0D07F002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4" y="1247774"/>
            <a:ext cx="408622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01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25ADE8-2DC2-434D-A7B8-3885F5002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0975" y="1333500"/>
            <a:ext cx="5343525" cy="4781550"/>
          </a:xfrm>
        </p:spPr>
        <p:txBody>
          <a:bodyPr/>
          <a:lstStyle/>
          <a:p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An active coping strategy to manage stress and build resilience that involves creating and using positive statements to transform  perception of an issue.</a:t>
            </a:r>
          </a:p>
          <a:p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Pay attention to your thoughts &amp; the way you speak, see if you can start to identify negative pattens and reframe &amp; transform negative statements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 practices that discuss reframing and affirmations if you need guidance on how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start </a:t>
            </a:r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0964C7-7F1E-4D09-8B89-7E40FB0E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565655"/>
            <a:ext cx="8667750" cy="481134"/>
          </a:xfrm>
        </p:spPr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Reframing Stress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DFDC3-D76C-453A-82F1-19290656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5" y="1333500"/>
            <a:ext cx="35718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5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8AF62-9D4D-4ACC-9F1F-14556EC4D8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4" y="1266825"/>
            <a:ext cx="8515351" cy="4867275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This is a process and a journey. Start with incorporating strategies that resonate with you most, reflect on what you need right now &amp; see if you can build any of these strategies into your routine.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 Go day by day, reach out to your supports, and use the resources that speak to your needs. </a:t>
            </a: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2F4396-D31A-47A1-8B49-13EC68B2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05C4B-B0B2-4528-8DBE-CEC5E144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2743200"/>
            <a:ext cx="82486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72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55FFD-BE66-4844-A46B-22F2EFF719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0" y="133833"/>
            <a:ext cx="8671776" cy="6085992"/>
          </a:xfrm>
        </p:spPr>
        <p:txBody>
          <a:bodyPr/>
          <a:lstStyle/>
          <a:p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				   </a:t>
            </a:r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PAUSE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				   																																																									   </a:t>
            </a:r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BREATH </a:t>
            </a: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				  																																						   </a:t>
            </a:r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NOTICE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E1BEA-9715-4F17-883C-25C15B7D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4" y="133832"/>
            <a:ext cx="4623652" cy="59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3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056E3D-CF2B-4B96-A065-D0E2DE2B20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251" y="1590674"/>
            <a:ext cx="8334374" cy="42411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Background: Why Resiliency is Relevant to Nursing and this Pandemic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Resiliency is (Characteristics &amp; Influences)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Research-Based Strategies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Questions &amp; Comments </a:t>
            </a: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F6640C-81FC-4FD7-A4AA-1C5FB02D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565655"/>
            <a:ext cx="8181974" cy="739270"/>
          </a:xfrm>
        </p:spPr>
        <p:txBody>
          <a:bodyPr/>
          <a:lstStyle/>
          <a:p>
            <a:pPr algn="ctr"/>
            <a:r>
              <a:rPr lang="en-CA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901384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D4FFB9-2DD6-4986-A03B-C53DA1E7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Questions &amp; Comments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959F8-B64D-429A-A11C-21A627A8A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3" y="1314450"/>
            <a:ext cx="51435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E03C29-2507-4AEB-9178-DC21B7DF9E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500" y="1200151"/>
            <a:ext cx="8667750" cy="5210174"/>
          </a:xfrm>
        </p:spPr>
        <p:txBody>
          <a:bodyPr/>
          <a:lstStyle/>
          <a:p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Bass, J., Walters, C., </a:t>
            </a:r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Toohill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J., &amp; </a:t>
            </a:r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Sidebotham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M. (2016). Promoting retention, enabling success: Discovering the potential of student support circles. </a:t>
            </a:r>
            <a:r>
              <a:rPr lang="en-CA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Nurse Education in Practice. </a:t>
            </a:r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10.1016/j.nepr.2016.07.002</a:t>
            </a:r>
          </a:p>
          <a:p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Beddoe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L., Davys, A., &amp; Adamson, C. (2013). Educating resilient practitioners. </a:t>
            </a:r>
            <a:r>
              <a:rPr lang="en-CA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Work Education, 32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(1), 100-117. 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http://dx.doi.org/10.1080/02615479.2011.644532</a:t>
            </a:r>
            <a:endParaRPr lang="en-CA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Delany, C., Miller, K. J., El-</a:t>
            </a:r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Ansary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D., Remedios, L., Hosseini, A., &amp; McLeod, S. (2015). Replacing stressful challenges with positive coping strategies: a resilience program for clinical placement learning. </a:t>
            </a:r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Advances in Health Sciences Education, 20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1303-1324. </a:t>
            </a:r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10.1007/s10459-015-9603-3 </a:t>
            </a:r>
            <a:endParaRPr lang="en-CA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Grant, L. &amp; </a:t>
            </a:r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Kinman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G. (Eds.). (2014). </a:t>
            </a:r>
            <a:r>
              <a:rPr lang="en-CA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resilience for social work practice. 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London, UK: Palgrave. </a:t>
            </a:r>
          </a:p>
          <a:p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Hodges, H. F., Keeley, A. C., &amp; Grier, E. C. (2005). Professional resilience, practice longevity, and Parse’s Theory for baccalaureate education. </a:t>
            </a:r>
            <a:r>
              <a:rPr lang="en-CA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Journal of Nursing Education, 44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(12), 548-554. Retrieved from </a:t>
            </a:r>
            <a:r>
              <a:rPr lang="en-CA" sz="1100" u="sng" dirty="0"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http://eds.b.ebscohost.com.login.ezproxy.library.ualberta.ca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/eds/pdfviewer/pdfviewer?sid=fded61be-7938-4234-a19e-4fa0bd86036d%40sessionmgr101&amp;vid=1&amp;hid=114</a:t>
            </a:r>
          </a:p>
          <a:p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Hunter, B., &amp; Warren, L. (2014). Midwives’ experiences of workplace resilience. </a:t>
            </a:r>
            <a:r>
              <a:rPr lang="en-CA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Midwifery, 30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926-934. 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http://dx.doi.org/10.1016/j.midw.2014.03.010</a:t>
            </a:r>
            <a:endParaRPr lang="en-CA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Jackson, D., </a:t>
            </a:r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Firtko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A., &amp; Edenborough, M. (2007). Personal resilience as a strategy for surviving and thriving in the face of workplace adversity: A literature review. </a:t>
            </a:r>
            <a:r>
              <a:rPr lang="en-CA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Journal of Advanced Nursing, 60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(1), 1-9. </a:t>
            </a:r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10.1111/j.1365-2648.2007.04412.x</a:t>
            </a:r>
          </a:p>
          <a:p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Jha, A. As cited by Hurley, D. (2014, Jan,14). Breathing in vs. spacing out. The New York Times Magazine. https://www.nytimes.com/2014/01/19/magazine/breathing-in-vs-spacing-out.html?_r=0</a:t>
            </a:r>
            <a:endParaRPr lang="en-CA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Kinman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G., McMurray, I., &amp; Williams, J. (2014).Enhancing self-knowledge, coping skills and stress resistance. In L., Grant, &amp; G., </a:t>
            </a:r>
            <a:r>
              <a:rPr lang="en-CA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Kinman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(Eds.), </a:t>
            </a:r>
            <a:r>
              <a:rPr lang="en-CA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resilience for social work practice </a:t>
            </a:r>
            <a:r>
              <a:rPr lang="en-CA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(148-168). London, UK: Palgrave. </a:t>
            </a:r>
          </a:p>
          <a:p>
            <a:endParaRPr lang="en-CA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1100" dirty="0"/>
              <a:t> </a:t>
            </a:r>
          </a:p>
          <a:p>
            <a:r>
              <a:rPr lang="en-US" sz="1100" dirty="0"/>
              <a:t> </a:t>
            </a:r>
            <a:endParaRPr lang="en-CA" sz="11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5122E-EA5D-4B39-B46F-E7FFCF54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3958723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E03C29-2507-4AEB-9178-DC21B7DF9E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500" y="1200150"/>
            <a:ext cx="8705850" cy="4838700"/>
          </a:xfrm>
        </p:spPr>
        <p:txBody>
          <a:bodyPr/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Kreitzer, M. J., &amp; Klatt, M. (2017). Educational innovations to foster resilience in the health professions. 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Medical Teacher, 39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(2), 153-159.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10.1080/0142159X.2016.1248917</a:t>
            </a:r>
            <a:endParaRPr lang="en-CA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Leroux, M., &amp;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Theoret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M. (2014). Intriguing empirical relations between teachers’ resilience and reflection on practice.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Reflective Practice, 15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(3), 289-303.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10.1080/14623943.2014.900009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McAllister, M., &amp; Lowe, J. B. (Eds.). (2011). 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resilient nurse: empowering your practice. 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New York, NY: Springer Publishing Company. </a:t>
            </a:r>
            <a:endParaRPr lang="en-CA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McAllister, M., &amp; McKinnon, J. (2009). The importance of teaching and learning resilience in the health disciplines: A critical review of the literature.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Nurse Education Today, 29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371-379.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10.1016/j.nedt.2008.10.011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McDermid, F., Peters, K., Daly, J., &amp; Jackson, D. (2016). Developing resilience: Stories from novice nurse academics.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Nurse Education Today, 38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29-35. </a:t>
            </a:r>
            <a:r>
              <a:rPr lang="en-CA" sz="1200" u="sng" dirty="0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j.nedt.2016.01.002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McDonald, G., Jackson, D., Vickers, M. H., &amp; Wilkes, L. (2016). Surviving workplace adversity: A qualitative study of nurses and midwives and their strategies to increase personal resilience.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Journal of Nursing Management, 24, 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123-131.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10.1111/jonm.12293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McDonald, G., Jackson, D., Wilkes, L., &amp; Vickers, M. H. (2013). Personal resilience in nurses and midwives: Effects of a work-based educational intervention.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Contemporary Nurse, 45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(1), 134-143. Retrieved from </a:t>
            </a:r>
            <a:r>
              <a:rPr lang="en-CA" sz="1200" u="sng" dirty="0"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http://eds.a.ebscohost.com.login.ezproxy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. library.ualberta.ca/eds/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pdfviewer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pdfviewer?sid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=c9c5ce0c-7620-42a1-80ed-c439c69c661c%40sessionmgr4008&amp;vid=1&amp;hid=4105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Meyer, K. M.,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Licklider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B. L., &amp; Wiersema, J. A. (2009). My life in a bag and other stories: On the road to resiliency. Journal of Scholarship of Teaching and Learning, 9(1), 118-133. Retrieved from http://eric.ed.gov.login.ezproxy.library.ualberta.ca/?id=EJ854883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5122E-EA5D-4B39-B46F-E7FFCF54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392512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E03C29-2507-4AEB-9178-DC21B7DF9E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500" y="1171575"/>
            <a:ext cx="8763000" cy="4867275"/>
          </a:xfrm>
        </p:spPr>
        <p:txBody>
          <a:bodyPr/>
          <a:lstStyle/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Ng, W., &amp; Nicholas, H. (2015).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iResilience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science pre-service teachers through digital storytelling.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Australian Journal of Educational Technology, 31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(6), 736-751. Retrieved from </a:t>
            </a:r>
            <a:r>
              <a:rPr lang="en-CA" sz="1200" u="sng" dirty="0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http://eds.a.ebscohost.com.login.ezproxy.library.ualberta.ca/</a:t>
            </a:r>
            <a:r>
              <a:rPr lang="en-CA" sz="1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eds/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pdfviewer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pdfviewer?sid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=8672230e-0c52-4e18-8828 4b2964bd1508%40sessionmgr4006&amp;vid=3&amp;hid=4105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Parkes, R., &amp; Kelly, S. (2014). Mindfulness for resilience in social work. In L., Grant, &amp; G.,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Kinman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(Eds.),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resilience for social work practice 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(110-127). London, UK: Palgrave. 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Pines, E. W.,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Rauschhuber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M. L., Cook, J. D.,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Norgan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G. H.,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Canchola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L., Richardson, C., &amp; Jones, M. E. (2014). Enhancing resilience, empowerment, and conflict management among baccalaureate students. 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Nurse Educator, 39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(2), 85-90.  doi:10.1097/NNE.0000000000000023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Santos, L., &amp;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Gendler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T. (2015). Knowing is half the battle. In Brockman, J. (Eds.), This idea must die: scientific theories that are blocking progress (312-314). New York, NY: HarperCollins Publishers. 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Seligman, M. (2004). The new era of positive psychology [video file]. Retrieved from https://www.ted.com/talks/martin_seligman_the_new_era_of_positive_psychology?language=en#t-2283</a:t>
            </a:r>
          </a:p>
          <a:p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Serwint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J. R., Bostwick, S., Burke, A. E., Church, A.,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Gogo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A.,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Hofkosh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D., King, M., Linebarger, J., McCabe, M. E., Moon, M.,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Osta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A., Rana, D. T.,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Sahler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O. J., Smith, K.,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Rivera, F., &amp; Baldwin, C. (2016). The AAP resilience in the face of grief and loss curriculum. 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Pediatrics, 138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(5), 1-9.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10.1542/peds.2016-0791 </a:t>
            </a:r>
            <a:endParaRPr lang="en-CA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Skovholt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T. M., &amp; Trotter-Mathison, M. (2011).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resilient practitioner: Burnout prevention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and self-care strategies for counselors, therapists, teachers, and health professionals 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(2</a:t>
            </a:r>
            <a:r>
              <a:rPr lang="en-CA" sz="12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ed.). New York, NY: Routledge Taylor and Francis Group. 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Stallman, H. M. (2011). Embedding resilience within the tertiary curriculum: a feasibility study. </a:t>
            </a:r>
            <a:r>
              <a:rPr lang="en-US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Higher Education Research &amp; Development, 30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(2), 121-133.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10.1080/07294360.2010.509763</a:t>
            </a:r>
            <a:endParaRPr lang="en-CA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5122E-EA5D-4B39-B46F-E7FFCF54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3961038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E03C29-2507-4AEB-9178-DC21B7DF9E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825" y="1190625"/>
            <a:ext cx="8943975" cy="5101720"/>
          </a:xfrm>
        </p:spPr>
        <p:txBody>
          <a:bodyPr/>
          <a:lstStyle/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Steinhardt, M., &amp;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Dolbier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C. (2008). Evaluation of a resilience intervention to enhance coping strategies and protective factors and decrease symptomatology.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Journal of American College Health, 56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(4), 445-453. 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Tait, M. (2008). Resilience as a contributor to novice teacher success, commitment, and retention.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Teacher Education Quarterly, 35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(4), 57-75. </a:t>
            </a:r>
            <a:r>
              <a:rPr lang="en-CA" sz="1200" u="sng" dirty="0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http://www.jstor.org/stable/23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479174</a:t>
            </a:r>
          </a:p>
          <a:p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Tusaie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K., &amp; Dyer, J. (2004). Resilience: A historical review of the construct.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Holistic Nursing Practice, 18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(1), 3-8. Retrieved from </a:t>
            </a:r>
            <a:r>
              <a:rPr lang="en-CA" sz="1200" u="sng" dirty="0"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http://eds.b.ebscohost.com.login.ezproxy.library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CA" sz="1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ualberta.ca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/eds/pdfviewer/pdfviewer?sid=8de2aa81-62cd-47ea-b6bf00883bc0bca3%40sessionmgr107&amp;vid=3&amp;hid=114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Wald, H. S.,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Haramati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A.,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Bachner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Y. G., &amp;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Urkin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J. (2016). Promoting resiliency for interprofessional faculty and senior medical students: Outcomes of a workshop using mind-body medicine and interactive reflective writing.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Medical Teacher, 38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(5), 525-528.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10.3109/0142159X.2016.1150980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Wald, H. S., Anthony, D., Hutchinson, T. A.,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Liben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S.,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Smilovitch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M., &amp; Donato, A. A. (2015). Professional identity formation in medical education for humanistic, resilient physicians: Pedagogic strategies for bridging theory to practice.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Academic Medicine, 90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(6), 753-760.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10.1097/ACM.0000000000000725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Wald, H. S., Reis, S. P., Monroe, A. D., &amp;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Borkan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J. M. (2010). ‘The loss of my elderly patient:’ Interactive reflective writing to support medical students’ rites of passage.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Medical Teacher, 32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178-184.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: 10.3109/01421591003657477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Welch, C. (2020).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gift of presence: a mindfulness guide for women. 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London, UK: Scribe Publications. </a:t>
            </a:r>
          </a:p>
          <a:p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Wilks, S. E., &amp; Spivey, C. A. (2010). Resilience in undergraduate social work students: Social support and adjustment to academic stress.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Work Education, 29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(3), 276-288.doi: 10.1080/02615470902912243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5122E-EA5D-4B39-B46F-E7FFCF54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157280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6E25C3-EC2A-4359-AA36-19D803AECC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880" y="1349972"/>
            <a:ext cx="5394960" cy="4685068"/>
          </a:xfrm>
        </p:spPr>
        <p:txBody>
          <a:bodyPr/>
          <a:lstStyle/>
          <a:p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We know…</a:t>
            </a:r>
          </a:p>
          <a:p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Stress is inevitable </a:t>
            </a:r>
          </a:p>
          <a:p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If left unmanaged, stress can have significant negative impacts on health, well-being &amp; performance  </a:t>
            </a:r>
          </a:p>
          <a:p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We need positive coping skills &amp; personal resilience in order to overcome adversities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ABF1C1-0307-47EB-9967-57739A90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are we Discussing Resiliency?</a:t>
            </a:r>
            <a:br>
              <a:rPr lang="en-CA" sz="3200" dirty="0"/>
            </a:br>
            <a:endParaRPr lang="en-CA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3E034-F6F4-4306-98B4-72DE0EB77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1349972"/>
            <a:ext cx="3017520" cy="44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0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F24D5-F27F-4B1B-AEB1-E30D6B1CCE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6845" y="1393152"/>
            <a:ext cx="8830310" cy="4672368"/>
          </a:xfrm>
        </p:spPr>
        <p:txBody>
          <a:bodyPr/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As the pandemic unfolds, there is no greater opportunity to demonstrate and develop resilience</a:t>
            </a:r>
          </a:p>
          <a:p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F60950-200B-498B-955C-CCCA20A3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How is this Relevant Now?</a:t>
            </a:r>
            <a:br>
              <a:rPr lang="en-CA" dirty="0"/>
            </a:b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8E289A-9F39-4D61-B095-8715B4D5B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" y="2466975"/>
            <a:ext cx="8830310" cy="35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05AE9-1455-42FF-8B3D-06655C99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9550" y="1276350"/>
            <a:ext cx="8801099" cy="4838990"/>
          </a:xfrm>
        </p:spPr>
        <p:txBody>
          <a:bodyPr/>
          <a:lstStyle/>
          <a:p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Resilience is the presence of positive coping skills during adverse experiences and the ability to self-regulate and move forward in a constructive manner following challenging situations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3F32E0-5581-4EFB-9AD8-85A186A6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Resiliency?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99525-2B1E-4F51-9B47-CA4F711D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3200689"/>
            <a:ext cx="8601075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4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E2F78B-9FE9-482E-AE2D-161B591F63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59840"/>
            <a:ext cx="8639175" cy="4921885"/>
          </a:xfrm>
        </p:spPr>
        <p:txBody>
          <a:bodyPr numCol="2"/>
          <a:lstStyle/>
          <a:p>
            <a:r>
              <a:rPr lang="en-CA" sz="25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Intrapersonal Characteristics: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Disposition of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Altruism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Responsiveness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Self-confidence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Positivity &amp; Humour</a:t>
            </a:r>
          </a:p>
          <a:p>
            <a:endParaRPr lang="en-CA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CA" sz="25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Environmental Influences: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Peer &amp; Social 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Sense of Belonging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A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804151-AF2C-4182-B3E1-8EF82F04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65655"/>
            <a:ext cx="8639175" cy="481134"/>
          </a:xfrm>
        </p:spPr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Characteristics &amp; Influences  </a:t>
            </a:r>
          </a:p>
        </p:txBody>
      </p:sp>
    </p:spTree>
    <p:extLst>
      <p:ext uri="{BB962C8B-B14F-4D97-AF65-F5344CB8AC3E}">
        <p14:creationId xmlns:p14="http://schemas.microsoft.com/office/powerpoint/2010/main" val="2758852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479AB-4760-4F34-9273-F45339C545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2900" y="1393151"/>
            <a:ext cx="8034338" cy="4899193"/>
          </a:xfrm>
        </p:spPr>
        <p:txBody>
          <a:bodyPr/>
          <a:lstStyle/>
          <a:p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is a journey…</a:t>
            </a:r>
          </a:p>
          <a:p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CE1246-1F86-4758-9F64-1489B7BA5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565655"/>
            <a:ext cx="7930198" cy="481134"/>
          </a:xfrm>
        </p:spPr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Research-Based Strategies</a:t>
            </a:r>
            <a:endParaRPr lang="en-C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C4A06-D59A-423D-BAF8-6C8F94B3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2204720"/>
            <a:ext cx="8125460" cy="38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37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C6CAE3-F2A2-4997-9419-A7C17766D4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725" y="1393151"/>
            <a:ext cx="8343900" cy="4626649"/>
          </a:xfrm>
        </p:spPr>
        <p:txBody>
          <a:bodyPr/>
          <a:lstStyle/>
          <a:p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3 Approaches to Reflective Practice associated with Developing Resiliency: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Written 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Strength-Based 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Reflection 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4405B-4008-40BB-B841-5FBC34EA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Reflective Practice </a:t>
            </a:r>
          </a:p>
        </p:txBody>
      </p:sp>
    </p:spTree>
    <p:extLst>
      <p:ext uri="{BB962C8B-B14F-4D97-AF65-F5344CB8AC3E}">
        <p14:creationId xmlns:p14="http://schemas.microsoft.com/office/powerpoint/2010/main" val="164589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552E81-D838-4980-8A98-0492BD0E54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960" y="1393152"/>
            <a:ext cx="4814977" cy="4531398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Writing creates new perspectives, insights &amp; provides the opportunity to explore positive approaches and cultivate self-awareness.</a:t>
            </a:r>
          </a:p>
          <a:p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Reflect on challenges to find positive approaches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Write on wellness themes (guided questions)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 resiliency plan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1D41CD-AAF0-43B4-A360-7EE59CEF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Written Reflection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BA104-F5A9-45D0-B08B-33DACDFE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936" y="3658851"/>
            <a:ext cx="3890075" cy="2015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90719-98A2-43DF-AD47-511C6220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36" y="1542081"/>
            <a:ext cx="3890075" cy="20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27920"/>
      </p:ext>
    </p:extLst>
  </p:cSld>
  <p:clrMapOvr>
    <a:masterClrMapping/>
  </p:clrMapOvr>
</p:sld>
</file>

<file path=ppt/theme/theme1.xml><?xml version="1.0" encoding="utf-8"?>
<a:theme xmlns:a="http://schemas.openxmlformats.org/drawingml/2006/main" name="TrkA-PPT-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TrkA-PPT-V1</Template>
  <TotalTime>1822</TotalTime>
  <Words>2574</Words>
  <Application>Microsoft Office PowerPoint</Application>
  <PresentationFormat>On-screen Show (4:3)</PresentationFormat>
  <Paragraphs>131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Lucida Grande</vt:lpstr>
      <vt:lpstr>WhitneyHTF-Bold</vt:lpstr>
      <vt:lpstr>TrkA-PPT-V1</vt:lpstr>
      <vt:lpstr>PowerPoint Presentation</vt:lpstr>
      <vt:lpstr>Objectives</vt:lpstr>
      <vt:lpstr>Why are we Discussing Resiliency? </vt:lpstr>
      <vt:lpstr>How is this Relevant Now? </vt:lpstr>
      <vt:lpstr>What is Resiliency? </vt:lpstr>
      <vt:lpstr>Characteristics &amp; Influences  </vt:lpstr>
      <vt:lpstr> Research-Based Strategies</vt:lpstr>
      <vt:lpstr>Reflective Practice </vt:lpstr>
      <vt:lpstr>Written Reflection </vt:lpstr>
      <vt:lpstr>Strength-Based Reflection </vt:lpstr>
      <vt:lpstr>Group Reflection </vt:lpstr>
      <vt:lpstr>Professional Identity &amp; Values </vt:lpstr>
      <vt:lpstr>Stories of Resiliency </vt:lpstr>
      <vt:lpstr>Mindfulness &amp; Meditation Practice  </vt:lpstr>
      <vt:lpstr>Mindfulness &amp; Meditation Practice</vt:lpstr>
      <vt:lpstr>Self-Care </vt:lpstr>
      <vt:lpstr>Reframing Stress </vt:lpstr>
      <vt:lpstr>Summary </vt:lpstr>
      <vt:lpstr>PowerPoint Presentation</vt:lpstr>
      <vt:lpstr>Questions &amp; Comments  </vt:lpstr>
      <vt:lpstr>References </vt:lpstr>
      <vt:lpstr>References </vt:lpstr>
      <vt:lpstr>References </vt:lpstr>
      <vt:lpstr>References </vt:lpstr>
    </vt:vector>
  </TitlesOfParts>
  <Company>University of Alberta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178</cp:revision>
  <dcterms:created xsi:type="dcterms:W3CDTF">2020-04-14T00:29:18Z</dcterms:created>
  <dcterms:modified xsi:type="dcterms:W3CDTF">2020-04-27T02:42:57Z</dcterms:modified>
</cp:coreProperties>
</file>