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handoutMasterIdLst>
    <p:handoutMasterId r:id="rId48"/>
  </p:handout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01" r:id="rId30"/>
    <p:sldId id="302"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0"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33" d="100"/>
          <a:sy n="133" d="100"/>
        </p:scale>
        <p:origin x="-8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0B8EFA6-EF19-4C43-B427-FB8C30D26741}" type="datetimeFigureOut">
              <a:rPr lang="en-US"/>
              <a:pPr>
                <a:defRPr/>
              </a:pPr>
              <a:t>2/24/12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6D5B97C-6596-4B65-996B-587C9DB1DD5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81C51334-E5F5-4E76-B1D4-10D30650F874}" type="datetimeFigureOut">
              <a:rPr lang="en-CA"/>
              <a:pPr>
                <a:defRPr/>
              </a:pPr>
              <a:t>2/24/12</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D6C75AF4-C31C-413F-8A42-38EE716D5BD8}"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AD613E-7454-4392-B450-D49A9B419F6E}" type="datetimeFigureOut">
              <a:rPr lang="en-CA"/>
              <a:pPr>
                <a:defRPr/>
              </a:pPr>
              <a:t>2/24/12</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A1DD1B66-07AD-4FE8-9E55-44CE5BA2D53B}"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65CA847-CF66-41B3-8FE8-78D133F75FF7}" type="datetimeFigureOut">
              <a:rPr lang="en-CA"/>
              <a:pPr>
                <a:defRPr/>
              </a:pPr>
              <a:t>2/24/12</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A84F5A72-A0E7-465C-9A02-3118B79AB5F8}"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01AB11D-B2D6-4D3F-B557-3A4AF889BF27}" type="datetimeFigureOut">
              <a:rPr lang="en-CA"/>
              <a:pPr>
                <a:defRPr/>
              </a:pPr>
              <a:t>2/24/12</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C643A66B-C7D6-4AD1-A905-86A495FA810B}"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7847F4-71CC-4257-BB21-CC3B5513AA69}" type="datetimeFigureOut">
              <a:rPr lang="en-CA"/>
              <a:pPr>
                <a:defRPr/>
              </a:pPr>
              <a:t>2/24/12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287FA36-250E-4FC1-A16B-1B35D36281EA}"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796764C-AC20-4EAD-AE38-9F1FE14DBE22}" type="datetimeFigureOut">
              <a:rPr lang="en-CA"/>
              <a:pPr>
                <a:defRPr/>
              </a:pPr>
              <a:t>2/24/12</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92236B30-035D-4874-8E12-922DF2817F47}"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77883D3-7BEB-456C-91BA-3445D0AFB6A5}" type="datetimeFigureOut">
              <a:rPr lang="en-CA"/>
              <a:pPr>
                <a:defRPr/>
              </a:pPr>
              <a:t>2/24/12</a:t>
            </a:fld>
            <a:endParaRPr lang="en-CA"/>
          </a:p>
        </p:txBody>
      </p:sp>
      <p:sp>
        <p:nvSpPr>
          <p:cNvPr id="8" name="Footer Placeholder 2"/>
          <p:cNvSpPr>
            <a:spLocks noGrp="1"/>
          </p:cNvSpPr>
          <p:nvPr>
            <p:ph type="ftr" sz="quarter" idx="11"/>
          </p:nvPr>
        </p:nvSpPr>
        <p:spPr/>
        <p:txBody>
          <a:bodyPr/>
          <a:lstStyle>
            <a:lvl1pPr>
              <a:defRPr/>
            </a:lvl1pPr>
          </a:lstStyle>
          <a:p>
            <a:pPr>
              <a:defRPr/>
            </a:pPr>
            <a:endParaRPr lang="en-CA"/>
          </a:p>
        </p:txBody>
      </p:sp>
      <p:sp>
        <p:nvSpPr>
          <p:cNvPr id="9" name="Slide Number Placeholder 22"/>
          <p:cNvSpPr>
            <a:spLocks noGrp="1"/>
          </p:cNvSpPr>
          <p:nvPr>
            <p:ph type="sldNum" sz="quarter" idx="12"/>
          </p:nvPr>
        </p:nvSpPr>
        <p:spPr/>
        <p:txBody>
          <a:bodyPr/>
          <a:lstStyle>
            <a:lvl1pPr>
              <a:defRPr/>
            </a:lvl1pPr>
          </a:lstStyle>
          <a:p>
            <a:pPr>
              <a:defRPr/>
            </a:pPr>
            <a:fld id="{FFBF51F6-A85B-406C-93C8-DAB6990F1A90}"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4504B80-024D-4F88-9466-627DBB2D1CF7}" type="datetimeFigureOut">
              <a:rPr lang="en-CA"/>
              <a:pPr>
                <a:defRPr/>
              </a:pPr>
              <a:t>2/24/12</a:t>
            </a:fld>
            <a:endParaRPr lang="en-CA"/>
          </a:p>
        </p:txBody>
      </p:sp>
      <p:sp>
        <p:nvSpPr>
          <p:cNvPr id="4" name="Footer Placeholder 2"/>
          <p:cNvSpPr>
            <a:spLocks noGrp="1"/>
          </p:cNvSpPr>
          <p:nvPr>
            <p:ph type="ftr" sz="quarter" idx="11"/>
          </p:nvPr>
        </p:nvSpPr>
        <p:spPr/>
        <p:txBody>
          <a:bodyPr/>
          <a:lstStyle>
            <a:lvl1pPr>
              <a:defRPr/>
            </a:lvl1pPr>
          </a:lstStyle>
          <a:p>
            <a:pPr>
              <a:defRPr/>
            </a:pPr>
            <a:endParaRPr lang="en-CA"/>
          </a:p>
        </p:txBody>
      </p:sp>
      <p:sp>
        <p:nvSpPr>
          <p:cNvPr id="5" name="Slide Number Placeholder 22"/>
          <p:cNvSpPr>
            <a:spLocks noGrp="1"/>
          </p:cNvSpPr>
          <p:nvPr>
            <p:ph type="sldNum" sz="quarter" idx="12"/>
          </p:nvPr>
        </p:nvSpPr>
        <p:spPr/>
        <p:txBody>
          <a:bodyPr/>
          <a:lstStyle>
            <a:lvl1pPr>
              <a:defRPr/>
            </a:lvl1pPr>
          </a:lstStyle>
          <a:p>
            <a:pPr>
              <a:defRPr/>
            </a:pPr>
            <a:fld id="{0499D6FE-029B-4C77-899E-4E1CAD91480A}"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FD04AA1-9E07-49BD-9838-FC14A4436F31}" type="datetimeFigureOut">
              <a:rPr lang="en-CA"/>
              <a:pPr>
                <a:defRPr/>
              </a:pPr>
              <a:t>2/24/12</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5989D949-BE21-4699-A24D-A69ACF8309DC}"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9884D92-D6A4-4315-9C1F-EB5400CE6535}" type="datetimeFigureOut">
              <a:rPr lang="en-CA"/>
              <a:pPr>
                <a:defRPr/>
              </a:pPr>
              <a:t>2/24/12</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E8B95D33-ED13-42E2-95DE-16A82A713F8C}"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E931E14-7451-43F6-8878-5243AD0D1AC4}" type="datetimeFigureOut">
              <a:rPr lang="en-CA"/>
              <a:pPr>
                <a:defRPr/>
              </a:pPr>
              <a:t>2/24/12</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81CB378D-DB1B-414E-BEE9-F23B91710B3A}"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ea typeface="+mn-ea"/>
                <a:cs typeface="+mn-cs"/>
              </a:defRPr>
            </a:lvl1pPr>
          </a:lstStyle>
          <a:p>
            <a:pPr>
              <a:defRPr/>
            </a:pPr>
            <a:fld id="{5B4F01F2-E326-4797-8D4B-A9447767D20E}" type="datetimeFigureOut">
              <a:rPr lang="en-CA"/>
              <a:pPr>
                <a:defRPr/>
              </a:pPr>
              <a:t>2/24/12</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ea typeface="+mn-ea"/>
                <a:cs typeface="+mn-cs"/>
              </a:defRPr>
            </a:lvl1pPr>
          </a:lstStyle>
          <a:p>
            <a:pPr>
              <a:defRPr/>
            </a:pPr>
            <a:fld id="{2267F439-7C0A-437B-A2B8-B27163F1853F}" type="slidenum">
              <a:rPr lang="en-CA"/>
              <a:pPr>
                <a:defRPr/>
              </a:pPr>
              <a:t>‹#›</a:t>
            </a:fld>
            <a:endParaRPr lang="en-CA"/>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pitchFamily="-72" charset="-128"/>
          <a:cs typeface="ＭＳ Ｐゴシック" pitchFamily="-72" charset="-128"/>
        </a:defRPr>
      </a:lvl1pPr>
      <a:lvl2pPr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2pPr>
      <a:lvl3pPr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3pPr>
      <a:lvl4pPr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4pPr>
      <a:lvl5pPr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5pPr>
      <a:lvl6pPr marL="4572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6pPr>
      <a:lvl7pPr marL="9144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7pPr>
      <a:lvl8pPr marL="13716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8pPr>
      <a:lvl9pPr marL="1828800" algn="ctr" rtl="0" fontAlgn="base">
        <a:spcBef>
          <a:spcPct val="0"/>
        </a:spcBef>
        <a:spcAft>
          <a:spcPct val="0"/>
        </a:spcAft>
        <a:defRPr sz="4100" b="1">
          <a:solidFill>
            <a:schemeClr val="tx1"/>
          </a:solidFill>
          <a:latin typeface="Lucida Sans" pitchFamily="-72" charset="0"/>
          <a:ea typeface="ＭＳ Ｐゴシック" pitchFamily="-72" charset="-128"/>
          <a:cs typeface="ＭＳ Ｐゴシック" pitchFamily="-72" charset="-128"/>
        </a:defRPr>
      </a:lvl9pPr>
    </p:titleStyle>
    <p:bodyStyle>
      <a:lvl1pPr marL="547688" indent="-411163" algn="l" rtl="0" fontAlgn="base">
        <a:spcBef>
          <a:spcPct val="20000"/>
        </a:spcBef>
        <a:spcAft>
          <a:spcPct val="0"/>
        </a:spcAft>
        <a:buClr>
          <a:srgbClr val="F9F9F9"/>
        </a:buClr>
        <a:buSzPct val="65000"/>
        <a:buFont typeface="Wingdings 2" pitchFamily="-72" charset="2"/>
        <a:buChar char=""/>
        <a:defRPr sz="2800" kern="1200">
          <a:solidFill>
            <a:schemeClr val="tx1"/>
          </a:solidFill>
          <a:latin typeface="+mn-lt"/>
          <a:ea typeface="ＭＳ Ｐゴシック" pitchFamily="-72" charset="-128"/>
          <a:cs typeface="ＭＳ Ｐゴシック" pitchFamily="-72" charset="-128"/>
        </a:defRPr>
      </a:lvl1pPr>
      <a:lvl2pPr marL="868363" indent="-282575" algn="l" rtl="0" fontAlgn="base">
        <a:spcBef>
          <a:spcPct val="20000"/>
        </a:spcBef>
        <a:spcAft>
          <a:spcPct val="0"/>
        </a:spcAft>
        <a:buClr>
          <a:schemeClr val="tx1"/>
        </a:buClr>
        <a:buSzPct val="80000"/>
        <a:buFont typeface="Wingdings 2" pitchFamily="-72" charset="2"/>
        <a:buChar char=""/>
        <a:defRPr sz="2400" kern="1200">
          <a:solidFill>
            <a:schemeClr val="tx1"/>
          </a:solidFill>
          <a:latin typeface="+mn-lt"/>
          <a:ea typeface="ＭＳ Ｐゴシック" pitchFamily="-72" charset="-128"/>
          <a:cs typeface="+mn-cs"/>
        </a:defRPr>
      </a:lvl2pPr>
      <a:lvl3pPr marL="1133475" indent="-228600" algn="l" rtl="0" fontAlgn="base">
        <a:spcBef>
          <a:spcPct val="20000"/>
        </a:spcBef>
        <a:spcAft>
          <a:spcPct val="0"/>
        </a:spcAft>
        <a:buClr>
          <a:schemeClr val="tx1"/>
        </a:buClr>
        <a:buSzPct val="95000"/>
        <a:buFont typeface="Wingdings" pitchFamily="-72" charset="2"/>
        <a:buChar char=""/>
        <a:defRPr sz="2200" kern="1200">
          <a:solidFill>
            <a:schemeClr val="tx1"/>
          </a:solidFill>
          <a:latin typeface="+mn-lt"/>
          <a:ea typeface="ＭＳ Ｐゴシック" pitchFamily="-72" charset="-128"/>
          <a:cs typeface="+mn-cs"/>
        </a:defRPr>
      </a:lvl3pPr>
      <a:lvl4pPr marL="1352550" indent="-182563" algn="l" rtl="0" fontAlgn="base">
        <a:spcBef>
          <a:spcPct val="20000"/>
        </a:spcBef>
        <a:spcAft>
          <a:spcPct val="0"/>
        </a:spcAft>
        <a:buClr>
          <a:schemeClr val="tx1"/>
        </a:buClr>
        <a:buSzPct val="100000"/>
        <a:buFont typeface="Wingdings 3" pitchFamily="-72" charset="2"/>
        <a:buChar char=""/>
        <a:defRPr sz="2000" kern="1200">
          <a:solidFill>
            <a:schemeClr val="tx1"/>
          </a:solidFill>
          <a:latin typeface="+mn-lt"/>
          <a:ea typeface="ＭＳ Ｐゴシック" pitchFamily="-72" charset="-128"/>
          <a:cs typeface="+mn-cs"/>
        </a:defRPr>
      </a:lvl4pPr>
      <a:lvl5pPr marL="1544638" indent="-182563" algn="l" rtl="0" fontAlgn="base">
        <a:spcBef>
          <a:spcPct val="20000"/>
        </a:spcBef>
        <a:spcAft>
          <a:spcPct val="0"/>
        </a:spcAft>
        <a:buClr>
          <a:schemeClr val="tx1"/>
        </a:buClr>
        <a:buFont typeface="Wingdings 2" pitchFamily="-72" charset="2"/>
        <a:buChar char=""/>
        <a:defRPr sz="2000" kern="1200">
          <a:solidFill>
            <a:schemeClr val="tx1"/>
          </a:solidFill>
          <a:latin typeface="+mn-lt"/>
          <a:ea typeface="ＭＳ Ｐゴシック" pitchFamily="-72"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ea typeface="+mj-ea"/>
                <a:cs typeface="+mj-cs"/>
              </a:rPr>
              <a:t>Experimental Philosophy</a:t>
            </a:r>
            <a:endParaRPr lang="en-CA" dirty="0">
              <a:ea typeface="+mj-ea"/>
              <a:cs typeface="+mj-cs"/>
            </a:endParaRPr>
          </a:p>
        </p:txBody>
      </p:sp>
      <p:sp>
        <p:nvSpPr>
          <p:cNvPr id="14338" name="Subtitle 2"/>
          <p:cNvSpPr>
            <a:spLocks noGrp="1"/>
          </p:cNvSpPr>
          <p:nvPr>
            <p:ph type="subTitle" idx="1"/>
          </p:nvPr>
        </p:nvSpPr>
        <p:spPr>
          <a:xfrm>
            <a:off x="1371600" y="3332163"/>
            <a:ext cx="6400800" cy="1752600"/>
          </a:xfrm>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Is it philosophy really?</a:t>
            </a:r>
            <a:endParaRPr lang="en-CA" dirty="0">
              <a:ea typeface="+mj-ea"/>
              <a:cs typeface="+mj-cs"/>
            </a:endParaRPr>
          </a:p>
        </p:txBody>
      </p:sp>
      <p:sp>
        <p:nvSpPr>
          <p:cNvPr id="23554" name="Content Placeholder 2"/>
          <p:cNvSpPr>
            <a:spLocks noGrp="1"/>
          </p:cNvSpPr>
          <p:nvPr>
            <p:ph idx="1"/>
          </p:nvPr>
        </p:nvSpPr>
        <p:spPr/>
        <p:txBody>
          <a:bodyPr/>
          <a:lstStyle/>
          <a:p>
            <a:r>
              <a:rPr lang="en-US" smtClean="0"/>
              <a:t>Not as such. Since the mere collection of the philosophical dispositions of all the people in the world does not amount to philosophizing.</a:t>
            </a:r>
          </a:p>
          <a:p>
            <a:r>
              <a:rPr lang="en-US" smtClean="0"/>
              <a:t>But it is necessary in order to make many of the philosophical claims we would like to make. </a:t>
            </a:r>
          </a:p>
          <a:p>
            <a:pPr>
              <a:buFont typeface="Wingdings 2" pitchFamily="-72" charset="2"/>
              <a:buNone/>
            </a:pPr>
            <a:endParaRPr lang="en-CA" smtClean="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The </a:t>
            </a:r>
            <a:r>
              <a:rPr lang="en-US" dirty="0" err="1" smtClean="0">
                <a:ea typeface="+mj-ea"/>
                <a:cs typeface="+mj-cs"/>
              </a:rPr>
              <a:t>Knobe</a:t>
            </a:r>
            <a:r>
              <a:rPr lang="en-US" dirty="0" smtClean="0">
                <a:ea typeface="+mj-ea"/>
                <a:cs typeface="+mj-cs"/>
              </a:rPr>
              <a:t> effect</a:t>
            </a:r>
            <a:endParaRPr lang="en-CA" dirty="0">
              <a:ea typeface="+mj-ea"/>
              <a:cs typeface="+mj-cs"/>
            </a:endParaRPr>
          </a:p>
        </p:txBody>
      </p:sp>
      <p:sp>
        <p:nvSpPr>
          <p:cNvPr id="24578" name="Content Placeholder 2"/>
          <p:cNvSpPr>
            <a:spLocks noGrp="1"/>
          </p:cNvSpPr>
          <p:nvPr>
            <p:ph idx="1"/>
          </p:nvPr>
        </p:nvSpPr>
        <p:spPr/>
        <p:txBody>
          <a:bodyPr/>
          <a:lstStyle/>
          <a:p>
            <a:r>
              <a:rPr lang="en-US" smtClean="0"/>
              <a:t>Moral judgments effect whether the product of an action was intentionally produced.</a:t>
            </a:r>
          </a:p>
          <a:p>
            <a:r>
              <a:rPr lang="en-US" smtClean="0"/>
              <a:t>Intention is therefore not something that is divorced from other world view considerations.</a:t>
            </a:r>
          </a:p>
          <a:p>
            <a:endParaRPr lang="en-US" smtClean="0"/>
          </a:p>
          <a:p>
            <a:pPr>
              <a:buFont typeface="Wingdings 2" pitchFamily="-72" charset="2"/>
              <a:buNone/>
            </a:pPr>
            <a:endParaRPr lang="en-US" smtClean="0"/>
          </a:p>
          <a:p>
            <a:endParaRPr lang="en-US" smtClean="0"/>
          </a:p>
          <a:p>
            <a:endParaRPr lang="en-CA"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Harm and Help</a:t>
            </a:r>
            <a:endParaRPr lang="en-CA" dirty="0">
              <a:ea typeface="+mj-ea"/>
              <a:cs typeface="+mj-cs"/>
            </a:endParaRPr>
          </a:p>
        </p:txBody>
      </p:sp>
      <p:sp>
        <p:nvSpPr>
          <p:cNvPr id="25602" name="Content Placeholder 2"/>
          <p:cNvSpPr>
            <a:spLocks noGrp="1"/>
          </p:cNvSpPr>
          <p:nvPr>
            <p:ph idx="1"/>
          </p:nvPr>
        </p:nvSpPr>
        <p:spPr/>
        <p:txBody>
          <a:bodyPr/>
          <a:lstStyle/>
          <a:p>
            <a:r>
              <a:rPr lang="en-US" smtClean="0"/>
              <a:t>Most subjects think that in the Harm condition the harm to the environment was intentional</a:t>
            </a:r>
          </a:p>
          <a:p>
            <a:r>
              <a:rPr lang="en-US" smtClean="0"/>
              <a:t>Most subjects think that in Help condition, the help to the environment was not intentional</a:t>
            </a:r>
          </a:p>
          <a:p>
            <a:r>
              <a:rPr lang="en-US" smtClean="0"/>
              <a:t>Knobe thinks that intention is something that actually applies differently in the different scenarios. Nobody seems to like this.</a:t>
            </a:r>
            <a:endParaRPr lang="en-CA"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Psychological Bias Account</a:t>
            </a:r>
            <a:endParaRPr lang="en-CA" dirty="0">
              <a:ea typeface="+mj-ea"/>
              <a:cs typeface="+mj-cs"/>
            </a:endParaRPr>
          </a:p>
        </p:txBody>
      </p:sp>
      <p:sp>
        <p:nvSpPr>
          <p:cNvPr id="26626" name="Content Placeholder 2"/>
          <p:cNvSpPr>
            <a:spLocks noGrp="1"/>
          </p:cNvSpPr>
          <p:nvPr>
            <p:ph idx="1"/>
          </p:nvPr>
        </p:nvSpPr>
        <p:spPr/>
        <p:txBody>
          <a:bodyPr/>
          <a:lstStyle/>
          <a:p>
            <a:r>
              <a:rPr lang="en-US" smtClean="0"/>
              <a:t>Our concepts of blame for the executive drive us to apply intention fallaciously to the two outcomes.</a:t>
            </a:r>
          </a:p>
          <a:p>
            <a:r>
              <a:rPr lang="en-US" smtClean="0"/>
              <a:t>We do not want him to be innocent so we say he intended the harm</a:t>
            </a:r>
          </a:p>
          <a:p>
            <a:r>
              <a:rPr lang="en-US" smtClean="0"/>
              <a:t>We do not want him to be rewarded so we say he did not intend the help.</a:t>
            </a:r>
          </a:p>
          <a:p>
            <a:endParaRPr lang="en-US" smtClean="0"/>
          </a:p>
          <a:p>
            <a:endParaRPr lang="en-CA"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However..</a:t>
            </a:r>
            <a:endParaRPr lang="en-CA" dirty="0">
              <a:ea typeface="+mj-ea"/>
              <a:cs typeface="+mj-cs"/>
            </a:endParaRPr>
          </a:p>
        </p:txBody>
      </p:sp>
      <p:sp>
        <p:nvSpPr>
          <p:cNvPr id="27650" name="Content Placeholder 2"/>
          <p:cNvSpPr>
            <a:spLocks noGrp="1"/>
          </p:cNvSpPr>
          <p:nvPr>
            <p:ph idx="1"/>
          </p:nvPr>
        </p:nvSpPr>
        <p:spPr/>
        <p:txBody>
          <a:bodyPr/>
          <a:lstStyle/>
          <a:p>
            <a:r>
              <a:rPr lang="en-US" smtClean="0"/>
              <a:t>In the variation with the Nazi law, people were told that the CEO knowingly violated an immoral law for more profits. In this case although the outcome was good, people say (81%) that it was intentional. So the fact that we do not want to give credit for a good outcome cannot be the explanatory factor here.</a:t>
            </a:r>
            <a:endParaRPr lang="en-CA"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ea typeface="+mj-ea"/>
                <a:cs typeface="+mj-cs"/>
              </a:rPr>
              <a:t>Gricean</a:t>
            </a:r>
            <a:r>
              <a:rPr lang="en-US" dirty="0" smtClean="0">
                <a:ea typeface="+mj-ea"/>
                <a:cs typeface="+mj-cs"/>
              </a:rPr>
              <a:t> account</a:t>
            </a:r>
            <a:endParaRPr lang="en-CA" dirty="0">
              <a:ea typeface="+mj-ea"/>
              <a:cs typeface="+mj-cs"/>
            </a:endParaRPr>
          </a:p>
        </p:txBody>
      </p:sp>
      <p:sp>
        <p:nvSpPr>
          <p:cNvPr id="28674" name="Content Placeholder 2"/>
          <p:cNvSpPr>
            <a:spLocks noGrp="1"/>
          </p:cNvSpPr>
          <p:nvPr>
            <p:ph idx="1"/>
          </p:nvPr>
        </p:nvSpPr>
        <p:spPr/>
        <p:txBody>
          <a:bodyPr/>
          <a:lstStyle/>
          <a:p>
            <a:r>
              <a:rPr lang="en-US" smtClean="0"/>
              <a:t>Conversational implicature is were the use of language is modified by the intent of its effect.</a:t>
            </a:r>
          </a:p>
          <a:p>
            <a:endParaRPr lang="en-US" smtClean="0"/>
          </a:p>
          <a:p>
            <a:r>
              <a:rPr lang="en-US" smtClean="0"/>
              <a:t>Knowingly VS Intentionally</a:t>
            </a:r>
            <a:endParaRPr lang="en-CA"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However</a:t>
            </a:r>
            <a:endParaRPr lang="en-CA" dirty="0">
              <a:ea typeface="+mj-ea"/>
              <a:cs typeface="+mj-cs"/>
            </a:endParaRPr>
          </a:p>
        </p:txBody>
      </p:sp>
      <p:sp>
        <p:nvSpPr>
          <p:cNvPr id="29698" name="Content Placeholder 2"/>
          <p:cNvSpPr>
            <a:spLocks noGrp="1"/>
          </p:cNvSpPr>
          <p:nvPr>
            <p:ph idx="1"/>
          </p:nvPr>
        </p:nvSpPr>
        <p:spPr/>
        <p:txBody>
          <a:bodyPr/>
          <a:lstStyle/>
          <a:p>
            <a:r>
              <a:rPr lang="en-US" smtClean="0"/>
              <a:t>Although some differentiated knowingly from intentionally, the majority responded that the CEO harmed the environment knowingly and intentionally</a:t>
            </a:r>
            <a:endParaRPr lang="en-CA"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ea typeface="+mj-ea"/>
                <a:cs typeface="+mj-cs"/>
              </a:rPr>
              <a:t>Knobe</a:t>
            </a:r>
            <a:r>
              <a:rPr lang="en-US" dirty="0" smtClean="0">
                <a:ea typeface="+mj-ea"/>
                <a:cs typeface="+mj-cs"/>
              </a:rPr>
              <a:t> says..</a:t>
            </a:r>
            <a:endParaRPr lang="en-US" dirty="0">
              <a:ea typeface="+mj-ea"/>
              <a:cs typeface="+mj-cs"/>
            </a:endParaRPr>
          </a:p>
        </p:txBody>
      </p:sp>
      <p:sp>
        <p:nvSpPr>
          <p:cNvPr id="30722" name="Content Placeholder 2"/>
          <p:cNvSpPr>
            <a:spLocks noGrp="1"/>
          </p:cNvSpPr>
          <p:nvPr>
            <p:ph idx="1"/>
          </p:nvPr>
        </p:nvSpPr>
        <p:spPr/>
        <p:txBody>
          <a:bodyPr/>
          <a:lstStyle/>
          <a:p>
            <a:r>
              <a:rPr lang="en-US" smtClean="0"/>
              <a:t>Both cases are using the concept of intention correctly</a:t>
            </a:r>
          </a:p>
          <a:p>
            <a:r>
              <a:rPr lang="en-US" smtClean="0"/>
              <a:t>Such that in the harm case the CEO intended the harm, and in the help case he did not intend it</a:t>
            </a:r>
          </a:p>
          <a:p>
            <a:endParaRPr lang="en-US" smtClean="0"/>
          </a:p>
        </p:txBody>
      </p:sp>
      <p:pic>
        <p:nvPicPr>
          <p:cNvPr id="30723" name="Picture 3" descr="Hohensalzburg_Fortress.jpg"/>
          <p:cNvPicPr>
            <a:picLocks noChangeAspect="1"/>
          </p:cNvPicPr>
          <p:nvPr/>
        </p:nvPicPr>
        <p:blipFill>
          <a:blip r:embed="rId2"/>
          <a:srcRect/>
          <a:stretch>
            <a:fillRect/>
          </a:stretch>
        </p:blipFill>
        <p:spPr bwMode="auto">
          <a:xfrm>
            <a:off x="2627313" y="3573463"/>
            <a:ext cx="3738562" cy="2276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The Minority</a:t>
            </a:r>
            <a:endParaRPr lang="en-US" dirty="0">
              <a:ea typeface="+mj-ea"/>
              <a:cs typeface="+mj-cs"/>
            </a:endParaRPr>
          </a:p>
        </p:txBody>
      </p:sp>
      <p:sp>
        <p:nvSpPr>
          <p:cNvPr id="31746" name="Content Placeholder 2"/>
          <p:cNvSpPr>
            <a:spLocks noGrp="1"/>
          </p:cNvSpPr>
          <p:nvPr>
            <p:ph idx="1"/>
          </p:nvPr>
        </p:nvSpPr>
        <p:spPr/>
        <p:txBody>
          <a:bodyPr/>
          <a:lstStyle/>
          <a:p>
            <a:r>
              <a:rPr lang="en-US" smtClean="0"/>
              <a:t>How can we explain the significant and recurring minority?</a:t>
            </a:r>
          </a:p>
          <a:p>
            <a:r>
              <a:rPr lang="en-US" smtClean="0"/>
              <a:t>Test for order effects</a:t>
            </a:r>
          </a:p>
          <a:p>
            <a:r>
              <a:rPr lang="en-US" smtClean="0"/>
              <a:t>No order effects but similar responses between questions.</a:t>
            </a:r>
          </a:p>
          <a:p>
            <a:r>
              <a:rPr lang="en-US" smtClean="0"/>
              <a:t>Such that both intentional, both unintentional, asymmetric oneway</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Interpretive diversity</a:t>
            </a:r>
            <a:endParaRPr lang="en-US" dirty="0">
              <a:ea typeface="+mj-ea"/>
              <a:cs typeface="+mj-cs"/>
            </a:endParaRPr>
          </a:p>
        </p:txBody>
      </p:sp>
      <p:sp>
        <p:nvSpPr>
          <p:cNvPr id="32770" name="Content Placeholder 2"/>
          <p:cNvSpPr>
            <a:spLocks noGrp="1"/>
          </p:cNvSpPr>
          <p:nvPr>
            <p:ph idx="1"/>
          </p:nvPr>
        </p:nvSpPr>
        <p:spPr/>
        <p:txBody>
          <a:bodyPr/>
          <a:lstStyle/>
          <a:p>
            <a:r>
              <a:rPr lang="en-US" smtClean="0"/>
              <a:t>Nichols and Ulatowski conclude that people have different but consistent interpretations (definitions?) of intention</a:t>
            </a:r>
          </a:p>
          <a:p>
            <a:endParaRPr lang="en-US" smtClean="0"/>
          </a:p>
          <a:p>
            <a:r>
              <a:rPr lang="en-US" smtClean="0"/>
              <a:t>CEO knew…</a:t>
            </a:r>
          </a:p>
          <a:p>
            <a:r>
              <a:rPr lang="en-US" smtClean="0"/>
              <a:t>CEO had a motive</a:t>
            </a:r>
          </a:p>
          <a:p>
            <a:endParaRPr lang="en-US" smtClean="0"/>
          </a:p>
          <a:p>
            <a:r>
              <a:rPr lang="en-US" smtClean="0"/>
              <a:t>Two different intentions, not one intention with to uses a la knobe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Is…</a:t>
            </a:r>
            <a:endParaRPr lang="en-CA" dirty="0">
              <a:ea typeface="+mj-ea"/>
              <a:cs typeface="+mj-cs"/>
            </a:endParaRPr>
          </a:p>
        </p:txBody>
      </p:sp>
      <p:sp>
        <p:nvSpPr>
          <p:cNvPr id="15362" name="Content Placeholder 2"/>
          <p:cNvSpPr>
            <a:spLocks noGrp="1"/>
          </p:cNvSpPr>
          <p:nvPr>
            <p:ph idx="1"/>
          </p:nvPr>
        </p:nvSpPr>
        <p:spPr/>
        <p:txBody>
          <a:bodyPr/>
          <a:lstStyle/>
          <a:p>
            <a:r>
              <a:rPr lang="en-US" smtClean="0"/>
              <a:t>The use of psychological experimental methods to engage in philosophical investigation</a:t>
            </a:r>
            <a:endParaRPr lang="en-CA" smtClean="0"/>
          </a:p>
        </p:txBody>
      </p:sp>
      <p:pic>
        <p:nvPicPr>
          <p:cNvPr id="15363" name="Picture 3" descr="burning_chair-9.jpg"/>
          <p:cNvPicPr>
            <a:picLocks noChangeAspect="1"/>
          </p:cNvPicPr>
          <p:nvPr/>
        </p:nvPicPr>
        <p:blipFill>
          <a:blip r:embed="rId2"/>
          <a:srcRect/>
          <a:stretch>
            <a:fillRect/>
          </a:stretch>
        </p:blipFill>
        <p:spPr bwMode="auto">
          <a:xfrm>
            <a:off x="3348038" y="2708275"/>
            <a:ext cx="1973262" cy="26527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Flexibility</a:t>
            </a:r>
            <a:endParaRPr lang="en-US" dirty="0">
              <a:ea typeface="+mj-ea"/>
              <a:cs typeface="+mj-cs"/>
            </a:endParaRPr>
          </a:p>
        </p:txBody>
      </p:sp>
      <p:sp>
        <p:nvSpPr>
          <p:cNvPr id="33794" name="Content Placeholder 2"/>
          <p:cNvSpPr>
            <a:spLocks noGrp="1"/>
          </p:cNvSpPr>
          <p:nvPr>
            <p:ph idx="1"/>
          </p:nvPr>
        </p:nvSpPr>
        <p:spPr/>
        <p:txBody>
          <a:bodyPr/>
          <a:lstStyle/>
          <a:p>
            <a:r>
              <a:rPr lang="en-US" smtClean="0"/>
              <a:t>The asymmetric group seems to have a flexible use of the definitions</a:t>
            </a:r>
          </a:p>
          <a:p>
            <a:endParaRPr lang="en-US" smtClean="0"/>
          </a:p>
          <a:p>
            <a:r>
              <a:rPr lang="en-US" smtClean="0"/>
              <a:t>In this case their may be some Gricean/Knobean stuff going on</a:t>
            </a:r>
          </a:p>
          <a:p>
            <a:endParaRPr lang="en-US" smtClean="0"/>
          </a:p>
          <a:p>
            <a:r>
              <a:rPr lang="en-US" smtClean="0"/>
              <a:t>Unfair?</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SO</a:t>
            </a:r>
            <a:endParaRPr lang="en-US" dirty="0">
              <a:ea typeface="+mj-ea"/>
              <a:cs typeface="+mj-cs"/>
            </a:endParaRPr>
          </a:p>
        </p:txBody>
      </p:sp>
      <p:sp>
        <p:nvSpPr>
          <p:cNvPr id="34818" name="Content Placeholder 2"/>
          <p:cNvSpPr>
            <a:spLocks noGrp="1"/>
          </p:cNvSpPr>
          <p:nvPr>
            <p:ph idx="1"/>
          </p:nvPr>
        </p:nvSpPr>
        <p:spPr/>
        <p:txBody>
          <a:bodyPr/>
          <a:lstStyle/>
          <a:p>
            <a:r>
              <a:rPr lang="en-US" smtClean="0"/>
              <a:t>Grice or Knobe or Nichols?</a:t>
            </a:r>
          </a:p>
          <a:p>
            <a:endParaRPr lang="en-US" smtClean="0"/>
          </a:p>
          <a:p>
            <a:r>
              <a:rPr lang="en-US" smtClean="0"/>
              <a:t>Forget Grice</a:t>
            </a:r>
          </a:p>
          <a:p>
            <a:endParaRPr lang="en-US" smtClean="0"/>
          </a:p>
          <a:p>
            <a:r>
              <a:rPr lang="en-US" smtClean="0"/>
              <a:t>Two definitions VS a single word which works in more than one way depending on the moral context.</a:t>
            </a:r>
          </a:p>
          <a:p>
            <a:r>
              <a:rPr lang="en-US" smtClean="0"/>
              <a:t>Is Knobes view radical?</a:t>
            </a:r>
          </a:p>
          <a:p>
            <a:pPr>
              <a:buFont typeface="Wingdings 2" pitchFamily="-72" charset="2"/>
              <a:buNone/>
            </a:pPr>
            <a:endParaRPr lang="en-US" smtClean="0"/>
          </a:p>
          <a:p>
            <a:endParaRPr lang="en-US" smtClean="0"/>
          </a:p>
          <a:p>
            <a:pPr>
              <a:buFont typeface="Wingdings 2" pitchFamily="-72" charset="2"/>
              <a:buNone/>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Culture and Cognition</a:t>
            </a:r>
            <a:endParaRPr lang="en-US" dirty="0">
              <a:ea typeface="+mj-ea"/>
              <a:cs typeface="+mj-cs"/>
            </a:endParaRPr>
          </a:p>
        </p:txBody>
      </p:sp>
      <p:pic>
        <p:nvPicPr>
          <p:cNvPr id="35842" name="Content Placeholder 3" descr="Rowson-culture.jpg"/>
          <p:cNvPicPr>
            <a:picLocks noGrp="1" noChangeAspect="1"/>
          </p:cNvPicPr>
          <p:nvPr>
            <p:ph idx="1"/>
          </p:nvPr>
        </p:nvPicPr>
        <p:blipFill>
          <a:blip r:embed="rId2"/>
          <a:srcRect/>
          <a:stretch>
            <a:fillRect/>
          </a:stretch>
        </p:blipFill>
        <p:spPr>
          <a:xfrm>
            <a:off x="1403350" y="1731963"/>
            <a:ext cx="6337300" cy="4445000"/>
          </a:xfr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Holistic Vs Analytic</a:t>
            </a:r>
            <a:endParaRPr lang="en-US" dirty="0">
              <a:ea typeface="+mj-ea"/>
              <a:cs typeface="+mj-cs"/>
            </a:endParaRPr>
          </a:p>
        </p:txBody>
      </p:sp>
      <p:sp>
        <p:nvSpPr>
          <p:cNvPr id="36866" name="Content Placeholder 2"/>
          <p:cNvSpPr>
            <a:spLocks noGrp="1"/>
          </p:cNvSpPr>
          <p:nvPr>
            <p:ph idx="1"/>
          </p:nvPr>
        </p:nvSpPr>
        <p:spPr/>
        <p:txBody>
          <a:bodyPr/>
          <a:lstStyle/>
          <a:p>
            <a:r>
              <a:rPr lang="en-US" smtClean="0"/>
              <a:t>Nisbett and friends illustrate a cognitive dived between east and west</a:t>
            </a:r>
          </a:p>
          <a:p>
            <a:endParaRPr lang="en-US" smtClean="0"/>
          </a:p>
          <a:p>
            <a:r>
              <a:rPr lang="en-US" smtClean="0"/>
              <a:t>The philosophical background seems to play a key role</a:t>
            </a:r>
          </a:p>
          <a:p>
            <a:endParaRPr lang="en-US" smtClean="0"/>
          </a:p>
          <a:p>
            <a:r>
              <a:rPr lang="en-US" smtClean="0"/>
              <a:t>Does philosophy effect cognition?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Social Organization</a:t>
            </a:r>
            <a:endParaRPr lang="en-US" dirty="0">
              <a:ea typeface="+mj-ea"/>
              <a:cs typeface="+mj-cs"/>
            </a:endParaRPr>
          </a:p>
        </p:txBody>
      </p:sp>
      <p:pic>
        <p:nvPicPr>
          <p:cNvPr id="37890" name="Content Placeholder 3" descr="dancers.jpg"/>
          <p:cNvPicPr>
            <a:picLocks noGrp="1" noChangeAspect="1"/>
          </p:cNvPicPr>
          <p:nvPr>
            <p:ph idx="1"/>
          </p:nvPr>
        </p:nvPicPr>
        <p:blipFill>
          <a:blip r:embed="rId2"/>
          <a:srcRect/>
          <a:stretch>
            <a:fillRect/>
          </a:stretch>
        </p:blipFill>
        <p:spPr>
          <a:xfrm>
            <a:off x="1693863" y="2179638"/>
            <a:ext cx="5756275" cy="3549650"/>
          </a:xfr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East</a:t>
            </a:r>
            <a:endParaRPr lang="en-US" dirty="0">
              <a:ea typeface="+mj-ea"/>
              <a:cs typeface="+mj-cs"/>
            </a:endParaRPr>
          </a:p>
        </p:txBody>
      </p:sp>
      <p:sp>
        <p:nvSpPr>
          <p:cNvPr id="38914" name="Content Placeholder 2"/>
          <p:cNvSpPr>
            <a:spLocks noGrp="1"/>
          </p:cNvSpPr>
          <p:nvPr>
            <p:ph idx="1"/>
          </p:nvPr>
        </p:nvSpPr>
        <p:spPr/>
        <p:txBody>
          <a:bodyPr/>
          <a:lstStyle/>
          <a:p>
            <a:r>
              <a:rPr lang="en-US" smtClean="0"/>
              <a:t>Eastern Societies, (including the middle east India, parts of Russia and Eastern Europe) typically refer to southeast asia (most studies having been done there).</a:t>
            </a:r>
          </a:p>
          <a:p>
            <a:endParaRPr lang="en-US" smtClean="0"/>
          </a:p>
          <a:p>
            <a:r>
              <a:rPr lang="en-US" smtClean="0"/>
              <a:t>In these collective societies social organization defines identity more so than in western cultures I.E. Identity does not exist in a vaccum</a:t>
            </a:r>
          </a:p>
          <a:p>
            <a:pPr>
              <a:buFont typeface="Wingdings 2" pitchFamily="-72" charset="2"/>
              <a:buNone/>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For instance</a:t>
            </a:r>
            <a:endParaRPr lang="en-US" dirty="0">
              <a:ea typeface="+mj-ea"/>
              <a:cs typeface="+mj-cs"/>
            </a:endParaRPr>
          </a:p>
        </p:txBody>
      </p:sp>
      <p:sp>
        <p:nvSpPr>
          <p:cNvPr id="5" name="Content Placeholder 4"/>
          <p:cNvSpPr>
            <a:spLocks noGrp="1"/>
          </p:cNvSpPr>
          <p:nvPr>
            <p:ph idx="1"/>
          </p:nvPr>
        </p:nvSpPr>
        <p:spPr/>
        <p:txBody>
          <a:bodyPr>
            <a:normAutofit fontScale="55000" lnSpcReduction="20000"/>
          </a:bodyPr>
          <a:lstStyle/>
          <a:p>
            <a:pPr marL="548640" indent="-411480" fontAlgn="auto">
              <a:spcAft>
                <a:spcPts val="0"/>
              </a:spcAft>
              <a:buClr>
                <a:schemeClr val="tx1">
                  <a:shade val="95000"/>
                </a:schemeClr>
              </a:buClr>
              <a:buFont typeface="Wingdings 2"/>
              <a:buChar char=""/>
              <a:defRPr/>
            </a:pPr>
            <a:r>
              <a:rPr lang="en-US" dirty="0" smtClean="0">
                <a:ea typeface="+mn-ea"/>
                <a:cs typeface="+mn-cs"/>
              </a:rPr>
              <a:t>For the following scenarios, please indicate your response as follows:</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1. &lt;There is no significant change, I remain the same person.</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2. &lt;The change is minor, I do not change much.</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3. &lt;there is some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4. &lt;the change is, large I change a lot.</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5. &lt;The change is extreme, I am hardly the same person.</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6. &lt;The change is complete I am no longer the same person.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endParaRPr lang="en-US" dirty="0">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t>
            </a:r>
            <a:endParaRPr lang="en-US" dirty="0">
              <a:ea typeface="+mj-ea"/>
              <a:cs typeface="+mj-cs"/>
            </a:endParaRPr>
          </a:p>
        </p:txBody>
      </p:sp>
      <p:sp>
        <p:nvSpPr>
          <p:cNvPr id="3" name="Content Placeholder 2"/>
          <p:cNvSpPr>
            <a:spLocks noGrp="1"/>
          </p:cNvSpPr>
          <p:nvPr>
            <p:ph idx="1"/>
          </p:nvPr>
        </p:nvSpPr>
        <p:spPr/>
        <p:txBody>
          <a:bodyPr>
            <a:normAutofit fontScale="25000" lnSpcReduction="20000"/>
          </a:bodyPr>
          <a:lstStyle/>
          <a:p>
            <a:pPr marL="548640" indent="-411480" fontAlgn="auto">
              <a:spcAft>
                <a:spcPts val="0"/>
              </a:spcAft>
              <a:buClr>
                <a:schemeClr val="tx1">
                  <a:shade val="95000"/>
                </a:schemeClr>
              </a:buClr>
              <a:buFont typeface="Wingdings 2"/>
              <a:buChar char=""/>
              <a:defRPr/>
            </a:pPr>
            <a:r>
              <a:rPr lang="en-US" dirty="0" smtClean="0">
                <a:ea typeface="+mn-ea"/>
                <a:cs typeface="+mn-cs"/>
              </a:rPr>
              <a:t>A) You get into an accident; most of your body is replaced with electronic parts.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B) Your brain is removed from your body and placed in your friend’s body.</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C) You receive super powers and are now able to fly.</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D) You are completely paralyzed for life.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E) You are shrunk to one tenth your natural size, all else remains the same.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endParaRPr lang="en-US" dirty="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t>
            </a:r>
            <a:endParaRPr lang="en-US" dirty="0">
              <a:ea typeface="+mj-ea"/>
              <a:cs typeface="+mj-cs"/>
            </a:endParaRPr>
          </a:p>
        </p:txBody>
      </p:sp>
      <p:sp>
        <p:nvSpPr>
          <p:cNvPr id="3" name="Content Placeholder 2"/>
          <p:cNvSpPr>
            <a:spLocks noGrp="1"/>
          </p:cNvSpPr>
          <p:nvPr>
            <p:ph idx="1"/>
          </p:nvPr>
        </p:nvSpPr>
        <p:spPr/>
        <p:txBody>
          <a:bodyPr>
            <a:normAutofit fontScale="25000" lnSpcReduction="20000"/>
          </a:bodyPr>
          <a:lstStyle/>
          <a:p>
            <a:pPr marL="548640" indent="-411480" fontAlgn="auto">
              <a:spcAft>
                <a:spcPts val="0"/>
              </a:spcAft>
              <a:buClr>
                <a:schemeClr val="tx1">
                  <a:shade val="95000"/>
                </a:schemeClr>
              </a:buClr>
              <a:buFont typeface="Wingdings 2"/>
              <a:buChar char=""/>
              <a:defRPr/>
            </a:pPr>
            <a:r>
              <a:rPr lang="en-US" dirty="0" smtClean="0">
                <a:ea typeface="+mn-ea"/>
                <a:cs typeface="+mn-cs"/>
              </a:rPr>
              <a:t>F) You lose your memory and do not remember anyone you have ever met.</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H) There is a natural disaster. All your friends and family disappear.</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I) Your mind is suddenly swapped with a plantation workers mind in Brazil. You now live his life.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J) You get a new job that requires you to move away from your friends and loved ones.</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K) You move to a different country. You close contact with all your friends and make all new ones.</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L) You are chosen for a space mission.  You will spend the rest of your life alone.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endParaRPr lang="en-US" dirty="0">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mtClean="0">
                <a:ea typeface="+mj-ea"/>
                <a:cs typeface="+mj-cs"/>
              </a:rPr>
              <a:t>...</a:t>
            </a:r>
            <a:endParaRPr lang="en-US" dirty="0">
              <a:ea typeface="+mj-ea"/>
              <a:cs typeface="+mj-cs"/>
            </a:endParaRPr>
          </a:p>
        </p:txBody>
      </p:sp>
      <p:sp>
        <p:nvSpPr>
          <p:cNvPr id="3" name="Content Placeholder 2"/>
          <p:cNvSpPr>
            <a:spLocks noGrp="1"/>
          </p:cNvSpPr>
          <p:nvPr>
            <p:ph idx="1"/>
          </p:nvPr>
        </p:nvSpPr>
        <p:spPr/>
        <p:txBody>
          <a:bodyPr>
            <a:normAutofit fontScale="40000" lnSpcReduction="20000"/>
          </a:bodyPr>
          <a:lstStyle/>
          <a:p>
            <a:pPr marL="548640" indent="-411480" fontAlgn="auto">
              <a:spcAft>
                <a:spcPts val="0"/>
              </a:spcAft>
              <a:buClr>
                <a:schemeClr val="tx1">
                  <a:shade val="95000"/>
                </a:schemeClr>
              </a:buClr>
              <a:buFont typeface="Wingdings 2"/>
              <a:buChar char=""/>
              <a:defRPr/>
            </a:pPr>
            <a:r>
              <a:rPr lang="en-US" dirty="0" smtClean="0">
                <a:ea typeface="+mn-ea"/>
                <a:cs typeface="+mn-cs"/>
              </a:rPr>
              <a:t>M) You change all your goals in life and start to do something completely different from what you are currently doing.</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N) You become very religious</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 No change        Minor change        some change        large change     Extreme change        Complete change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P) You lose your ability to speak coherently.</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Q) You fall in love with you future spouse.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endParaRPr lang="en-US" dirty="0" smtClean="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Why</a:t>
            </a:r>
            <a:endParaRPr lang="en-CA" dirty="0">
              <a:ea typeface="+mj-ea"/>
              <a:cs typeface="+mj-cs"/>
            </a:endParaRPr>
          </a:p>
        </p:txBody>
      </p:sp>
      <p:sp>
        <p:nvSpPr>
          <p:cNvPr id="16386" name="Content Placeholder 2"/>
          <p:cNvSpPr>
            <a:spLocks noGrp="1"/>
          </p:cNvSpPr>
          <p:nvPr>
            <p:ph idx="1"/>
          </p:nvPr>
        </p:nvSpPr>
        <p:spPr/>
        <p:txBody>
          <a:bodyPr/>
          <a:lstStyle/>
          <a:p>
            <a:r>
              <a:rPr lang="en-US" smtClean="0"/>
              <a:t>Most importantly to find out what “people” </a:t>
            </a:r>
            <a:r>
              <a:rPr lang="en-US" i="1" smtClean="0"/>
              <a:t>actually</a:t>
            </a:r>
            <a:r>
              <a:rPr lang="en-US" smtClean="0"/>
              <a:t> think</a:t>
            </a:r>
          </a:p>
          <a:p>
            <a:r>
              <a:rPr lang="en-US" smtClean="0"/>
              <a:t>To explain differences in what people actually think</a:t>
            </a:r>
          </a:p>
          <a:p>
            <a:r>
              <a:rPr lang="en-US" smtClean="0"/>
              <a:t>To give appeals to intuition some force</a:t>
            </a:r>
          </a:p>
          <a:p>
            <a:r>
              <a:rPr lang="en-US" smtClean="0"/>
              <a:t>To find out to what extent our reasoning is effected by other (i.e. not strictly rational) considerations</a:t>
            </a:r>
            <a:endParaRPr lang="en-CA" smtClean="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t>
            </a:r>
            <a:endParaRPr lang="en-US" dirty="0">
              <a:ea typeface="+mj-ea"/>
              <a:cs typeface="+mj-cs"/>
            </a:endParaRPr>
          </a:p>
        </p:txBody>
      </p:sp>
      <p:sp>
        <p:nvSpPr>
          <p:cNvPr id="3" name="Content Placeholder 2"/>
          <p:cNvSpPr>
            <a:spLocks noGrp="1"/>
          </p:cNvSpPr>
          <p:nvPr>
            <p:ph idx="1"/>
          </p:nvPr>
        </p:nvSpPr>
        <p:spPr/>
        <p:txBody>
          <a:bodyPr>
            <a:normAutofit fontScale="32500" lnSpcReduction="20000"/>
          </a:bodyPr>
          <a:lstStyle/>
          <a:p>
            <a:pPr marL="548640" indent="-411480" fontAlgn="auto">
              <a:spcAft>
                <a:spcPts val="0"/>
              </a:spcAft>
              <a:buClr>
                <a:schemeClr val="tx1">
                  <a:shade val="95000"/>
                </a:schemeClr>
              </a:buClr>
              <a:buFont typeface="Wingdings 2"/>
              <a:buChar char=""/>
              <a:defRPr/>
            </a:pPr>
            <a:r>
              <a:rPr lang="en-US" dirty="0" smtClean="0">
                <a:ea typeface="+mn-ea"/>
                <a:cs typeface="+mn-cs"/>
              </a:rPr>
              <a:t>R) You are convicted of a crime you did not commit; you are now forced to live the rest of your life in prison with people you hate.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S) Due to a neurological condition you become extremely depressed.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T) You are given a drug that makes you become extremely happy.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U) You do something that makes you permanently ashamed.</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V) You watch a movie that makes you cry</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W) A perfect clone is made of you (thinks what you think, wants the things you want etc.) The original you is destroyed.</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r>
              <a:rPr lang="en-US" dirty="0" smtClean="0">
                <a:ea typeface="+mn-ea"/>
                <a:cs typeface="+mn-cs"/>
              </a:rPr>
              <a:t>         1                     2                       3                         4                       5                            6 </a:t>
            </a:r>
          </a:p>
          <a:p>
            <a:pPr marL="548640" indent="-411480" fontAlgn="auto">
              <a:spcAft>
                <a:spcPts val="0"/>
              </a:spcAft>
              <a:buClr>
                <a:schemeClr val="tx1">
                  <a:shade val="95000"/>
                </a:schemeClr>
              </a:buClr>
              <a:buFont typeface="Wingdings 2"/>
              <a:buChar char=""/>
              <a:defRPr/>
            </a:pPr>
            <a:r>
              <a:rPr lang="en-US" dirty="0" smtClean="0">
                <a:ea typeface="+mn-ea"/>
                <a:cs typeface="+mn-cs"/>
              </a:rPr>
              <a:t>No change        Minor change        some change        large change     Extreme change        Complete change</a:t>
            </a:r>
          </a:p>
          <a:p>
            <a:pPr marL="548640" indent="-411480" fontAlgn="auto">
              <a:spcAft>
                <a:spcPts val="0"/>
              </a:spcAft>
              <a:buClr>
                <a:schemeClr val="tx1">
                  <a:shade val="95000"/>
                </a:schemeClr>
              </a:buClr>
              <a:buFont typeface="Wingdings 2"/>
              <a:buChar char=""/>
              <a:defRPr/>
            </a:pPr>
            <a:r>
              <a:rPr lang="en-US" dirty="0" smtClean="0">
                <a:ea typeface="+mn-ea"/>
                <a:cs typeface="+mn-cs"/>
              </a:rPr>
              <a:t> </a:t>
            </a:r>
          </a:p>
          <a:p>
            <a:pPr marL="548640" indent="-411480" fontAlgn="auto">
              <a:spcAft>
                <a:spcPts val="0"/>
              </a:spcAft>
              <a:buClr>
                <a:schemeClr val="tx1">
                  <a:shade val="95000"/>
                </a:schemeClr>
              </a:buClr>
              <a:buFont typeface="Wingdings 2"/>
              <a:buChar char=""/>
              <a:defRPr/>
            </a:pPr>
            <a:endParaRPr lang="en-US" dirty="0">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Attention</a:t>
            </a:r>
            <a:endParaRPr lang="en-US" dirty="0">
              <a:ea typeface="+mj-ea"/>
              <a:cs typeface="+mj-cs"/>
            </a:endParaRPr>
          </a:p>
        </p:txBody>
      </p:sp>
      <p:sp>
        <p:nvSpPr>
          <p:cNvPr id="45058" name="Content Placeholder 2"/>
          <p:cNvSpPr>
            <a:spLocks noGrp="1"/>
          </p:cNvSpPr>
          <p:nvPr>
            <p:ph idx="1"/>
          </p:nvPr>
        </p:nvSpPr>
        <p:spPr/>
        <p:txBody>
          <a:bodyPr/>
          <a:lstStyle/>
          <a:p>
            <a:r>
              <a:rPr lang="en-US" smtClean="0"/>
              <a:t>More complex social environments cause easterners to be more attentive to a wider range of stimuli in a given environment. Westerners attend to central focal “parts” of an environment.</a:t>
            </a:r>
          </a:p>
        </p:txBody>
      </p:sp>
      <p:pic>
        <p:nvPicPr>
          <p:cNvPr id="45059" name="Picture 3" descr="Picture1.jpg"/>
          <p:cNvPicPr>
            <a:picLocks noChangeAspect="1"/>
          </p:cNvPicPr>
          <p:nvPr/>
        </p:nvPicPr>
        <p:blipFill>
          <a:blip r:embed="rId2"/>
          <a:srcRect/>
          <a:stretch>
            <a:fillRect/>
          </a:stretch>
        </p:blipFill>
        <p:spPr bwMode="auto">
          <a:xfrm>
            <a:off x="3419475" y="3500438"/>
            <a:ext cx="3724275" cy="2794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Attention study results</a:t>
            </a:r>
            <a:endParaRPr lang="en-US" dirty="0">
              <a:ea typeface="+mj-ea"/>
              <a:cs typeface="+mj-cs"/>
            </a:endParaRPr>
          </a:p>
        </p:txBody>
      </p:sp>
      <p:sp>
        <p:nvSpPr>
          <p:cNvPr id="46082" name="Content Placeholder 2"/>
          <p:cNvSpPr>
            <a:spLocks noGrp="1"/>
          </p:cNvSpPr>
          <p:nvPr>
            <p:ph idx="1"/>
          </p:nvPr>
        </p:nvSpPr>
        <p:spPr/>
        <p:txBody>
          <a:bodyPr/>
          <a:lstStyle/>
          <a:p>
            <a:r>
              <a:rPr lang="en-US" smtClean="0"/>
              <a:t>Westerners make more comments about central elements, I.E there was a brown fish</a:t>
            </a:r>
          </a:p>
          <a:p>
            <a:endParaRPr lang="en-US" smtClean="0"/>
          </a:p>
          <a:p>
            <a:r>
              <a:rPr lang="en-US" smtClean="0"/>
              <a:t>Easterners make more holistic observations I.E there was a pond</a:t>
            </a:r>
          </a:p>
          <a:p>
            <a:endParaRPr lang="en-US" smtClean="0"/>
          </a:p>
          <a:p>
            <a:r>
              <a:rPr lang="en-US" smtClean="0"/>
              <a:t>Eyetracker studies compound results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Field dependence</a:t>
            </a:r>
            <a:endParaRPr lang="en-US" dirty="0">
              <a:ea typeface="+mj-ea"/>
              <a:cs typeface="+mj-cs"/>
            </a:endParaRPr>
          </a:p>
        </p:txBody>
      </p:sp>
      <p:sp>
        <p:nvSpPr>
          <p:cNvPr id="47106" name="Content Placeholder 2"/>
          <p:cNvSpPr>
            <a:spLocks noGrp="1"/>
          </p:cNvSpPr>
          <p:nvPr>
            <p:ph idx="1"/>
          </p:nvPr>
        </p:nvSpPr>
        <p:spPr/>
        <p:txBody>
          <a:bodyPr/>
          <a:lstStyle/>
          <a:p>
            <a:r>
              <a:rPr lang="en-US" smtClean="0"/>
              <a:t>Moving rod</a:t>
            </a:r>
          </a:p>
          <a:p>
            <a:r>
              <a:rPr lang="en-US" smtClean="0"/>
              <a:t> </a:t>
            </a:r>
          </a:p>
          <a:p>
            <a:endParaRPr lang="en-US" smtClean="0"/>
          </a:p>
        </p:txBody>
      </p:sp>
      <p:pic>
        <p:nvPicPr>
          <p:cNvPr id="47107" name="Picture 3" descr="rod_and_frame_six_configs_clean.png"/>
          <p:cNvPicPr>
            <a:picLocks noChangeAspect="1"/>
          </p:cNvPicPr>
          <p:nvPr/>
        </p:nvPicPr>
        <p:blipFill>
          <a:blip r:embed="rId2"/>
          <a:srcRect/>
          <a:stretch>
            <a:fillRect/>
          </a:stretch>
        </p:blipFill>
        <p:spPr bwMode="auto">
          <a:xfrm>
            <a:off x="3348038" y="1989138"/>
            <a:ext cx="3240087" cy="361473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Fundamental Attribution error</a:t>
            </a:r>
            <a:endParaRPr lang="en-US" dirty="0">
              <a:ea typeface="+mj-ea"/>
              <a:cs typeface="+mj-cs"/>
            </a:endParaRPr>
          </a:p>
        </p:txBody>
      </p:sp>
      <p:pic>
        <p:nvPicPr>
          <p:cNvPr id="48130" name="Content Placeholder 3" descr="trafficjam.jpg"/>
          <p:cNvPicPr>
            <a:picLocks noGrp="1" noChangeAspect="1"/>
          </p:cNvPicPr>
          <p:nvPr>
            <p:ph idx="1"/>
          </p:nvPr>
        </p:nvPicPr>
        <p:blipFill>
          <a:blip r:embed="rId2"/>
          <a:srcRect/>
          <a:stretch>
            <a:fillRect/>
          </a:stretch>
        </p:blipFill>
        <p:spPr>
          <a:xfrm>
            <a:off x="1763713" y="1844675"/>
            <a:ext cx="5276850" cy="3816350"/>
          </a:xfr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Cultural variation</a:t>
            </a:r>
            <a:endParaRPr lang="en-US" dirty="0">
              <a:ea typeface="+mj-ea"/>
              <a:cs typeface="+mj-cs"/>
            </a:endParaRPr>
          </a:p>
        </p:txBody>
      </p:sp>
      <p:sp>
        <p:nvSpPr>
          <p:cNvPr id="49154" name="Content Placeholder 2"/>
          <p:cNvSpPr>
            <a:spLocks noGrp="1"/>
          </p:cNvSpPr>
          <p:nvPr>
            <p:ph idx="1"/>
          </p:nvPr>
        </p:nvSpPr>
        <p:spPr/>
        <p:txBody>
          <a:bodyPr/>
          <a:lstStyle/>
          <a:p>
            <a:r>
              <a:rPr lang="en-US" smtClean="0"/>
              <a:t>Since western cultures put identity and behavior onus on the individual acts of individuals are more likely to be construed as personal traits I.E. lazy, productive, clever etc</a:t>
            </a:r>
          </a:p>
          <a:p>
            <a:endParaRPr lang="en-US" smtClean="0"/>
          </a:p>
          <a:p>
            <a:r>
              <a:rPr lang="en-US" smtClean="0"/>
              <a:t>Eastern cultures tend to speculate on the social situation of individuals in making judgments. I.E. he is in a hurry, it is hot etc</a:t>
            </a:r>
          </a:p>
          <a:p>
            <a:endParaRPr lang="en-US" smtClean="0"/>
          </a:p>
          <a:p>
            <a:r>
              <a:rPr lang="en-US" smtClean="0"/>
              <a:t>Cuba writing assignment</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Hindsight Bias</a:t>
            </a:r>
            <a:endParaRPr lang="en-US" dirty="0">
              <a:ea typeface="+mj-ea"/>
              <a:cs typeface="+mj-cs"/>
            </a:endParaRPr>
          </a:p>
        </p:txBody>
      </p:sp>
      <p:sp>
        <p:nvSpPr>
          <p:cNvPr id="50178" name="Content Placeholder 2"/>
          <p:cNvSpPr>
            <a:spLocks noGrp="1"/>
          </p:cNvSpPr>
          <p:nvPr>
            <p:ph idx="1"/>
          </p:nvPr>
        </p:nvSpPr>
        <p:spPr/>
        <p:txBody>
          <a:bodyPr/>
          <a:lstStyle/>
          <a:p>
            <a:r>
              <a:rPr lang="en-US" smtClean="0"/>
              <a:t>Good samaritan</a:t>
            </a:r>
          </a:p>
          <a:p>
            <a:endParaRPr lang="en-US" smtClean="0"/>
          </a:p>
          <a:p>
            <a:r>
              <a:rPr lang="en-US" smtClean="0"/>
              <a:t>Did not help in condition C, westerners maintain surprise, easterners say they saw it coming. (80% vs 50%)</a:t>
            </a:r>
          </a:p>
          <a:p>
            <a:endParaRPr lang="en-US" smtClean="0"/>
          </a:p>
          <a:p>
            <a:r>
              <a:rPr lang="en-US" smtClean="0"/>
              <a:t>Also little surprise at outcomes regardless of theoretical predictability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Relationships Vs. Categories</a:t>
            </a:r>
            <a:endParaRPr lang="en-US" dirty="0">
              <a:ea typeface="+mj-ea"/>
              <a:cs typeface="+mj-cs"/>
            </a:endParaRPr>
          </a:p>
        </p:txBody>
      </p:sp>
      <p:sp>
        <p:nvSpPr>
          <p:cNvPr id="51202" name="Content Placeholder 2"/>
          <p:cNvSpPr>
            <a:spLocks noGrp="1"/>
          </p:cNvSpPr>
          <p:nvPr>
            <p:ph idx="1"/>
          </p:nvPr>
        </p:nvSpPr>
        <p:spPr/>
        <p:txBody>
          <a:bodyPr/>
          <a:lstStyle/>
          <a:p>
            <a:r>
              <a:rPr lang="en-US" smtClean="0"/>
              <a:t>Easterners tend to use relational and functional similarities in categorizing , induction, learning, and resemblence judgements.</a:t>
            </a:r>
          </a:p>
          <a:p>
            <a:endParaRPr lang="en-US" smtClean="0"/>
          </a:p>
          <a:p>
            <a:r>
              <a:rPr lang="en-US" smtClean="0"/>
              <a:t>Westerners use categorical ones.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Logic stuff</a:t>
            </a:r>
            <a:endParaRPr lang="en-US" dirty="0">
              <a:ea typeface="+mj-ea"/>
              <a:cs typeface="+mj-cs"/>
            </a:endParaRPr>
          </a:p>
        </p:txBody>
      </p:sp>
      <p:sp>
        <p:nvSpPr>
          <p:cNvPr id="52226" name="Content Placeholder 2"/>
          <p:cNvSpPr>
            <a:spLocks noGrp="1"/>
          </p:cNvSpPr>
          <p:nvPr>
            <p:ph idx="1"/>
          </p:nvPr>
        </p:nvSpPr>
        <p:spPr/>
        <p:txBody>
          <a:bodyPr/>
          <a:lstStyle/>
          <a:p>
            <a:r>
              <a:rPr lang="en-US" smtClean="0"/>
              <a:t>Syllogism with more exemplary individuals (penguin/eagle)</a:t>
            </a:r>
          </a:p>
          <a:p>
            <a:r>
              <a:rPr lang="en-US" smtClean="0"/>
              <a:t>Is either more reasonable?</a:t>
            </a:r>
          </a:p>
          <a:p>
            <a:r>
              <a:rPr lang="en-US" smtClean="0"/>
              <a:t>Law of identity, non contradiction, excluded middle</a:t>
            </a:r>
          </a:p>
          <a:p>
            <a:r>
              <a:rPr lang="en-US" smtClean="0"/>
              <a:t>Easterners seem more comfortable with conflict</a:t>
            </a:r>
          </a:p>
          <a:p>
            <a:r>
              <a:rPr lang="en-US" smtClean="0"/>
              <a:t>What to make of this?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Strong VS. Weak arguments</a:t>
            </a:r>
            <a:endParaRPr lang="en-US" dirty="0">
              <a:ea typeface="+mj-ea"/>
              <a:cs typeface="+mj-cs"/>
            </a:endParaRPr>
          </a:p>
        </p:txBody>
      </p:sp>
      <p:sp>
        <p:nvSpPr>
          <p:cNvPr id="53250" name="Content Placeholder 2"/>
          <p:cNvSpPr>
            <a:spLocks noGrp="1"/>
          </p:cNvSpPr>
          <p:nvPr>
            <p:ph idx="1"/>
          </p:nvPr>
        </p:nvSpPr>
        <p:spPr/>
        <p:txBody>
          <a:bodyPr/>
          <a:lstStyle/>
          <a:p>
            <a:r>
              <a:rPr lang="en-US" smtClean="0"/>
              <a:t>The dialectic method of easterners takes into account strengths of all arguments (cultural historic song and dance, debates in Athens etc)</a:t>
            </a:r>
          </a:p>
          <a:p>
            <a:endParaRPr lang="en-US" smtClean="0"/>
          </a:p>
          <a:p>
            <a:r>
              <a:rPr lang="en-US" smtClean="0"/>
              <a:t>Western conviction strengthened by strong arguments, eastern conviction weakened.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anchairpipe.png"/>
          <p:cNvPicPr>
            <a:picLocks noChangeAspect="1"/>
          </p:cNvPicPr>
          <p:nvPr/>
        </p:nvPicPr>
        <p:blipFill>
          <a:blip r:embed="rId2" cstate="print"/>
          <a:stretch>
            <a:fillRect/>
          </a:stretch>
        </p:blipFill>
        <p:spPr>
          <a:xfrm>
            <a:off x="5652120" y="2708920"/>
            <a:ext cx="3011637" cy="3744416"/>
          </a:xfrm>
          <a:prstGeom prst="rect">
            <a:avLst/>
          </a:prstGeom>
          <a:ln>
            <a:noFill/>
          </a:ln>
          <a:effectLst>
            <a:softEdge rad="112500"/>
          </a:effectLst>
        </p:spPr>
      </p:pic>
      <p:sp>
        <p:nvSpPr>
          <p:cNvPr id="2" name="Title 1"/>
          <p:cNvSpPr>
            <a:spLocks noGrp="1"/>
          </p:cNvSpPr>
          <p:nvPr>
            <p:ph type="title"/>
          </p:nvPr>
        </p:nvSpPr>
        <p:spPr/>
        <p:txBody>
          <a:bodyPr/>
          <a:lstStyle/>
          <a:p>
            <a:pPr fontAlgn="auto">
              <a:spcAft>
                <a:spcPts val="0"/>
              </a:spcAft>
              <a:defRPr/>
            </a:pPr>
            <a:r>
              <a:rPr lang="en-US" dirty="0" smtClean="0">
                <a:ea typeface="+mj-ea"/>
                <a:cs typeface="+mj-cs"/>
              </a:rPr>
              <a:t>How to use it</a:t>
            </a:r>
            <a:endParaRPr lang="en-CA" dirty="0">
              <a:ea typeface="+mj-ea"/>
              <a:cs typeface="+mj-cs"/>
            </a:endParaRPr>
          </a:p>
        </p:txBody>
      </p:sp>
      <p:sp>
        <p:nvSpPr>
          <p:cNvPr id="17411" name="Content Placeholder 2"/>
          <p:cNvSpPr>
            <a:spLocks noGrp="1"/>
          </p:cNvSpPr>
          <p:nvPr>
            <p:ph idx="1"/>
          </p:nvPr>
        </p:nvSpPr>
        <p:spPr/>
        <p:txBody>
          <a:bodyPr/>
          <a:lstStyle/>
          <a:p>
            <a:r>
              <a:rPr lang="en-US" smtClean="0"/>
              <a:t>Everyone will agree that X</a:t>
            </a:r>
          </a:p>
          <a:p>
            <a:r>
              <a:rPr lang="en-US" smtClean="0"/>
              <a:t>Most people think that X</a:t>
            </a:r>
          </a:p>
          <a:p>
            <a:r>
              <a:rPr lang="en-US" smtClean="0"/>
              <a:t>Normal people think that X</a:t>
            </a:r>
          </a:p>
          <a:p>
            <a:r>
              <a:rPr lang="en-US" smtClean="0"/>
              <a:t>The way we perceive things is X</a:t>
            </a:r>
          </a:p>
          <a:p>
            <a:r>
              <a:rPr lang="en-US" smtClean="0"/>
              <a:t>When people do X they feel Y</a:t>
            </a:r>
          </a:p>
          <a:p>
            <a:r>
              <a:rPr lang="en-US" smtClean="0"/>
              <a:t>When people feel Y they do X</a:t>
            </a:r>
          </a:p>
          <a:p>
            <a:pPr>
              <a:buFont typeface="Wingdings 2" pitchFamily="-72" charset="2"/>
              <a:buNone/>
            </a:pPr>
            <a:endParaRPr lang="en-US" smtClean="0"/>
          </a:p>
          <a:p>
            <a:pPr>
              <a:buFont typeface="Wingdings 2" pitchFamily="-72" charset="2"/>
              <a:buNone/>
            </a:pPr>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Consumer choice</a:t>
            </a:r>
            <a:endParaRPr lang="en-US" dirty="0">
              <a:ea typeface="+mj-ea"/>
              <a:cs typeface="+mj-cs"/>
            </a:endParaRPr>
          </a:p>
        </p:txBody>
      </p:sp>
      <p:sp>
        <p:nvSpPr>
          <p:cNvPr id="54274" name="Content Placeholder 2"/>
          <p:cNvSpPr>
            <a:spLocks noGrp="1"/>
          </p:cNvSpPr>
          <p:nvPr>
            <p:ph idx="1"/>
          </p:nvPr>
        </p:nvSpPr>
        <p:spPr/>
        <p:txBody>
          <a:bodyPr/>
          <a:lstStyle/>
          <a:p>
            <a:r>
              <a:rPr lang="en-US" smtClean="0"/>
              <a:t>Conciliatory behavior</a:t>
            </a:r>
          </a:p>
          <a:p>
            <a:endParaRPr lang="en-US" smtClean="0"/>
          </a:p>
          <a:p>
            <a:r>
              <a:rPr lang="en-US" smtClean="0"/>
              <a:t>Easterners take the middle way.</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And much </a:t>
            </a:r>
            <a:r>
              <a:rPr lang="en-US" dirty="0" err="1" smtClean="0">
                <a:ea typeface="+mj-ea"/>
                <a:cs typeface="+mj-cs"/>
              </a:rPr>
              <a:t>much</a:t>
            </a:r>
            <a:r>
              <a:rPr lang="en-US" dirty="0" smtClean="0">
                <a:ea typeface="+mj-ea"/>
                <a:cs typeface="+mj-cs"/>
              </a:rPr>
              <a:t> more</a:t>
            </a:r>
            <a:endParaRPr lang="en-US" dirty="0">
              <a:ea typeface="+mj-ea"/>
              <a:cs typeface="+mj-cs"/>
            </a:endParaRPr>
          </a:p>
        </p:txBody>
      </p:sp>
      <p:sp>
        <p:nvSpPr>
          <p:cNvPr id="55298" name="Content Placeholder 2"/>
          <p:cNvSpPr>
            <a:spLocks noGrp="1"/>
          </p:cNvSpPr>
          <p:nvPr>
            <p:ph idx="1"/>
          </p:nvPr>
        </p:nvSpPr>
        <p:spPr/>
        <p:txBody>
          <a:bodyPr/>
          <a:lstStyle/>
          <a:p>
            <a:r>
              <a:rPr lang="en-US" smtClean="0"/>
              <a:t>Holistic vs. analytic practices</a:t>
            </a:r>
          </a:p>
          <a:p>
            <a:r>
              <a:rPr lang="en-US" smtClean="0"/>
              <a:t>Argument, debate and rhetoric</a:t>
            </a:r>
          </a:p>
          <a:p>
            <a:r>
              <a:rPr lang="en-US" smtClean="0"/>
              <a:t>Law and contracts</a:t>
            </a:r>
          </a:p>
          <a:p>
            <a:r>
              <a:rPr lang="en-US" smtClean="0"/>
              <a:t>Religion</a:t>
            </a:r>
          </a:p>
          <a:p>
            <a:r>
              <a:rPr lang="en-US" smtClean="0"/>
              <a:t>Language and writing</a:t>
            </a:r>
          </a:p>
          <a:p>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Weinberg, Nichols, and </a:t>
            </a:r>
            <a:r>
              <a:rPr lang="en-US" dirty="0" err="1" smtClean="0">
                <a:ea typeface="+mj-ea"/>
                <a:cs typeface="+mj-cs"/>
              </a:rPr>
              <a:t>Stich</a:t>
            </a:r>
            <a:endParaRPr lang="en-US" dirty="0">
              <a:ea typeface="+mj-ea"/>
              <a:cs typeface="+mj-cs"/>
            </a:endParaRPr>
          </a:p>
        </p:txBody>
      </p:sp>
      <p:sp>
        <p:nvSpPr>
          <p:cNvPr id="56322" name="Content Placeholder 2"/>
          <p:cNvSpPr>
            <a:spLocks noGrp="1"/>
          </p:cNvSpPr>
          <p:nvPr>
            <p:ph idx="1"/>
          </p:nvPr>
        </p:nvSpPr>
        <p:spPr/>
        <p:txBody>
          <a:bodyPr/>
          <a:lstStyle/>
          <a:p>
            <a:r>
              <a:rPr lang="en-US" smtClean="0"/>
              <a:t>Undermining epistemic projects</a:t>
            </a:r>
          </a:p>
          <a:p>
            <a:endParaRPr lang="en-US" smtClean="0"/>
          </a:p>
          <a:p>
            <a:r>
              <a:rPr lang="en-US" smtClean="0"/>
              <a:t>Normative</a:t>
            </a:r>
          </a:p>
          <a:p>
            <a:r>
              <a:rPr lang="en-US" smtClean="0"/>
              <a:t>Descriptive</a:t>
            </a:r>
          </a:p>
          <a:p>
            <a:r>
              <a:rPr lang="en-US" smtClean="0"/>
              <a:t>Evaluative project</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Epistemic Romanticism</a:t>
            </a:r>
            <a:endParaRPr lang="en-US" dirty="0">
              <a:ea typeface="+mj-ea"/>
              <a:cs typeface="+mj-cs"/>
            </a:endParaRPr>
          </a:p>
        </p:txBody>
      </p:sp>
      <p:sp>
        <p:nvSpPr>
          <p:cNvPr id="57346" name="Content Placeholder 2"/>
          <p:cNvSpPr>
            <a:spLocks noGrp="1"/>
          </p:cNvSpPr>
          <p:nvPr>
            <p:ph idx="1"/>
          </p:nvPr>
        </p:nvSpPr>
        <p:spPr/>
        <p:txBody>
          <a:bodyPr/>
          <a:lstStyle/>
          <a:p>
            <a:r>
              <a:rPr lang="en-US" smtClean="0"/>
              <a:t>We have the truth within ourselves we just need to let it shine.</a:t>
            </a:r>
          </a:p>
          <a:p>
            <a:endParaRPr lang="en-US" smtClean="0"/>
          </a:p>
          <a:p>
            <a:r>
              <a:rPr lang="en-US" smtClean="0"/>
              <a:t>Reflective equilibrium type methods</a:t>
            </a:r>
          </a:p>
          <a:p>
            <a:pPr>
              <a:buFont typeface="Wingdings 2" pitchFamily="-72" charset="2"/>
              <a:buNone/>
            </a:pPr>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Variety of ways to show that..</a:t>
            </a:r>
            <a:endParaRPr lang="en-US" dirty="0">
              <a:ea typeface="+mj-ea"/>
              <a:cs typeface="+mj-cs"/>
            </a:endParaRPr>
          </a:p>
        </p:txBody>
      </p:sp>
      <p:sp>
        <p:nvSpPr>
          <p:cNvPr id="58370" name="Content Placeholder 2"/>
          <p:cNvSpPr>
            <a:spLocks noGrp="1"/>
          </p:cNvSpPr>
          <p:nvPr>
            <p:ph idx="1"/>
          </p:nvPr>
        </p:nvSpPr>
        <p:spPr/>
        <p:txBody>
          <a:bodyPr/>
          <a:lstStyle/>
          <a:p>
            <a:r>
              <a:rPr lang="en-US" smtClean="0"/>
              <a:t>There is no universal “our” intuitions</a:t>
            </a:r>
          </a:p>
          <a:p>
            <a:endParaRPr lang="en-US" smtClean="0"/>
          </a:p>
          <a:p>
            <a:r>
              <a:rPr lang="en-US" smtClean="0"/>
              <a:t>What does this mean?</a:t>
            </a:r>
          </a:p>
          <a:p>
            <a:endParaRPr lang="en-US" smtClean="0"/>
          </a:p>
          <a:p>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Is it philosophy</a:t>
            </a:r>
            <a:endParaRPr lang="en-US" dirty="0">
              <a:ea typeface="+mj-ea"/>
              <a:cs typeface="+mj-cs"/>
            </a:endParaRPr>
          </a:p>
        </p:txBody>
      </p:sp>
      <p:sp>
        <p:nvSpPr>
          <p:cNvPr id="59394" name="Content Placeholder 2"/>
          <p:cNvSpPr>
            <a:spLocks noGrp="1"/>
          </p:cNvSpPr>
          <p:nvPr>
            <p:ph idx="1"/>
          </p:nvPr>
        </p:nvSpPr>
        <p:spPr/>
        <p:txBody>
          <a:bodyPr/>
          <a:lstStyle/>
          <a:p>
            <a:r>
              <a:rPr lang="en-US" smtClean="0"/>
              <a:t>Just because we have to let go of “our” intuitions does this mean we have to rethink intuition.</a:t>
            </a:r>
          </a:p>
          <a:p>
            <a:endParaRPr lang="en-US" smtClean="0"/>
          </a:p>
          <a:p>
            <a:r>
              <a:rPr lang="en-US" smtClean="0"/>
              <a:t>In a sense experimental philosophy points out what is not philosophy.</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So</a:t>
            </a:r>
            <a:endParaRPr lang="en-US" dirty="0">
              <a:ea typeface="+mj-ea"/>
              <a:cs typeface="+mj-cs"/>
            </a:endParaRPr>
          </a:p>
        </p:txBody>
      </p:sp>
      <p:sp>
        <p:nvSpPr>
          <p:cNvPr id="60418" name="Content Placeholder 2"/>
          <p:cNvSpPr>
            <a:spLocks noGrp="1"/>
          </p:cNvSpPr>
          <p:nvPr>
            <p:ph idx="1"/>
          </p:nvPr>
        </p:nvSpPr>
        <p:spPr/>
        <p:txBody>
          <a:bodyPr/>
          <a:lstStyle/>
          <a:p>
            <a:r>
              <a:rPr lang="en-US" smtClean="0"/>
              <a:t>Regardless of how central X phi is to the pursuit of philosophy the way use appeal to intuitions in current discourse necessitates experimental philosophical methods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Empirical basis for empirical claims</a:t>
            </a:r>
            <a:endParaRPr lang="en-CA" dirty="0">
              <a:ea typeface="+mj-ea"/>
              <a:cs typeface="+mj-cs"/>
            </a:endParaRPr>
          </a:p>
        </p:txBody>
      </p:sp>
      <p:sp>
        <p:nvSpPr>
          <p:cNvPr id="18434" name="Content Placeholder 2"/>
          <p:cNvSpPr>
            <a:spLocks noGrp="1"/>
          </p:cNvSpPr>
          <p:nvPr>
            <p:ph idx="1"/>
          </p:nvPr>
        </p:nvSpPr>
        <p:spPr/>
        <p:txBody>
          <a:bodyPr/>
          <a:lstStyle/>
          <a:p>
            <a:r>
              <a:rPr lang="en-US" smtClean="0"/>
              <a:t>“I am sometimes asked … why, if conceptual analysis is concerned to elucidate what governs our classificatory practice, don’t I advocate doing serious opinion polls on people’ responses to various cases? My answer is that I do- when it is necessary…often we know that our case is typical and so can generalize from it to others”. (Jackson,1998,37)</a:t>
            </a:r>
            <a:endParaRPr lang="en-CA" smtClean="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When is our case typical?</a:t>
            </a:r>
            <a:endParaRPr lang="en-CA" dirty="0">
              <a:ea typeface="+mj-ea"/>
              <a:cs typeface="+mj-cs"/>
            </a:endParaRPr>
          </a:p>
        </p:txBody>
      </p:sp>
      <p:sp>
        <p:nvSpPr>
          <p:cNvPr id="19458" name="Content Placeholder 2"/>
          <p:cNvSpPr>
            <a:spLocks noGrp="1"/>
          </p:cNvSpPr>
          <p:nvPr>
            <p:ph idx="1"/>
          </p:nvPr>
        </p:nvSpPr>
        <p:spPr/>
        <p:txBody>
          <a:bodyPr/>
          <a:lstStyle/>
          <a:p>
            <a:r>
              <a:rPr lang="en-US" smtClean="0"/>
              <a:t>Empirical question, needs an empirical answer.</a:t>
            </a:r>
          </a:p>
          <a:p>
            <a:pPr>
              <a:buFont typeface="Wingdings 2" pitchFamily="-72" charset="2"/>
              <a:buNone/>
            </a:pPr>
            <a:endParaRPr lang="en-US" smtClean="0"/>
          </a:p>
          <a:p>
            <a:endParaRPr lang="en-CA" smtClean="0"/>
          </a:p>
        </p:txBody>
      </p:sp>
      <p:pic>
        <p:nvPicPr>
          <p:cNvPr id="19459" name="Picture 3" descr="evil-scientist.png"/>
          <p:cNvPicPr>
            <a:picLocks noChangeAspect="1"/>
          </p:cNvPicPr>
          <p:nvPr/>
        </p:nvPicPr>
        <p:blipFill>
          <a:blip r:embed="rId2"/>
          <a:srcRect/>
          <a:stretch>
            <a:fillRect/>
          </a:stretch>
        </p:blipFill>
        <p:spPr bwMode="auto">
          <a:xfrm>
            <a:off x="3563938" y="2708275"/>
            <a:ext cx="2360612" cy="3060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Can X-phi be avoided</a:t>
            </a:r>
            <a:endParaRPr lang="en-CA" dirty="0">
              <a:ea typeface="+mj-ea"/>
              <a:cs typeface="+mj-cs"/>
            </a:endParaRPr>
          </a:p>
        </p:txBody>
      </p:sp>
      <p:sp>
        <p:nvSpPr>
          <p:cNvPr id="20482" name="Content Placeholder 2"/>
          <p:cNvSpPr>
            <a:spLocks noGrp="1"/>
          </p:cNvSpPr>
          <p:nvPr>
            <p:ph idx="1"/>
          </p:nvPr>
        </p:nvSpPr>
        <p:spPr/>
        <p:txBody>
          <a:bodyPr/>
          <a:lstStyle/>
          <a:p>
            <a:r>
              <a:rPr lang="en-US" smtClean="0"/>
              <a:t>Yes but any way of avoiding x phi involves unwanted consequences.</a:t>
            </a:r>
            <a:endParaRPr lang="en-CA"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No more appeals to common intuitions</a:t>
            </a:r>
            <a:endParaRPr lang="en-CA" dirty="0">
              <a:ea typeface="+mj-ea"/>
              <a:cs typeface="+mj-cs"/>
            </a:endParaRPr>
          </a:p>
        </p:txBody>
      </p:sp>
      <p:sp>
        <p:nvSpPr>
          <p:cNvPr id="21506" name="Content Placeholder 2"/>
          <p:cNvSpPr>
            <a:spLocks noGrp="1"/>
          </p:cNvSpPr>
          <p:nvPr>
            <p:ph idx="1"/>
          </p:nvPr>
        </p:nvSpPr>
        <p:spPr/>
        <p:txBody>
          <a:bodyPr/>
          <a:lstStyle/>
          <a:p>
            <a:r>
              <a:rPr lang="en-US" smtClean="0"/>
              <a:t>You cannot say that something is ridiculous because other people would agree.</a:t>
            </a:r>
          </a:p>
          <a:p>
            <a:endParaRPr lang="en-US" smtClean="0"/>
          </a:p>
          <a:p>
            <a:endParaRPr lang="en-CA" smtClean="0"/>
          </a:p>
        </p:txBody>
      </p:sp>
      <p:pic>
        <p:nvPicPr>
          <p:cNvPr id="21507" name="Picture 3" descr="defeat by solipsism.jpg"/>
          <p:cNvPicPr>
            <a:picLocks noChangeAspect="1"/>
          </p:cNvPicPr>
          <p:nvPr/>
        </p:nvPicPr>
        <p:blipFill>
          <a:blip r:embed="rId2"/>
          <a:srcRect/>
          <a:stretch>
            <a:fillRect/>
          </a:stretch>
        </p:blipFill>
        <p:spPr bwMode="auto">
          <a:xfrm>
            <a:off x="1979613" y="2565400"/>
            <a:ext cx="4895850" cy="36718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Claim Other People are Wrong </a:t>
            </a:r>
            <a:endParaRPr lang="en-CA" dirty="0">
              <a:ea typeface="+mj-ea"/>
              <a:cs typeface="+mj-cs"/>
            </a:endParaRPr>
          </a:p>
        </p:txBody>
      </p:sp>
      <p:sp>
        <p:nvSpPr>
          <p:cNvPr id="22530" name="Content Placeholder 2"/>
          <p:cNvSpPr>
            <a:spLocks noGrp="1"/>
          </p:cNvSpPr>
          <p:nvPr>
            <p:ph idx="1"/>
          </p:nvPr>
        </p:nvSpPr>
        <p:spPr/>
        <p:txBody>
          <a:bodyPr/>
          <a:lstStyle/>
          <a:p>
            <a:r>
              <a:rPr lang="en-US" smtClean="0"/>
              <a:t>This involves the claim that certain people simply have inferior intuitions.</a:t>
            </a:r>
            <a:endParaRPr lang="en-CA" smtClean="0"/>
          </a:p>
        </p:txBody>
      </p:sp>
      <p:pic>
        <p:nvPicPr>
          <p:cNvPr id="22531" name="Picture 3" descr="idiots.jpg"/>
          <p:cNvPicPr>
            <a:picLocks noChangeAspect="1"/>
          </p:cNvPicPr>
          <p:nvPr/>
        </p:nvPicPr>
        <p:blipFill>
          <a:blip r:embed="rId2"/>
          <a:srcRect/>
          <a:stretch>
            <a:fillRect/>
          </a:stretch>
        </p:blipFill>
        <p:spPr bwMode="auto">
          <a:xfrm>
            <a:off x="3059113" y="2708275"/>
            <a:ext cx="2552700" cy="2667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376</TotalTime>
  <Words>1734</Words>
  <Application>Microsoft Office PowerPoint</Application>
  <PresentationFormat>On-screen Show (4:3)</PresentationFormat>
  <Paragraphs>259</Paragraphs>
  <Slides>46</Slides>
  <Notes>0</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46</vt:i4>
      </vt:variant>
    </vt:vector>
  </HeadingPairs>
  <TitlesOfParts>
    <vt:vector size="55" baseType="lpstr">
      <vt:lpstr>Book Antiqua</vt:lpstr>
      <vt:lpstr>ＭＳ Ｐゴシック</vt:lpstr>
      <vt:lpstr>Arial</vt:lpstr>
      <vt:lpstr>Lucida Sans</vt:lpstr>
      <vt:lpstr>Wingdings 2</vt:lpstr>
      <vt:lpstr>Wingdings</vt:lpstr>
      <vt:lpstr>Wingdings 3</vt:lpstr>
      <vt:lpstr>Calibri</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Philosophy</dc:title>
  <dc:creator>Windows User</dc:creator>
  <cp:lastModifiedBy>Jeff Pelletier</cp:lastModifiedBy>
  <cp:revision>41</cp:revision>
  <dcterms:created xsi:type="dcterms:W3CDTF">2012-02-12T22:42:58Z</dcterms:created>
  <dcterms:modified xsi:type="dcterms:W3CDTF">2012-02-24T13:49:01Z</dcterms:modified>
</cp:coreProperties>
</file>