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83" r:id="rId3"/>
    <p:sldId id="258" r:id="rId4"/>
    <p:sldId id="259" r:id="rId5"/>
    <p:sldId id="287" r:id="rId6"/>
    <p:sldId id="260" r:id="rId7"/>
    <p:sldId id="261" r:id="rId8"/>
    <p:sldId id="295" r:id="rId9"/>
    <p:sldId id="288" r:id="rId10"/>
    <p:sldId id="262" r:id="rId11"/>
    <p:sldId id="263" r:id="rId12"/>
    <p:sldId id="268" r:id="rId13"/>
    <p:sldId id="290" r:id="rId14"/>
    <p:sldId id="291" r:id="rId15"/>
    <p:sldId id="292" r:id="rId16"/>
    <p:sldId id="293" r:id="rId17"/>
    <p:sldId id="285" r:id="rId18"/>
    <p:sldId id="266" r:id="rId19"/>
    <p:sldId id="267" r:id="rId20"/>
    <p:sldId id="269" r:id="rId21"/>
    <p:sldId id="270" r:id="rId22"/>
    <p:sldId id="271" r:id="rId23"/>
    <p:sldId id="272" r:id="rId24"/>
    <p:sldId id="273" r:id="rId25"/>
    <p:sldId id="274" r:id="rId26"/>
    <p:sldId id="275" r:id="rId27"/>
    <p:sldId id="276" r:id="rId28"/>
    <p:sldId id="277" r:id="rId29"/>
    <p:sldId id="278" r:id="rId30"/>
    <p:sldId id="281" r:id="rId31"/>
    <p:sldId id="282" r:id="rId32"/>
    <p:sldId id="289" r:id="rId33"/>
    <p:sldId id="280" r:id="rId34"/>
    <p:sldId id="286" r:id="rId35"/>
    <p:sldId id="29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AC58"/>
    <a:srgbClr val="514746"/>
    <a:srgbClr val="A96652"/>
    <a:srgbClr val="9B8F79"/>
    <a:srgbClr val="89A9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87788" autoAdjust="0"/>
  </p:normalViewPr>
  <p:slideViewPr>
    <p:cSldViewPr>
      <p:cViewPr>
        <p:scale>
          <a:sx n="100" d="100"/>
          <a:sy n="100" d="100"/>
        </p:scale>
        <p:origin x="1968" y="390"/>
      </p:cViewPr>
      <p:guideLst>
        <p:guide orient="horz" pos="2160"/>
        <p:guide pos="2880"/>
      </p:guideLst>
    </p:cSldViewPr>
  </p:slideViewPr>
  <p:notesTextViewPr>
    <p:cViewPr>
      <p:scale>
        <a:sx n="3" d="2"/>
        <a:sy n="3" d="2"/>
      </p:scale>
      <p:origin x="0" y="0"/>
    </p:cViewPr>
  </p:notesTextViewPr>
  <p:sorterViewPr>
    <p:cViewPr>
      <p:scale>
        <a:sx n="100" d="100"/>
        <a:sy n="100" d="100"/>
      </p:scale>
      <p:origin x="0" y="8094"/>
    </p:cViewPr>
  </p:sorterViewPr>
  <p:notesViewPr>
    <p:cSldViewPr>
      <p:cViewPr varScale="1">
        <p:scale>
          <a:sx n="99" d="100"/>
          <a:sy n="99" d="100"/>
        </p:scale>
        <p:origin x="34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FF91DD-C82C-4361-9453-505E86651087}" type="datetimeFigureOut">
              <a:rPr lang="en-CA" smtClean="0"/>
              <a:t>2015-06-29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C146AD-567D-4A25-B74A-82C107426A3B}" type="slidenum">
              <a:rPr lang="en-CA" smtClean="0"/>
              <a:t>‹#›</a:t>
            </a:fld>
            <a:endParaRPr lang="en-CA"/>
          </a:p>
        </p:txBody>
      </p:sp>
    </p:spTree>
    <p:extLst>
      <p:ext uri="{BB962C8B-B14F-4D97-AF65-F5344CB8AC3E}">
        <p14:creationId xmlns:p14="http://schemas.microsoft.com/office/powerpoint/2010/main" val="293598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dirty="0"/>
          </a:p>
        </p:txBody>
      </p:sp>
      <p:sp>
        <p:nvSpPr>
          <p:cNvPr id="4" name="Slide Number Placeholder 3"/>
          <p:cNvSpPr>
            <a:spLocks noGrp="1"/>
          </p:cNvSpPr>
          <p:nvPr>
            <p:ph type="sldNum" sz="quarter" idx="10"/>
          </p:nvPr>
        </p:nvSpPr>
        <p:spPr/>
        <p:txBody>
          <a:bodyPr/>
          <a:lstStyle/>
          <a:p>
            <a:fld id="{DB4CBA19-767A-4516-8D4B-921CF7CEF066}" type="slidenum">
              <a:rPr lang="en-CA" smtClean="0"/>
              <a:pPr/>
              <a:t>1</a:t>
            </a:fld>
            <a:endParaRPr lang="en-CA"/>
          </a:p>
        </p:txBody>
      </p:sp>
    </p:spTree>
    <p:extLst>
      <p:ext uri="{BB962C8B-B14F-4D97-AF65-F5344CB8AC3E}">
        <p14:creationId xmlns:p14="http://schemas.microsoft.com/office/powerpoint/2010/main" val="3562299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dirty="0" smtClean="0"/>
          </a:p>
        </p:txBody>
      </p:sp>
      <p:sp>
        <p:nvSpPr>
          <p:cNvPr id="4" name="Slide Number Placeholder 3"/>
          <p:cNvSpPr>
            <a:spLocks noGrp="1"/>
          </p:cNvSpPr>
          <p:nvPr>
            <p:ph type="sldNum" sz="quarter" idx="10"/>
          </p:nvPr>
        </p:nvSpPr>
        <p:spPr/>
        <p:txBody>
          <a:bodyPr/>
          <a:lstStyle/>
          <a:p>
            <a:fld id="{90C146AD-567D-4A25-B74A-82C107426A3B}" type="slidenum">
              <a:rPr lang="en-CA" smtClean="0"/>
              <a:t>13</a:t>
            </a:fld>
            <a:endParaRPr lang="en-CA"/>
          </a:p>
        </p:txBody>
      </p:sp>
    </p:spTree>
    <p:extLst>
      <p:ext uri="{BB962C8B-B14F-4D97-AF65-F5344CB8AC3E}">
        <p14:creationId xmlns:p14="http://schemas.microsoft.com/office/powerpoint/2010/main" val="2676634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0C146AD-567D-4A25-B74A-82C107426A3B}" type="slidenum">
              <a:rPr lang="en-CA" smtClean="0"/>
              <a:t>15</a:t>
            </a:fld>
            <a:endParaRPr lang="en-CA"/>
          </a:p>
        </p:txBody>
      </p:sp>
    </p:spTree>
    <p:extLst>
      <p:ext uri="{BB962C8B-B14F-4D97-AF65-F5344CB8AC3E}">
        <p14:creationId xmlns:p14="http://schemas.microsoft.com/office/powerpoint/2010/main" val="3019025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DB4CBA19-767A-4516-8D4B-921CF7CEF066}" type="slidenum">
              <a:rPr lang="en-CA" smtClean="0"/>
              <a:pPr/>
              <a:t>17</a:t>
            </a:fld>
            <a:endParaRPr lang="en-CA"/>
          </a:p>
        </p:txBody>
      </p:sp>
    </p:spTree>
    <p:extLst>
      <p:ext uri="{BB962C8B-B14F-4D97-AF65-F5344CB8AC3E}">
        <p14:creationId xmlns:p14="http://schemas.microsoft.com/office/powerpoint/2010/main" val="2657637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B4CBA19-767A-4516-8D4B-921CF7CEF066}" type="slidenum">
              <a:rPr lang="en-CA" smtClean="0"/>
              <a:pPr/>
              <a:t>18</a:t>
            </a:fld>
            <a:endParaRPr lang="en-CA"/>
          </a:p>
        </p:txBody>
      </p:sp>
    </p:spTree>
    <p:extLst>
      <p:ext uri="{BB962C8B-B14F-4D97-AF65-F5344CB8AC3E}">
        <p14:creationId xmlns:p14="http://schemas.microsoft.com/office/powerpoint/2010/main" val="4144960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7F332B4E-A2F7-4067-AC06-749812615EA7}" type="slidenum">
              <a:rPr lang="en-CA" smtClean="0"/>
              <a:pPr/>
              <a:t>19</a:t>
            </a:fld>
            <a:endParaRPr lang="en-CA"/>
          </a:p>
        </p:txBody>
      </p:sp>
    </p:spTree>
    <p:extLst>
      <p:ext uri="{BB962C8B-B14F-4D97-AF65-F5344CB8AC3E}">
        <p14:creationId xmlns:p14="http://schemas.microsoft.com/office/powerpoint/2010/main" val="3261225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0" dirty="0"/>
          </a:p>
        </p:txBody>
      </p:sp>
      <p:sp>
        <p:nvSpPr>
          <p:cNvPr id="4" name="Slide Number Placeholder 3"/>
          <p:cNvSpPr>
            <a:spLocks noGrp="1"/>
          </p:cNvSpPr>
          <p:nvPr>
            <p:ph type="sldNum" sz="quarter" idx="10"/>
          </p:nvPr>
        </p:nvSpPr>
        <p:spPr/>
        <p:txBody>
          <a:bodyPr/>
          <a:lstStyle/>
          <a:p>
            <a:fld id="{DB4CBA19-767A-4516-8D4B-921CF7CEF066}" type="slidenum">
              <a:rPr lang="en-CA" smtClean="0"/>
              <a:pPr/>
              <a:t>20</a:t>
            </a:fld>
            <a:endParaRPr lang="en-CA"/>
          </a:p>
        </p:txBody>
      </p:sp>
    </p:spTree>
    <p:extLst>
      <p:ext uri="{BB962C8B-B14F-4D97-AF65-F5344CB8AC3E}">
        <p14:creationId xmlns:p14="http://schemas.microsoft.com/office/powerpoint/2010/main" val="1445494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smtClean="0"/>
          </a:p>
        </p:txBody>
      </p:sp>
      <p:sp>
        <p:nvSpPr>
          <p:cNvPr id="4" name="Slide Number Placeholder 3"/>
          <p:cNvSpPr>
            <a:spLocks noGrp="1"/>
          </p:cNvSpPr>
          <p:nvPr>
            <p:ph type="sldNum" sz="quarter" idx="10"/>
          </p:nvPr>
        </p:nvSpPr>
        <p:spPr/>
        <p:txBody>
          <a:bodyPr/>
          <a:lstStyle/>
          <a:p>
            <a:fld id="{7F332B4E-A2F7-4067-AC06-749812615EA7}" type="slidenum">
              <a:rPr lang="en-CA" smtClean="0"/>
              <a:pPr/>
              <a:t>21</a:t>
            </a:fld>
            <a:endParaRPr lang="en-CA"/>
          </a:p>
        </p:txBody>
      </p:sp>
      <p:sp>
        <p:nvSpPr>
          <p:cNvPr id="5" name="Rectangle 4"/>
          <p:cNvSpPr/>
          <p:nvPr/>
        </p:nvSpPr>
        <p:spPr>
          <a:xfrm>
            <a:off x="2638425" y="6948267"/>
            <a:ext cx="3429000" cy="370277"/>
          </a:xfrm>
          <a:prstGeom prst="rect">
            <a:avLst/>
          </a:prstGeom>
        </p:spPr>
        <p:txBody>
          <a:bodyPr lIns="92374" tIns="46188" rIns="92374" bIns="46188">
            <a:spAutoFit/>
          </a:bodyPr>
          <a:lstStyle/>
          <a:p>
            <a:endParaRPr lang="en-CA" dirty="0"/>
          </a:p>
        </p:txBody>
      </p:sp>
    </p:spTree>
    <p:extLst>
      <p:ext uri="{BB962C8B-B14F-4D97-AF65-F5344CB8AC3E}">
        <p14:creationId xmlns:p14="http://schemas.microsoft.com/office/powerpoint/2010/main" val="1542096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85800"/>
            <a:ext cx="4575175" cy="3430588"/>
          </a:xfrm>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DB4CBA19-767A-4516-8D4B-921CF7CEF066}" type="slidenum">
              <a:rPr lang="en-CA" smtClean="0"/>
              <a:pPr/>
              <a:t>22</a:t>
            </a:fld>
            <a:endParaRPr lang="en-CA"/>
          </a:p>
        </p:txBody>
      </p:sp>
    </p:spTree>
    <p:extLst>
      <p:ext uri="{BB962C8B-B14F-4D97-AF65-F5344CB8AC3E}">
        <p14:creationId xmlns:p14="http://schemas.microsoft.com/office/powerpoint/2010/main" val="875809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solidFill>
                <a:srgbClr val="FF0000"/>
              </a:solidFill>
            </a:endParaRPr>
          </a:p>
        </p:txBody>
      </p:sp>
      <p:sp>
        <p:nvSpPr>
          <p:cNvPr id="4" name="Slide Number Placeholder 3"/>
          <p:cNvSpPr>
            <a:spLocks noGrp="1"/>
          </p:cNvSpPr>
          <p:nvPr>
            <p:ph type="sldNum" sz="quarter" idx="10"/>
          </p:nvPr>
        </p:nvSpPr>
        <p:spPr/>
        <p:txBody>
          <a:bodyPr/>
          <a:lstStyle/>
          <a:p>
            <a:fld id="{DB4CBA19-767A-4516-8D4B-921CF7CEF066}" type="slidenum">
              <a:rPr lang="en-CA" smtClean="0"/>
              <a:pPr/>
              <a:t>23</a:t>
            </a:fld>
            <a:endParaRPr lang="en-CA"/>
          </a:p>
        </p:txBody>
      </p:sp>
    </p:spTree>
    <p:extLst>
      <p:ext uri="{BB962C8B-B14F-4D97-AF65-F5344CB8AC3E}">
        <p14:creationId xmlns:p14="http://schemas.microsoft.com/office/powerpoint/2010/main" val="532579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0" dirty="0" smtClean="0"/>
          </a:p>
        </p:txBody>
      </p:sp>
      <p:sp>
        <p:nvSpPr>
          <p:cNvPr id="4" name="Slide Number Placeholder 3"/>
          <p:cNvSpPr>
            <a:spLocks noGrp="1"/>
          </p:cNvSpPr>
          <p:nvPr>
            <p:ph type="sldNum" sz="quarter" idx="10"/>
          </p:nvPr>
        </p:nvSpPr>
        <p:spPr/>
        <p:txBody>
          <a:bodyPr/>
          <a:lstStyle/>
          <a:p>
            <a:fld id="{DB4CBA19-767A-4516-8D4B-921CF7CEF066}" type="slidenum">
              <a:rPr lang="en-CA" smtClean="0"/>
              <a:pPr/>
              <a:t>24</a:t>
            </a:fld>
            <a:endParaRPr lang="en-CA"/>
          </a:p>
        </p:txBody>
      </p:sp>
    </p:spTree>
    <p:extLst>
      <p:ext uri="{BB962C8B-B14F-4D97-AF65-F5344CB8AC3E}">
        <p14:creationId xmlns:p14="http://schemas.microsoft.com/office/powerpoint/2010/main" val="26179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smtClean="0"/>
          </a:p>
        </p:txBody>
      </p:sp>
      <p:sp>
        <p:nvSpPr>
          <p:cNvPr id="4" name="Slide Number Placeholder 3"/>
          <p:cNvSpPr>
            <a:spLocks noGrp="1"/>
          </p:cNvSpPr>
          <p:nvPr>
            <p:ph type="sldNum" sz="quarter" idx="10"/>
          </p:nvPr>
        </p:nvSpPr>
        <p:spPr/>
        <p:txBody>
          <a:bodyPr/>
          <a:lstStyle/>
          <a:p>
            <a:fld id="{7F332B4E-A2F7-4067-AC06-749812615EA7}" type="slidenum">
              <a:rPr lang="en-CA" smtClean="0"/>
              <a:pPr/>
              <a:t>3</a:t>
            </a:fld>
            <a:endParaRPr lang="en-CA"/>
          </a:p>
        </p:txBody>
      </p:sp>
    </p:spTree>
    <p:extLst>
      <p:ext uri="{BB962C8B-B14F-4D97-AF65-F5344CB8AC3E}">
        <p14:creationId xmlns:p14="http://schemas.microsoft.com/office/powerpoint/2010/main" val="67292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4CBA19-767A-4516-8D4B-921CF7CEF066}" type="slidenum">
              <a:rPr lang="en-CA" smtClean="0"/>
              <a:pPr/>
              <a:t>25</a:t>
            </a:fld>
            <a:endParaRPr lang="en-CA"/>
          </a:p>
        </p:txBody>
      </p:sp>
    </p:spTree>
    <p:extLst>
      <p:ext uri="{BB962C8B-B14F-4D97-AF65-F5344CB8AC3E}">
        <p14:creationId xmlns:p14="http://schemas.microsoft.com/office/powerpoint/2010/main" val="4276968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solidFill>
                <a:srgbClr val="FF0000"/>
              </a:solidFill>
            </a:endParaRPr>
          </a:p>
        </p:txBody>
      </p:sp>
      <p:sp>
        <p:nvSpPr>
          <p:cNvPr id="4" name="Slide Number Placeholder 3"/>
          <p:cNvSpPr>
            <a:spLocks noGrp="1"/>
          </p:cNvSpPr>
          <p:nvPr>
            <p:ph type="sldNum" sz="quarter" idx="10"/>
          </p:nvPr>
        </p:nvSpPr>
        <p:spPr/>
        <p:txBody>
          <a:bodyPr/>
          <a:lstStyle/>
          <a:p>
            <a:fld id="{DB4CBA19-767A-4516-8D4B-921CF7CEF066}" type="slidenum">
              <a:rPr lang="en-CA" smtClean="0"/>
              <a:pPr/>
              <a:t>26</a:t>
            </a:fld>
            <a:endParaRPr lang="en-CA"/>
          </a:p>
        </p:txBody>
      </p:sp>
    </p:spTree>
    <p:extLst>
      <p:ext uri="{BB962C8B-B14F-4D97-AF65-F5344CB8AC3E}">
        <p14:creationId xmlns:p14="http://schemas.microsoft.com/office/powerpoint/2010/main" val="2283123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solidFill>
                <a:srgbClr val="FF0000"/>
              </a:solidFill>
            </a:endParaRPr>
          </a:p>
        </p:txBody>
      </p:sp>
      <p:sp>
        <p:nvSpPr>
          <p:cNvPr id="4" name="Slide Number Placeholder 3"/>
          <p:cNvSpPr>
            <a:spLocks noGrp="1"/>
          </p:cNvSpPr>
          <p:nvPr>
            <p:ph type="sldNum" sz="quarter" idx="10"/>
          </p:nvPr>
        </p:nvSpPr>
        <p:spPr/>
        <p:txBody>
          <a:bodyPr/>
          <a:lstStyle/>
          <a:p>
            <a:fld id="{6867F200-D3B4-4BFC-97F8-F7DBA7D741C7}" type="slidenum">
              <a:rPr lang="en-CA" smtClean="0"/>
              <a:pPr/>
              <a:t>27</a:t>
            </a:fld>
            <a:endParaRPr lang="en-CA"/>
          </a:p>
        </p:txBody>
      </p:sp>
    </p:spTree>
    <p:extLst>
      <p:ext uri="{BB962C8B-B14F-4D97-AF65-F5344CB8AC3E}">
        <p14:creationId xmlns:p14="http://schemas.microsoft.com/office/powerpoint/2010/main" val="423176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u="none" dirty="0"/>
          </a:p>
        </p:txBody>
      </p:sp>
      <p:sp>
        <p:nvSpPr>
          <p:cNvPr id="4" name="Slide Number Placeholder 3"/>
          <p:cNvSpPr>
            <a:spLocks noGrp="1"/>
          </p:cNvSpPr>
          <p:nvPr>
            <p:ph type="sldNum" sz="quarter" idx="10"/>
          </p:nvPr>
        </p:nvSpPr>
        <p:spPr/>
        <p:txBody>
          <a:bodyPr/>
          <a:lstStyle/>
          <a:p>
            <a:fld id="{CDE339AB-73CA-F24B-8A06-5526388179A8}" type="slidenum">
              <a:rPr lang="en-US" smtClean="0"/>
              <a:pPr/>
              <a:t>28</a:t>
            </a:fld>
            <a:endParaRPr lang="en-US"/>
          </a:p>
        </p:txBody>
      </p:sp>
    </p:spTree>
    <p:extLst>
      <p:ext uri="{BB962C8B-B14F-4D97-AF65-F5344CB8AC3E}">
        <p14:creationId xmlns:p14="http://schemas.microsoft.com/office/powerpoint/2010/main" val="1169014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F332B4E-A2F7-4067-AC06-749812615EA7}" type="slidenum">
              <a:rPr lang="en-CA" smtClean="0"/>
              <a:pPr/>
              <a:t>29</a:t>
            </a:fld>
            <a:endParaRPr lang="en-CA"/>
          </a:p>
        </p:txBody>
      </p:sp>
    </p:spTree>
    <p:extLst>
      <p:ext uri="{BB962C8B-B14F-4D97-AF65-F5344CB8AC3E}">
        <p14:creationId xmlns:p14="http://schemas.microsoft.com/office/powerpoint/2010/main" val="3261225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smtClean="0"/>
          </a:p>
        </p:txBody>
      </p:sp>
      <p:sp>
        <p:nvSpPr>
          <p:cNvPr id="4" name="Slide Number Placeholder 3"/>
          <p:cNvSpPr>
            <a:spLocks noGrp="1"/>
          </p:cNvSpPr>
          <p:nvPr>
            <p:ph type="sldNum" sz="quarter" idx="10"/>
          </p:nvPr>
        </p:nvSpPr>
        <p:spPr/>
        <p:txBody>
          <a:bodyPr/>
          <a:lstStyle/>
          <a:p>
            <a:fld id="{DB4CBA19-767A-4516-8D4B-921CF7CEF066}" type="slidenum">
              <a:rPr lang="en-CA" smtClean="0"/>
              <a:pPr/>
              <a:t>30</a:t>
            </a:fld>
            <a:endParaRPr lang="en-CA"/>
          </a:p>
        </p:txBody>
      </p:sp>
    </p:spTree>
    <p:extLst>
      <p:ext uri="{BB962C8B-B14F-4D97-AF65-F5344CB8AC3E}">
        <p14:creationId xmlns:p14="http://schemas.microsoft.com/office/powerpoint/2010/main" val="334771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4CBA19-767A-4516-8D4B-921CF7CEF066}" type="slidenum">
              <a:rPr lang="en-CA" smtClean="0"/>
              <a:pPr/>
              <a:t>31</a:t>
            </a:fld>
            <a:endParaRPr lang="en-CA"/>
          </a:p>
        </p:txBody>
      </p:sp>
    </p:spTree>
    <p:extLst>
      <p:ext uri="{BB962C8B-B14F-4D97-AF65-F5344CB8AC3E}">
        <p14:creationId xmlns:p14="http://schemas.microsoft.com/office/powerpoint/2010/main" val="334771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DB4CBA19-767A-4516-8D4B-921CF7CEF066}" type="slidenum">
              <a:rPr lang="en-CA" smtClean="0"/>
              <a:pPr/>
              <a:t>33</a:t>
            </a:fld>
            <a:endParaRPr lang="en-CA"/>
          </a:p>
        </p:txBody>
      </p:sp>
    </p:spTree>
    <p:extLst>
      <p:ext uri="{BB962C8B-B14F-4D97-AF65-F5344CB8AC3E}">
        <p14:creationId xmlns:p14="http://schemas.microsoft.com/office/powerpoint/2010/main" val="2318201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DB4CBA19-767A-4516-8D4B-921CF7CEF066}" type="slidenum">
              <a:rPr lang="en-CA" smtClean="0"/>
              <a:pPr/>
              <a:t>34</a:t>
            </a:fld>
            <a:endParaRPr lang="en-CA"/>
          </a:p>
        </p:txBody>
      </p:sp>
    </p:spTree>
    <p:extLst>
      <p:ext uri="{BB962C8B-B14F-4D97-AF65-F5344CB8AC3E}">
        <p14:creationId xmlns:p14="http://schemas.microsoft.com/office/powerpoint/2010/main" val="16898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7F332B4E-A2F7-4067-AC06-749812615EA7}" type="slidenum">
              <a:rPr lang="en-CA" smtClean="0"/>
              <a:pPr/>
              <a:t>4</a:t>
            </a:fld>
            <a:endParaRPr lang="en-CA"/>
          </a:p>
        </p:txBody>
      </p:sp>
    </p:spTree>
    <p:extLst>
      <p:ext uri="{BB962C8B-B14F-4D97-AF65-F5344CB8AC3E}">
        <p14:creationId xmlns:p14="http://schemas.microsoft.com/office/powerpoint/2010/main" val="611360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43401"/>
            <a:ext cx="5263480" cy="4261048"/>
          </a:xfrm>
        </p:spPr>
        <p:txBody>
          <a:bodyPr/>
          <a:lstStyle/>
          <a:p>
            <a:endParaRPr lang="en-CA" dirty="0"/>
          </a:p>
        </p:txBody>
      </p:sp>
      <p:sp>
        <p:nvSpPr>
          <p:cNvPr id="4" name="Slide Number Placeholder 3"/>
          <p:cNvSpPr>
            <a:spLocks noGrp="1"/>
          </p:cNvSpPr>
          <p:nvPr>
            <p:ph type="sldNum" sz="quarter" idx="10"/>
          </p:nvPr>
        </p:nvSpPr>
        <p:spPr/>
        <p:txBody>
          <a:bodyPr/>
          <a:lstStyle/>
          <a:p>
            <a:fld id="{DB4CBA19-767A-4516-8D4B-921CF7CEF066}" type="slidenum">
              <a:rPr lang="en-CA" smtClean="0">
                <a:solidFill>
                  <a:prstClr val="black"/>
                </a:solidFill>
              </a:rPr>
              <a:pPr/>
              <a:t>6</a:t>
            </a:fld>
            <a:endParaRPr lang="en-CA">
              <a:solidFill>
                <a:prstClr val="black"/>
              </a:solidFill>
            </a:endParaRPr>
          </a:p>
        </p:txBody>
      </p:sp>
    </p:spTree>
    <p:extLst>
      <p:ext uri="{BB962C8B-B14F-4D97-AF65-F5344CB8AC3E}">
        <p14:creationId xmlns:p14="http://schemas.microsoft.com/office/powerpoint/2010/main" val="2344929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smtClean="0"/>
          </a:p>
        </p:txBody>
      </p:sp>
      <p:sp>
        <p:nvSpPr>
          <p:cNvPr id="4" name="Slide Number Placeholder 3"/>
          <p:cNvSpPr>
            <a:spLocks noGrp="1"/>
          </p:cNvSpPr>
          <p:nvPr>
            <p:ph type="sldNum" sz="quarter" idx="10"/>
          </p:nvPr>
        </p:nvSpPr>
        <p:spPr/>
        <p:txBody>
          <a:bodyPr/>
          <a:lstStyle/>
          <a:p>
            <a:fld id="{DB4CBA19-767A-4516-8D4B-921CF7CEF066}" type="slidenum">
              <a:rPr lang="en-CA" smtClean="0"/>
              <a:pPr/>
              <a:t>7</a:t>
            </a:fld>
            <a:endParaRPr lang="en-CA"/>
          </a:p>
        </p:txBody>
      </p:sp>
    </p:spTree>
    <p:extLst>
      <p:ext uri="{BB962C8B-B14F-4D97-AF65-F5344CB8AC3E}">
        <p14:creationId xmlns:p14="http://schemas.microsoft.com/office/powerpoint/2010/main" val="2530841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smtClean="0"/>
          </a:p>
        </p:txBody>
      </p:sp>
      <p:sp>
        <p:nvSpPr>
          <p:cNvPr id="4" name="Slide Number Placeholder 3"/>
          <p:cNvSpPr>
            <a:spLocks noGrp="1"/>
          </p:cNvSpPr>
          <p:nvPr>
            <p:ph type="sldNum" sz="quarter" idx="10"/>
          </p:nvPr>
        </p:nvSpPr>
        <p:spPr/>
        <p:txBody>
          <a:bodyPr/>
          <a:lstStyle/>
          <a:p>
            <a:fld id="{DB4CBA19-767A-4516-8D4B-921CF7CEF066}" type="slidenum">
              <a:rPr lang="en-CA" smtClean="0"/>
              <a:pPr/>
              <a:t>8</a:t>
            </a:fld>
            <a:endParaRPr lang="en-CA"/>
          </a:p>
        </p:txBody>
      </p:sp>
    </p:spTree>
    <p:extLst>
      <p:ext uri="{BB962C8B-B14F-4D97-AF65-F5344CB8AC3E}">
        <p14:creationId xmlns:p14="http://schemas.microsoft.com/office/powerpoint/2010/main" val="3034132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smtClean="0"/>
          </a:p>
        </p:txBody>
      </p:sp>
      <p:sp>
        <p:nvSpPr>
          <p:cNvPr id="4" name="Slide Number Placeholder 3"/>
          <p:cNvSpPr>
            <a:spLocks noGrp="1"/>
          </p:cNvSpPr>
          <p:nvPr>
            <p:ph type="sldNum" sz="quarter" idx="10"/>
          </p:nvPr>
        </p:nvSpPr>
        <p:spPr/>
        <p:txBody>
          <a:bodyPr/>
          <a:lstStyle/>
          <a:p>
            <a:fld id="{7F332B4E-A2F7-4067-AC06-749812615EA7}" type="slidenum">
              <a:rPr lang="en-CA" smtClean="0"/>
              <a:pPr/>
              <a:t>10</a:t>
            </a:fld>
            <a:endParaRPr lang="en-CA"/>
          </a:p>
        </p:txBody>
      </p:sp>
      <p:sp>
        <p:nvSpPr>
          <p:cNvPr id="5" name="Rectangle 4"/>
          <p:cNvSpPr/>
          <p:nvPr/>
        </p:nvSpPr>
        <p:spPr>
          <a:xfrm>
            <a:off x="2638425" y="6948265"/>
            <a:ext cx="3429000" cy="370301"/>
          </a:xfrm>
          <a:prstGeom prst="rect">
            <a:avLst/>
          </a:prstGeom>
        </p:spPr>
        <p:txBody>
          <a:bodyPr lIns="92398" tIns="46200" rIns="92398" bIns="46200">
            <a:spAutoFit/>
          </a:bodyPr>
          <a:lstStyle/>
          <a:p>
            <a:endParaRPr lang="en-CA" dirty="0"/>
          </a:p>
        </p:txBody>
      </p:sp>
    </p:spTree>
    <p:extLst>
      <p:ext uri="{BB962C8B-B14F-4D97-AF65-F5344CB8AC3E}">
        <p14:creationId xmlns:p14="http://schemas.microsoft.com/office/powerpoint/2010/main" val="1542096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smtClean="0"/>
          </a:p>
        </p:txBody>
      </p:sp>
      <p:sp>
        <p:nvSpPr>
          <p:cNvPr id="4" name="Slide Number Placeholder 3"/>
          <p:cNvSpPr>
            <a:spLocks noGrp="1"/>
          </p:cNvSpPr>
          <p:nvPr>
            <p:ph type="sldNum" sz="quarter" idx="10"/>
          </p:nvPr>
        </p:nvSpPr>
        <p:spPr/>
        <p:txBody>
          <a:bodyPr/>
          <a:lstStyle/>
          <a:p>
            <a:fld id="{DB4CBA19-767A-4516-8D4B-921CF7CEF066}" type="slidenum">
              <a:rPr lang="en-CA" smtClean="0"/>
              <a:pPr/>
              <a:t>11</a:t>
            </a:fld>
            <a:endParaRPr lang="en-CA"/>
          </a:p>
        </p:txBody>
      </p:sp>
    </p:spTree>
    <p:extLst>
      <p:ext uri="{BB962C8B-B14F-4D97-AF65-F5344CB8AC3E}">
        <p14:creationId xmlns:p14="http://schemas.microsoft.com/office/powerpoint/2010/main" val="1485447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smtClean="0"/>
          </a:p>
        </p:txBody>
      </p:sp>
      <p:sp>
        <p:nvSpPr>
          <p:cNvPr id="4" name="Slide Number Placeholder 3"/>
          <p:cNvSpPr>
            <a:spLocks noGrp="1"/>
          </p:cNvSpPr>
          <p:nvPr>
            <p:ph type="sldNum" sz="quarter" idx="10"/>
          </p:nvPr>
        </p:nvSpPr>
        <p:spPr/>
        <p:txBody>
          <a:bodyPr/>
          <a:lstStyle/>
          <a:p>
            <a:fld id="{7F332B4E-A2F7-4067-AC06-749812615EA7}" type="slidenum">
              <a:rPr lang="en-CA" smtClean="0"/>
              <a:pPr/>
              <a:t>12</a:t>
            </a:fld>
            <a:endParaRPr lang="en-CA"/>
          </a:p>
        </p:txBody>
      </p:sp>
    </p:spTree>
    <p:extLst>
      <p:ext uri="{BB962C8B-B14F-4D97-AF65-F5344CB8AC3E}">
        <p14:creationId xmlns:p14="http://schemas.microsoft.com/office/powerpoint/2010/main" val="3261225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30016" y="793961"/>
            <a:ext cx="7056784" cy="2801340"/>
          </a:xfrm>
        </p:spPr>
        <p:txBody>
          <a:bodyPr anchor="ctr">
            <a:normAutofit/>
          </a:bodyPr>
          <a:lstStyle>
            <a:lvl1pPr algn="ctr">
              <a:defRPr sz="4400" b="1">
                <a:solidFill>
                  <a:srgbClr val="514746"/>
                </a:solidFill>
              </a:defRPr>
            </a:lvl1pPr>
          </a:lstStyle>
          <a:p>
            <a:r>
              <a:rPr lang="en-US" smtClean="0"/>
              <a:t>Click to edit Master title style</a:t>
            </a:r>
            <a:endParaRPr lang="en-CA"/>
          </a:p>
        </p:txBody>
      </p:sp>
      <p:sp>
        <p:nvSpPr>
          <p:cNvPr id="3" name="Subtitle 2"/>
          <p:cNvSpPr>
            <a:spLocks noGrp="1"/>
          </p:cNvSpPr>
          <p:nvPr>
            <p:ph type="subTitle" idx="1"/>
          </p:nvPr>
        </p:nvSpPr>
        <p:spPr>
          <a:xfrm>
            <a:off x="1627990" y="3595300"/>
            <a:ext cx="7058810" cy="2018348"/>
          </a:xfrm>
        </p:spPr>
        <p:txBody>
          <a:bodyPr anchor="ctr">
            <a:normAutofit/>
          </a:bodyPr>
          <a:lstStyle>
            <a:lvl1pPr marL="0" indent="0" algn="ctr">
              <a:spcBef>
                <a:spcPts val="0"/>
              </a:spcBef>
              <a:buFont typeface="Arial" panose="020B0604020202020204" pitchFamily="34" charset="0"/>
              <a:buNone/>
              <a:defRPr sz="3200" baseline="0">
                <a:solidFill>
                  <a:srgbClr val="A96652"/>
                </a:solidFill>
              </a:defRPr>
            </a:lvl1pPr>
            <a:lvl2pPr marL="457200" indent="0" algn="ctr">
              <a:buNone/>
              <a:defRPr sz="2400">
                <a:solidFill>
                  <a:srgbClr val="A9665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4" name="Date Placeholder 3"/>
          <p:cNvSpPr>
            <a:spLocks noGrp="1"/>
          </p:cNvSpPr>
          <p:nvPr>
            <p:ph type="dt" sz="half" idx="10"/>
          </p:nvPr>
        </p:nvSpPr>
        <p:spPr>
          <a:xfrm>
            <a:off x="457200" y="5619092"/>
            <a:ext cx="2133600" cy="365125"/>
          </a:xfrm>
        </p:spPr>
        <p:txBody>
          <a:bodyPr/>
          <a:lstStyle/>
          <a:p>
            <a:fld id="{6A5BF2E6-BFC7-432F-881C-C2CFA245847D}" type="datetimeFigureOut">
              <a:rPr lang="en-CA" smtClean="0"/>
              <a:t>2015-06-29</a:t>
            </a:fld>
            <a:endParaRPr lang="en-CA"/>
          </a:p>
        </p:txBody>
      </p:sp>
      <p:sp>
        <p:nvSpPr>
          <p:cNvPr id="5" name="Footer Placeholder 4"/>
          <p:cNvSpPr>
            <a:spLocks noGrp="1"/>
          </p:cNvSpPr>
          <p:nvPr>
            <p:ph type="ftr" sz="quarter" idx="11"/>
          </p:nvPr>
        </p:nvSpPr>
        <p:spPr>
          <a:xfrm>
            <a:off x="3124200" y="5619092"/>
            <a:ext cx="2895600" cy="365125"/>
          </a:xfrm>
        </p:spPr>
        <p:txBody>
          <a:bodyPr/>
          <a:lstStyle/>
          <a:p>
            <a:endParaRPr lang="en-CA"/>
          </a:p>
        </p:txBody>
      </p:sp>
      <p:sp>
        <p:nvSpPr>
          <p:cNvPr id="11" name="Diamond 10"/>
          <p:cNvSpPr/>
          <p:nvPr userDrawn="1"/>
        </p:nvSpPr>
        <p:spPr>
          <a:xfrm>
            <a:off x="514838" y="541933"/>
            <a:ext cx="504000" cy="504056"/>
          </a:xfrm>
          <a:prstGeom prst="diamond">
            <a:avLst/>
          </a:prstGeom>
          <a:solidFill>
            <a:srgbClr val="89A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userDrawn="1"/>
        </p:nvSpPr>
        <p:spPr>
          <a:xfrm>
            <a:off x="514838" y="1305275"/>
            <a:ext cx="504000" cy="504056"/>
          </a:xfrm>
          <a:prstGeom prst="diamond">
            <a:avLst/>
          </a:prstGeom>
          <a:solidFill>
            <a:srgbClr val="9B8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userDrawn="1"/>
        </p:nvSpPr>
        <p:spPr>
          <a:xfrm>
            <a:off x="514838" y="2068617"/>
            <a:ext cx="504000" cy="504056"/>
          </a:xfrm>
          <a:prstGeom prst="diamond">
            <a:avLst/>
          </a:prstGeom>
          <a:solidFill>
            <a:srgbClr val="A96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userDrawn="1"/>
        </p:nvSpPr>
        <p:spPr>
          <a:xfrm>
            <a:off x="514838" y="2831959"/>
            <a:ext cx="504000" cy="504056"/>
          </a:xfrm>
          <a:prstGeom prst="diamond">
            <a:avLst/>
          </a:prstGeom>
          <a:solidFill>
            <a:srgbClr val="89A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p:cNvSpPr/>
          <p:nvPr userDrawn="1"/>
        </p:nvSpPr>
        <p:spPr>
          <a:xfrm>
            <a:off x="514838" y="3595300"/>
            <a:ext cx="504000" cy="504056"/>
          </a:xfrm>
          <a:prstGeom prst="diamond">
            <a:avLst/>
          </a:prstGeom>
          <a:solidFill>
            <a:srgbClr val="51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80287" y="5994000"/>
            <a:ext cx="8892000" cy="8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lfricker\Documents\SpiderOak Hive\Topic -- IP Care\Logos - IP Care Processes\IP CP close croppe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50712" y="6160293"/>
            <a:ext cx="6900069" cy="69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790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A5BF2E6-BFC7-432F-881C-C2CFA245847D}" type="datetimeFigureOut">
              <a:rPr lang="en-CA" smtClean="0"/>
              <a:t>2015-06-29</a:t>
            </a:fld>
            <a:endParaRPr lang="en-CA"/>
          </a:p>
        </p:txBody>
      </p:sp>
      <p:sp>
        <p:nvSpPr>
          <p:cNvPr id="4" name="Footer Placeholder 3"/>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736930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nner">
    <p:spTree>
      <p:nvGrpSpPr>
        <p:cNvPr id="1" name=""/>
        <p:cNvGrpSpPr/>
        <p:nvPr/>
      </p:nvGrpSpPr>
      <p:grpSpPr>
        <a:xfrm>
          <a:off x="0" y="0"/>
          <a:ext cx="0" cy="0"/>
          <a:chOff x="0" y="0"/>
          <a:chExt cx="0" cy="0"/>
        </a:xfrm>
      </p:grpSpPr>
      <p:sp>
        <p:nvSpPr>
          <p:cNvPr id="2" name="Title 1"/>
          <p:cNvSpPr>
            <a:spLocks noGrp="1"/>
          </p:cNvSpPr>
          <p:nvPr>
            <p:ph type="title"/>
          </p:nvPr>
        </p:nvSpPr>
        <p:spPr>
          <a:xfrm>
            <a:off x="528951" y="936000"/>
            <a:ext cx="8363272"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5BF2E6-BFC7-432F-881C-C2CFA245847D}" type="datetimeFigureOut">
              <a:rPr lang="en-CA" smtClean="0"/>
              <a:t>2015-06-29</a:t>
            </a:fld>
            <a:endParaRPr lang="en-CA"/>
          </a:p>
        </p:txBody>
      </p:sp>
      <p:sp>
        <p:nvSpPr>
          <p:cNvPr id="4" name="Footer Placeholder 3"/>
          <p:cNvSpPr>
            <a:spLocks noGrp="1"/>
          </p:cNvSpPr>
          <p:nvPr>
            <p:ph type="ftr" sz="quarter" idx="11"/>
          </p:nvPr>
        </p:nvSpPr>
        <p:spPr/>
        <p:txBody>
          <a:bodyPr/>
          <a:lstStyle/>
          <a:p>
            <a:endParaRPr lang="en-CA"/>
          </a:p>
        </p:txBody>
      </p:sp>
      <p:sp>
        <p:nvSpPr>
          <p:cNvPr id="10" name="Text Placeholder 9"/>
          <p:cNvSpPr>
            <a:spLocks noGrp="1"/>
          </p:cNvSpPr>
          <p:nvPr>
            <p:ph type="body" sz="quarter" idx="12"/>
          </p:nvPr>
        </p:nvSpPr>
        <p:spPr>
          <a:xfrm>
            <a:off x="0" y="115200"/>
            <a:ext cx="7560000" cy="648000"/>
          </a:xfrm>
          <a:solidFill>
            <a:srgbClr val="9B8F79"/>
          </a:solidFill>
          <a:effectLst>
            <a:outerShdw blurRad="292100" dist="139700" dir="2700000" algn="ctr" rotWithShape="0">
              <a:srgbClr val="000000">
                <a:alpha val="65000"/>
              </a:srgbClr>
            </a:outerShdw>
          </a:effectLst>
        </p:spPr>
        <p:txBody>
          <a:bodyPr vert="horz" lIns="180000" tIns="45720" rIns="91440" bIns="45720" rtlCol="0" anchor="ctr">
            <a:normAutofit/>
          </a:bodyPr>
          <a:lstStyle>
            <a:lvl1pPr>
              <a:defRPr lang="en-US" dirty="0">
                <a:solidFill>
                  <a:schemeClr val="bg1"/>
                </a:solidFill>
              </a:defRPr>
            </a:lvl1pPr>
          </a:lstStyle>
          <a:p>
            <a:pPr marL="0" lvl="0" indent="0">
              <a:buNone/>
            </a:pPr>
            <a:r>
              <a:rPr lang="en-US" dirty="0" smtClean="0"/>
              <a:t>Click to edit Master text styles</a:t>
            </a:r>
            <a:endParaRPr lang="en-US" dirty="0"/>
          </a:p>
        </p:txBody>
      </p:sp>
    </p:spTree>
    <p:extLst>
      <p:ext uri="{BB962C8B-B14F-4D97-AF65-F5344CB8AC3E}">
        <p14:creationId xmlns:p14="http://schemas.microsoft.com/office/powerpoint/2010/main" val="105065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A5BF2E6-BFC7-432F-881C-C2CFA245847D}" type="datetimeFigureOut">
              <a:rPr lang="en-CA" smtClean="0"/>
              <a:t>2015-06-29</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267162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5BF2E6-BFC7-432F-881C-C2CFA245847D}" type="datetimeFigureOut">
              <a:rPr lang="en-CA" smtClean="0"/>
              <a:t>2015-06-29</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47248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8951" y="457200"/>
            <a:ext cx="8363272" cy="1143000"/>
          </a:xfrm>
        </p:spPr>
        <p:txBody>
          <a:bodyPr/>
          <a:lstStyle>
            <a:lvl1pPr algn="l">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528951" y="1600200"/>
            <a:ext cx="410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788223" y="1600200"/>
            <a:ext cx="410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A5BF2E6-BFC7-432F-881C-C2CFA245847D}" type="datetimeFigureOut">
              <a:rPr lang="en-CA" smtClean="0"/>
              <a:t>2015-06-29</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523077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BF2E6-BFC7-432F-881C-C2CFA245847D}" type="datetimeFigureOut">
              <a:rPr lang="en-CA" smtClean="0"/>
              <a:t>2015-06-29</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180387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11180" y="0"/>
            <a:ext cx="9155179" cy="6854400"/>
          </a:xfrm>
          <a:prstGeom prst="rect">
            <a:avLst/>
          </a:prstGeom>
          <a:gradFill>
            <a:gsLst>
              <a:gs pos="0">
                <a:srgbClr val="9EAC58">
                  <a:alpha val="74902"/>
                </a:srgbClr>
              </a:gs>
              <a:gs pos="50000">
                <a:srgbClr val="9EAC58">
                  <a:alpha val="50000"/>
                </a:srgbClr>
              </a:gs>
              <a:gs pos="100000">
                <a:srgbClr val="9EAC58">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userDrawn="1"/>
        </p:nvSpPr>
        <p:spPr>
          <a:xfrm>
            <a:off x="264587" y="266400"/>
            <a:ext cx="8892000" cy="6588000"/>
          </a:xfrm>
          <a:prstGeom prst="rect">
            <a:avLst/>
          </a:prstGeom>
          <a:solidFill>
            <a:schemeClr val="bg1">
              <a:alpha val="50000"/>
            </a:schemeClr>
          </a:solidFill>
          <a:ln w="127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28951" y="457200"/>
            <a:ext cx="8363272"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528951" y="1600200"/>
            <a:ext cx="836327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13550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BF2E6-BFC7-432F-881C-C2CFA245847D}" type="datetimeFigureOut">
              <a:rPr lang="en-CA" smtClean="0"/>
              <a:t>2015-06-29</a:t>
            </a:fld>
            <a:endParaRPr lang="en-CA"/>
          </a:p>
        </p:txBody>
      </p:sp>
      <p:sp>
        <p:nvSpPr>
          <p:cNvPr id="5" name="Footer Placeholder 4"/>
          <p:cNvSpPr>
            <a:spLocks noGrp="1"/>
          </p:cNvSpPr>
          <p:nvPr>
            <p:ph type="ftr" sz="quarter" idx="3"/>
          </p:nvPr>
        </p:nvSpPr>
        <p:spPr>
          <a:xfrm>
            <a:off x="3124200" y="613550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9" name="Rectangle 8"/>
          <p:cNvSpPr/>
          <p:nvPr userDrawn="1"/>
        </p:nvSpPr>
        <p:spPr>
          <a:xfrm>
            <a:off x="264587" y="6426000"/>
            <a:ext cx="8886508"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Users\lfricker\Documents\SpiderOak Hive\Topic -- IP Care\Logos - IP Care Processes\IP CP long skinny logo.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738437" y="6429375"/>
            <a:ext cx="6405563" cy="4286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0" y="6432431"/>
            <a:ext cx="252000" cy="425569"/>
          </a:xfrm>
          <a:prstGeom prst="rect">
            <a:avLst/>
          </a:prstGeom>
          <a:noFill/>
        </p:spPr>
        <p:txBody>
          <a:bodyPr wrap="square" lIns="0" tIns="36000" rIns="0" bIns="72000" rtlCol="0" anchor="b">
            <a:noAutofit/>
          </a:bodyPr>
          <a:lstStyle/>
          <a:p>
            <a:pPr algn="ctr"/>
            <a:fld id="{38C601AC-6C08-4655-8C46-EE9FFA15B9AD}" type="slidenum">
              <a:rPr lang="en-US" sz="1000" smtClean="0">
                <a:solidFill>
                  <a:srgbClr val="514746"/>
                </a:solidFill>
              </a:rPr>
              <a:pPr algn="ctr"/>
              <a:t>‹#›</a:t>
            </a:fld>
            <a:endParaRPr lang="en-US" sz="1000" dirty="0">
              <a:solidFill>
                <a:srgbClr val="514746"/>
              </a:solidFill>
            </a:endParaRPr>
          </a:p>
        </p:txBody>
      </p:sp>
    </p:spTree>
    <p:extLst>
      <p:ext uri="{BB962C8B-B14F-4D97-AF65-F5344CB8AC3E}">
        <p14:creationId xmlns:p14="http://schemas.microsoft.com/office/powerpoint/2010/main" val="23373443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6" r:id="rId3"/>
    <p:sldLayoutId id="2147483650" r:id="rId4"/>
    <p:sldLayoutId id="2147483651" r:id="rId5"/>
    <p:sldLayoutId id="2147483652" r:id="rId6"/>
    <p:sldLayoutId id="2147483655"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youtube.com/watch?v=BHk_S54ZAH8" TargetMode="External"/><Relationship Id="rId5" Type="http://schemas.openxmlformats.org/officeDocument/2006/relationships/hyperlink" Target="http://www.ahrq.gov/professionals/education/curriculum-tools/teamstepps/instructor/videos/ts_CUS_LandD/CUS_LandD.html" TargetMode="Externa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teamstepps.ahrq.gov/about-2cl_3.htm"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www.hserc.ualberta.ca/TeachingandLearning/VIPER/EducatorResources/JargonAlertCard.aspx"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Esther.Suter@albertahealthservices.ca" TargetMode="External"/><Relationship Id="rId2" Type="http://schemas.openxmlformats.org/officeDocument/2006/relationships/hyperlink" Target="mailto:Sharla.King@ualberta.ca" TargetMode="External"/><Relationship Id="rId1" Type="http://schemas.openxmlformats.org/officeDocument/2006/relationships/slideLayout" Target="../slideLayouts/slideLayout4.xml"/><Relationship Id="rId5" Type="http://schemas.openxmlformats.org/officeDocument/2006/relationships/hyperlink" Target="http://www.doonething.org/heroes/asimov.htm" TargetMode="External"/><Relationship Id="rId4" Type="http://schemas.openxmlformats.org/officeDocument/2006/relationships/hyperlink" Target="http://www.doonething.org/heroes/shaw.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pPr algn="ctr"/>
            <a:r>
              <a:rPr lang="en-CA" sz="4400" dirty="0"/>
              <a:t>Stocking Your Collaborative Practice Tool </a:t>
            </a:r>
            <a:r>
              <a:rPr lang="en-CA" sz="4400" dirty="0" smtClean="0"/>
              <a:t>Kit</a:t>
            </a:r>
            <a:endParaRPr lang="en-CA" sz="4400" dirty="0"/>
          </a:p>
        </p:txBody>
      </p:sp>
      <p:sp>
        <p:nvSpPr>
          <p:cNvPr id="7" name="Subtitle 6"/>
          <p:cNvSpPr>
            <a:spLocks noGrp="1"/>
          </p:cNvSpPr>
          <p:nvPr>
            <p:ph type="subTitle" idx="1"/>
          </p:nvPr>
        </p:nvSpPr>
        <p:spPr/>
        <p:txBody>
          <a:bodyPr anchor="ctr">
            <a:normAutofit/>
          </a:bodyPr>
          <a:lstStyle/>
          <a:p>
            <a:pPr algn="ctr"/>
            <a:r>
              <a:rPr lang="en-CA" sz="3200" dirty="0" smtClean="0"/>
              <a:t>Be </a:t>
            </a:r>
            <a:r>
              <a:rPr lang="en-CA" sz="3200" dirty="0"/>
              <a:t>clear, quick, and </a:t>
            </a:r>
            <a:r>
              <a:rPr lang="en-CA" sz="3200" dirty="0" smtClean="0"/>
              <a:t>effective.</a:t>
            </a:r>
          </a:p>
          <a:p>
            <a:pPr algn="ctr"/>
            <a:r>
              <a:rPr lang="en-CA" sz="3200" dirty="0" smtClean="0"/>
              <a:t>Advocate </a:t>
            </a:r>
            <a:r>
              <a:rPr lang="en-CA" sz="3200" dirty="0"/>
              <a:t>with </a:t>
            </a:r>
            <a:r>
              <a:rPr lang="en-CA" sz="3200" dirty="0" smtClean="0"/>
              <a:t>clarity.</a:t>
            </a:r>
          </a:p>
          <a:p>
            <a:pPr algn="ctr"/>
            <a:r>
              <a:rPr lang="en-CA" sz="3200" dirty="0" smtClean="0"/>
              <a:t>Move </a:t>
            </a:r>
            <a:r>
              <a:rPr lang="en-CA" sz="3200" dirty="0"/>
              <a:t>toward </a:t>
            </a:r>
            <a:r>
              <a:rPr lang="en-CA" sz="3200" dirty="0" smtClean="0"/>
              <a:t>consensus.</a:t>
            </a:r>
            <a:endParaRPr lang="en-CA" sz="3200" dirty="0"/>
          </a:p>
        </p:txBody>
      </p:sp>
    </p:spTree>
    <p:extLst>
      <p:ext uri="{BB962C8B-B14F-4D97-AF65-F5344CB8AC3E}">
        <p14:creationId xmlns:p14="http://schemas.microsoft.com/office/powerpoint/2010/main" val="1870940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6"/>
          <p:cNvSpPr txBox="1">
            <a:spLocks/>
          </p:cNvSpPr>
          <p:nvPr/>
        </p:nvSpPr>
        <p:spPr>
          <a:xfrm>
            <a:off x="528951" y="2778290"/>
            <a:ext cx="2663825" cy="3204000"/>
          </a:xfrm>
          <a:prstGeom prst="rect">
            <a:avLst/>
          </a:prstGeom>
          <a:gradFill flip="none" rotWithShape="1">
            <a:gsLst>
              <a:gs pos="0">
                <a:srgbClr val="9B8F79">
                  <a:tint val="66000"/>
                  <a:satMod val="160000"/>
                </a:srgbClr>
              </a:gs>
              <a:gs pos="50000">
                <a:srgbClr val="9B8F79">
                  <a:tint val="44500"/>
                  <a:satMod val="160000"/>
                </a:srgbClr>
              </a:gs>
              <a:gs pos="100000">
                <a:srgbClr val="9B8F79">
                  <a:tint val="23500"/>
                  <a:satMod val="160000"/>
                </a:srgbClr>
              </a:gs>
            </a:gsLst>
            <a:lin ang="2700000" scaled="1"/>
            <a:tileRect/>
          </a:gradFill>
          <a:ln>
            <a:solidFill>
              <a:schemeClr val="bg1"/>
            </a:solidFill>
          </a:ln>
          <a:effectLst/>
        </p:spPr>
        <p:txBody>
          <a:bodyPr vert="horz" wrap="square" lIns="144000" tIns="36000" rIns="72000" bIns="7200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Bef>
                <a:spcPts val="0"/>
              </a:spcBef>
              <a:buFont typeface="Arial" panose="020B0604020202020204" pitchFamily="34" charset="0"/>
              <a:buNone/>
            </a:pPr>
            <a:r>
              <a:rPr lang="en-CA" sz="2000" b="1" smtClean="0"/>
              <a:t>S</a:t>
            </a:r>
            <a:r>
              <a:rPr lang="en-CA" sz="2000" smtClean="0"/>
              <a:t>ituation</a:t>
            </a:r>
          </a:p>
          <a:p>
            <a:pPr marL="0" lvl="1" indent="0">
              <a:spcBef>
                <a:spcPts val="0"/>
              </a:spcBef>
              <a:buFont typeface="Arial" panose="020B0604020202020204" pitchFamily="34" charset="0"/>
              <a:buNone/>
            </a:pPr>
            <a:r>
              <a:rPr lang="en-CA" sz="2000" b="1" smtClean="0"/>
              <a:t>B</a:t>
            </a:r>
            <a:r>
              <a:rPr lang="en-CA" sz="2000" smtClean="0"/>
              <a:t>ackground </a:t>
            </a:r>
          </a:p>
          <a:p>
            <a:pPr marL="0" lvl="1" indent="0">
              <a:spcBef>
                <a:spcPts val="0"/>
              </a:spcBef>
              <a:buFont typeface="Arial" panose="020B0604020202020204" pitchFamily="34" charset="0"/>
              <a:buNone/>
            </a:pPr>
            <a:r>
              <a:rPr lang="en-CA" sz="2000" b="1" smtClean="0"/>
              <a:t>A</a:t>
            </a:r>
            <a:r>
              <a:rPr lang="en-CA" sz="2000" smtClean="0"/>
              <a:t>ssessment </a:t>
            </a:r>
          </a:p>
          <a:p>
            <a:pPr marL="0" lvl="1" indent="0">
              <a:spcBef>
                <a:spcPts val="0"/>
              </a:spcBef>
              <a:buFont typeface="Arial" panose="020B0604020202020204" pitchFamily="34" charset="0"/>
              <a:buNone/>
            </a:pPr>
            <a:r>
              <a:rPr lang="en-CA" sz="2000" b="1" smtClean="0"/>
              <a:t>R</a:t>
            </a:r>
            <a:r>
              <a:rPr lang="en-CA" sz="2000" smtClean="0"/>
              <a:t>ecommendation</a:t>
            </a:r>
            <a:endParaRPr lang="en-CA" sz="2000" dirty="0" smtClean="0"/>
          </a:p>
        </p:txBody>
      </p:sp>
      <p:sp>
        <p:nvSpPr>
          <p:cNvPr id="5" name="Title 4"/>
          <p:cNvSpPr>
            <a:spLocks noGrp="1"/>
          </p:cNvSpPr>
          <p:nvPr>
            <p:ph type="title"/>
          </p:nvPr>
        </p:nvSpPr>
        <p:spPr/>
        <p:txBody>
          <a:bodyPr>
            <a:normAutofit/>
          </a:bodyPr>
          <a:lstStyle/>
          <a:p>
            <a:r>
              <a:rPr lang="en-CA" dirty="0" smtClean="0"/>
              <a:t>Be clear, quick, and effective</a:t>
            </a:r>
            <a:endParaRPr lang="en-CA" dirty="0"/>
          </a:p>
        </p:txBody>
      </p:sp>
      <p:sp>
        <p:nvSpPr>
          <p:cNvPr id="2" name="Text Placeholder 1"/>
          <p:cNvSpPr>
            <a:spLocks noGrp="1"/>
          </p:cNvSpPr>
          <p:nvPr>
            <p:ph type="body" sz="quarter" idx="12"/>
          </p:nvPr>
        </p:nvSpPr>
        <p:spPr>
          <a:solidFill>
            <a:srgbClr val="9B8F79"/>
          </a:solidFill>
          <a:effectLst>
            <a:outerShdw blurRad="292100" dist="139700" dir="2700000" algn="ctr" rotWithShape="0">
              <a:srgbClr val="000000">
                <a:alpha val="65000"/>
              </a:srgbClr>
            </a:outerShdw>
          </a:effectLst>
        </p:spPr>
        <p:txBody>
          <a:bodyPr anchor="ctr">
            <a:noAutofit/>
          </a:bodyPr>
          <a:lstStyle/>
          <a:p>
            <a:pPr marL="0" indent="0">
              <a:buNone/>
            </a:pPr>
            <a:r>
              <a:rPr lang="en-CA" dirty="0" smtClean="0"/>
              <a:t>3 communication tools to help you…</a:t>
            </a:r>
            <a:endParaRPr lang="en-CA" dirty="0">
              <a:solidFill>
                <a:schemeClr val="bg1"/>
              </a:solidFill>
            </a:endParaRPr>
          </a:p>
        </p:txBody>
      </p:sp>
      <p:sp>
        <p:nvSpPr>
          <p:cNvPr id="9" name="TextBox 8"/>
          <p:cNvSpPr txBox="1"/>
          <p:nvPr/>
        </p:nvSpPr>
        <p:spPr>
          <a:xfrm>
            <a:off x="0" y="6158897"/>
            <a:ext cx="9144000" cy="246221"/>
          </a:xfrm>
          <a:prstGeom prst="rect">
            <a:avLst/>
          </a:prstGeom>
          <a:noFill/>
        </p:spPr>
        <p:txBody>
          <a:bodyPr wrap="square" rtlCol="0" anchor="ctr">
            <a:spAutoFit/>
          </a:bodyPr>
          <a:lstStyle/>
          <a:p>
            <a:pPr algn="r"/>
            <a:r>
              <a:rPr lang="en-CA" sz="1000" dirty="0" smtClean="0"/>
              <a:t>ahrq.gov/professionals/education/curriculum-tools/</a:t>
            </a:r>
            <a:r>
              <a:rPr lang="en-CA" sz="1000" dirty="0" err="1" smtClean="0"/>
              <a:t>teamstepps</a:t>
            </a:r>
            <a:r>
              <a:rPr lang="en-CA" sz="1000" dirty="0" smtClean="0"/>
              <a:t>/instructor/essentials/pocketguide.html</a:t>
            </a:r>
            <a:endParaRPr lang="en-CA" sz="1000" dirty="0"/>
          </a:p>
        </p:txBody>
      </p:sp>
      <p:sp>
        <p:nvSpPr>
          <p:cNvPr id="13" name="TextBox 12"/>
          <p:cNvSpPr txBox="1"/>
          <p:nvPr/>
        </p:nvSpPr>
        <p:spPr>
          <a:xfrm>
            <a:off x="3378587" y="2778290"/>
            <a:ext cx="2664000" cy="3204000"/>
          </a:xfrm>
          <a:prstGeom prst="rect">
            <a:avLst/>
          </a:prstGeom>
          <a:gradFill flip="none" rotWithShape="1">
            <a:gsLst>
              <a:gs pos="0">
                <a:srgbClr val="9B8F79">
                  <a:tint val="66000"/>
                  <a:satMod val="160000"/>
                </a:srgbClr>
              </a:gs>
              <a:gs pos="50000">
                <a:srgbClr val="9B8F79">
                  <a:tint val="44500"/>
                  <a:satMod val="160000"/>
                </a:srgbClr>
              </a:gs>
              <a:gs pos="100000">
                <a:srgbClr val="9B8F79">
                  <a:tint val="23500"/>
                  <a:satMod val="160000"/>
                </a:srgbClr>
              </a:gs>
            </a:gsLst>
            <a:lin ang="2700000" scaled="1"/>
            <a:tileRect/>
          </a:gradFill>
          <a:ln>
            <a:solidFill>
              <a:schemeClr val="bg1"/>
            </a:solidFill>
          </a:ln>
        </p:spPr>
        <p:txBody>
          <a:bodyPr wrap="square" lIns="144000" tIns="36000" rIns="72000" bIns="72000" rtlCol="0">
            <a:noAutofit/>
          </a:bodyPr>
          <a:lstStyle/>
          <a:p>
            <a:r>
              <a:rPr lang="en-CA" sz="2000" b="1" dirty="0" smtClean="0"/>
              <a:t>I</a:t>
            </a:r>
            <a:r>
              <a:rPr lang="en-CA" sz="2000" dirty="0" smtClean="0"/>
              <a:t>ntroduction</a:t>
            </a:r>
          </a:p>
          <a:p>
            <a:r>
              <a:rPr lang="en-CA" sz="2000" b="1" dirty="0" smtClean="0"/>
              <a:t>P</a:t>
            </a:r>
            <a:r>
              <a:rPr lang="en-CA" sz="2000" dirty="0" smtClean="0"/>
              <a:t>atient</a:t>
            </a:r>
          </a:p>
          <a:p>
            <a:r>
              <a:rPr lang="en-CA" sz="2000" b="1" dirty="0" smtClean="0"/>
              <a:t>A</a:t>
            </a:r>
            <a:r>
              <a:rPr lang="en-CA" sz="2000" dirty="0" smtClean="0"/>
              <a:t>ssessment </a:t>
            </a:r>
          </a:p>
          <a:p>
            <a:r>
              <a:rPr lang="en-CA" sz="2000" b="1" dirty="0" smtClean="0"/>
              <a:t>S</a:t>
            </a:r>
            <a:r>
              <a:rPr lang="en-CA" sz="2000" dirty="0" smtClean="0"/>
              <a:t>ituation</a:t>
            </a:r>
          </a:p>
          <a:p>
            <a:r>
              <a:rPr lang="en-CA" sz="2000" b="1" dirty="0" smtClean="0"/>
              <a:t>S</a:t>
            </a:r>
            <a:r>
              <a:rPr lang="en-CA" sz="2000" dirty="0" smtClean="0"/>
              <a:t>afety</a:t>
            </a:r>
          </a:p>
          <a:p>
            <a:r>
              <a:rPr lang="en-CA" sz="2000" b="1" dirty="0" smtClean="0"/>
              <a:t>B</a:t>
            </a:r>
            <a:r>
              <a:rPr lang="en-CA" sz="2000" dirty="0" smtClean="0"/>
              <a:t>ackground</a:t>
            </a:r>
          </a:p>
          <a:p>
            <a:r>
              <a:rPr lang="en-CA" sz="2000" b="1" dirty="0" smtClean="0"/>
              <a:t>A</a:t>
            </a:r>
            <a:r>
              <a:rPr lang="en-CA" sz="2000" dirty="0" smtClean="0"/>
              <a:t>ctions</a:t>
            </a:r>
          </a:p>
          <a:p>
            <a:r>
              <a:rPr lang="en-CA" sz="2000" b="1" dirty="0" smtClean="0"/>
              <a:t>T</a:t>
            </a:r>
            <a:r>
              <a:rPr lang="en-CA" sz="2000" dirty="0" smtClean="0"/>
              <a:t>iming</a:t>
            </a:r>
          </a:p>
          <a:p>
            <a:r>
              <a:rPr lang="en-CA" sz="2000" b="1" dirty="0" smtClean="0"/>
              <a:t>O</a:t>
            </a:r>
            <a:r>
              <a:rPr lang="en-CA" sz="2000" dirty="0" smtClean="0"/>
              <a:t>wnership</a:t>
            </a:r>
          </a:p>
          <a:p>
            <a:r>
              <a:rPr lang="en-CA" sz="2000" b="1" dirty="0" smtClean="0"/>
              <a:t>N</a:t>
            </a:r>
            <a:r>
              <a:rPr lang="en-CA" sz="2000" dirty="0" smtClean="0"/>
              <a:t>ext</a:t>
            </a:r>
          </a:p>
        </p:txBody>
      </p:sp>
      <p:sp>
        <p:nvSpPr>
          <p:cNvPr id="14" name="TextBox 13"/>
          <p:cNvSpPr txBox="1"/>
          <p:nvPr/>
        </p:nvSpPr>
        <p:spPr>
          <a:xfrm>
            <a:off x="6228223" y="2778290"/>
            <a:ext cx="2664000" cy="3204000"/>
          </a:xfrm>
          <a:prstGeom prst="rect">
            <a:avLst/>
          </a:prstGeom>
          <a:gradFill flip="none" rotWithShape="1">
            <a:gsLst>
              <a:gs pos="0">
                <a:srgbClr val="9B8F79">
                  <a:tint val="66000"/>
                  <a:satMod val="160000"/>
                </a:srgbClr>
              </a:gs>
              <a:gs pos="50000">
                <a:srgbClr val="9B8F79">
                  <a:tint val="44500"/>
                  <a:satMod val="160000"/>
                </a:srgbClr>
              </a:gs>
              <a:gs pos="100000">
                <a:srgbClr val="9B8F79">
                  <a:tint val="23500"/>
                  <a:satMod val="160000"/>
                </a:srgbClr>
              </a:gs>
            </a:gsLst>
            <a:lin ang="2700000" scaled="1"/>
            <a:tileRect/>
          </a:gradFill>
          <a:ln>
            <a:solidFill>
              <a:schemeClr val="bg1"/>
            </a:solidFill>
          </a:ln>
        </p:spPr>
        <p:txBody>
          <a:bodyPr wrap="square" lIns="144000" tIns="36000" rIns="72000" bIns="72000" rtlCol="0">
            <a:noAutofit/>
          </a:bodyPr>
          <a:lstStyle/>
          <a:p>
            <a:r>
              <a:rPr lang="en-CA" sz="2000" b="1" dirty="0" smtClean="0"/>
              <a:t>I</a:t>
            </a:r>
            <a:r>
              <a:rPr lang="en-CA" sz="2000" dirty="0" smtClean="0"/>
              <a:t>ntroduce </a:t>
            </a:r>
          </a:p>
          <a:p>
            <a:r>
              <a:rPr lang="en-CA" sz="2000" b="1" dirty="0" smtClean="0"/>
              <a:t>S</a:t>
            </a:r>
            <a:r>
              <a:rPr lang="en-CA" sz="2000" dirty="0" smtClean="0"/>
              <a:t>tory</a:t>
            </a:r>
          </a:p>
          <a:p>
            <a:r>
              <a:rPr lang="en-CA" sz="2000" b="1" dirty="0" smtClean="0"/>
              <a:t>H</a:t>
            </a:r>
            <a:r>
              <a:rPr lang="en-CA" sz="2000" dirty="0" smtClean="0"/>
              <a:t>istory</a:t>
            </a:r>
          </a:p>
          <a:p>
            <a:r>
              <a:rPr lang="en-CA" sz="2000" b="1" dirty="0" smtClean="0"/>
              <a:t>A</a:t>
            </a:r>
            <a:r>
              <a:rPr lang="en-CA" sz="2000" dirty="0" smtClean="0"/>
              <a:t>ssessment</a:t>
            </a:r>
          </a:p>
          <a:p>
            <a:r>
              <a:rPr lang="en-CA" sz="2000" b="1" dirty="0" smtClean="0"/>
              <a:t>P</a:t>
            </a:r>
            <a:r>
              <a:rPr lang="en-CA" sz="2000" dirty="0" smtClean="0"/>
              <a:t>lan</a:t>
            </a:r>
          </a:p>
          <a:p>
            <a:r>
              <a:rPr lang="en-CA" sz="2000" b="1" dirty="0" smtClean="0"/>
              <a:t>E</a:t>
            </a:r>
            <a:r>
              <a:rPr lang="en-CA" sz="2000" dirty="0" smtClean="0"/>
              <a:t>rror </a:t>
            </a:r>
          </a:p>
          <a:p>
            <a:r>
              <a:rPr lang="en-CA" sz="2000" b="1" dirty="0" smtClean="0"/>
              <a:t>P</a:t>
            </a:r>
            <a:r>
              <a:rPr lang="en-CA" sz="2000" dirty="0" smtClean="0"/>
              <a:t>revention</a:t>
            </a:r>
          </a:p>
          <a:p>
            <a:r>
              <a:rPr lang="en-CA" sz="2000" b="1" dirty="0" smtClean="0"/>
              <a:t>D</a:t>
            </a:r>
            <a:r>
              <a:rPr lang="en-CA" sz="2000" dirty="0" smtClean="0"/>
              <a:t>ialogue</a:t>
            </a:r>
          </a:p>
        </p:txBody>
      </p:sp>
      <p:sp>
        <p:nvSpPr>
          <p:cNvPr id="8" name="TextBox 7"/>
          <p:cNvSpPr txBox="1"/>
          <p:nvPr/>
        </p:nvSpPr>
        <p:spPr>
          <a:xfrm>
            <a:off x="3378587" y="2204864"/>
            <a:ext cx="2664000" cy="576000"/>
          </a:xfrm>
          <a:prstGeom prst="rect">
            <a:avLst/>
          </a:prstGeom>
          <a:gradFill flip="none" rotWithShape="1">
            <a:gsLst>
              <a:gs pos="0">
                <a:srgbClr val="9B8F79">
                  <a:shade val="30000"/>
                  <a:satMod val="115000"/>
                </a:srgbClr>
              </a:gs>
              <a:gs pos="50000">
                <a:srgbClr val="9B8F79">
                  <a:shade val="67500"/>
                  <a:satMod val="115000"/>
                </a:srgbClr>
              </a:gs>
              <a:gs pos="100000">
                <a:srgbClr val="9B8F79">
                  <a:shade val="100000"/>
                  <a:satMod val="115000"/>
                </a:srgbClr>
              </a:gs>
            </a:gsLst>
            <a:lin ang="16200000" scaled="1"/>
            <a:tileRect/>
          </a:gradFill>
          <a:ln>
            <a:solidFill>
              <a:schemeClr val="bg1"/>
            </a:solidFill>
          </a:ln>
        </p:spPr>
        <p:txBody>
          <a:bodyPr wrap="square" lIns="144000" tIns="36000" rIns="72000" bIns="72000" rtlCol="0" anchor="ctr">
            <a:noAutofit/>
          </a:bodyPr>
          <a:lstStyle/>
          <a:p>
            <a:pPr algn="ctr"/>
            <a:r>
              <a:rPr lang="en-CA" sz="2800" dirty="0" smtClean="0">
                <a:solidFill>
                  <a:schemeClr val="bg1"/>
                </a:solidFill>
              </a:rPr>
              <a:t>I Pass the Baton</a:t>
            </a:r>
          </a:p>
        </p:txBody>
      </p:sp>
      <p:sp>
        <p:nvSpPr>
          <p:cNvPr id="18" name="TextBox 17"/>
          <p:cNvSpPr txBox="1"/>
          <p:nvPr/>
        </p:nvSpPr>
        <p:spPr>
          <a:xfrm>
            <a:off x="6228223" y="2204864"/>
            <a:ext cx="2664000" cy="576000"/>
          </a:xfrm>
          <a:prstGeom prst="rect">
            <a:avLst/>
          </a:prstGeom>
          <a:gradFill flip="none" rotWithShape="1">
            <a:gsLst>
              <a:gs pos="0">
                <a:srgbClr val="9B8F79">
                  <a:shade val="30000"/>
                  <a:satMod val="115000"/>
                </a:srgbClr>
              </a:gs>
              <a:gs pos="50000">
                <a:srgbClr val="9B8F79">
                  <a:shade val="67500"/>
                  <a:satMod val="115000"/>
                </a:srgbClr>
              </a:gs>
              <a:gs pos="100000">
                <a:srgbClr val="9B8F79">
                  <a:shade val="100000"/>
                  <a:satMod val="115000"/>
                </a:srgbClr>
              </a:gs>
            </a:gsLst>
            <a:lin ang="16200000" scaled="1"/>
            <a:tileRect/>
          </a:gradFill>
          <a:ln>
            <a:solidFill>
              <a:schemeClr val="bg1"/>
            </a:solidFill>
          </a:ln>
        </p:spPr>
        <p:txBody>
          <a:bodyPr wrap="square" lIns="144000" tIns="36000" rIns="72000" bIns="72000" rtlCol="0" anchor="ctr">
            <a:noAutofit/>
          </a:bodyPr>
          <a:lstStyle/>
          <a:p>
            <a:pPr algn="ctr"/>
            <a:r>
              <a:rPr lang="en-CA" sz="2800" dirty="0" smtClean="0">
                <a:solidFill>
                  <a:schemeClr val="bg1"/>
                </a:solidFill>
              </a:rPr>
              <a:t>I-SHAPED</a:t>
            </a:r>
          </a:p>
        </p:txBody>
      </p:sp>
      <p:sp>
        <p:nvSpPr>
          <p:cNvPr id="12" name="Content Placeholder 6"/>
          <p:cNvSpPr txBox="1">
            <a:spLocks/>
          </p:cNvSpPr>
          <p:nvPr/>
        </p:nvSpPr>
        <p:spPr>
          <a:xfrm>
            <a:off x="525697" y="2204864"/>
            <a:ext cx="2663825" cy="576000"/>
          </a:xfrm>
          <a:prstGeom prst="rect">
            <a:avLst/>
          </a:prstGeom>
          <a:gradFill flip="none" rotWithShape="1">
            <a:gsLst>
              <a:gs pos="0">
                <a:srgbClr val="9B8F79">
                  <a:shade val="30000"/>
                  <a:satMod val="115000"/>
                </a:srgbClr>
              </a:gs>
              <a:gs pos="50000">
                <a:srgbClr val="9B8F79">
                  <a:shade val="67500"/>
                  <a:satMod val="115000"/>
                </a:srgbClr>
              </a:gs>
              <a:gs pos="100000">
                <a:srgbClr val="9B8F79">
                  <a:shade val="100000"/>
                  <a:satMod val="115000"/>
                </a:srgbClr>
              </a:gs>
            </a:gsLst>
            <a:lin ang="16200000" scaled="1"/>
            <a:tileRect/>
          </a:gradFill>
          <a:ln>
            <a:solidFill>
              <a:schemeClr val="bg1"/>
            </a:solidFill>
          </a:ln>
          <a:effectLst/>
        </p:spPr>
        <p:txBody>
          <a:bodyPr vert="horz" wrap="square" lIns="144000" tIns="36000" rIns="72000" bIns="7200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CA" sz="2800" dirty="0" smtClean="0">
                <a:solidFill>
                  <a:schemeClr val="bg1"/>
                </a:solidFill>
              </a:rPr>
              <a:t>SBAR</a:t>
            </a:r>
            <a:endParaRPr lang="en-CA" sz="2000" dirty="0" smtClean="0">
              <a:solidFill>
                <a:schemeClr val="bg1"/>
              </a:solidFill>
            </a:endParaRPr>
          </a:p>
        </p:txBody>
      </p:sp>
    </p:spTree>
    <p:extLst>
      <p:ext uri="{BB962C8B-B14F-4D97-AF65-F5344CB8AC3E}">
        <p14:creationId xmlns:p14="http://schemas.microsoft.com/office/powerpoint/2010/main" val="1464430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0" y="1600200"/>
            <a:ext cx="8229600" cy="4525963"/>
          </a:xfrm>
        </p:spPr>
        <p:txBody>
          <a:bodyPr/>
          <a:lstStyle/>
          <a:p>
            <a:pPr marL="0" indent="0">
              <a:buNone/>
            </a:pPr>
            <a:endParaRPr lang="en-CA" dirty="0" smtClean="0"/>
          </a:p>
          <a:p>
            <a:pPr marL="0" indent="0">
              <a:buNone/>
            </a:pPr>
            <a:endParaRPr lang="en-CA" dirty="0" smtClean="0"/>
          </a:p>
        </p:txBody>
      </p:sp>
      <p:graphicFrame>
        <p:nvGraphicFramePr>
          <p:cNvPr id="7" name="Table 6"/>
          <p:cNvGraphicFramePr>
            <a:graphicFrameLocks noGrp="1"/>
          </p:cNvGraphicFramePr>
          <p:nvPr>
            <p:extLst>
              <p:ext uri="{D42A27DB-BD31-4B8C-83A1-F6EECF244321}">
                <p14:modId xmlns:p14="http://schemas.microsoft.com/office/powerpoint/2010/main" val="505265814"/>
              </p:ext>
            </p:extLst>
          </p:nvPr>
        </p:nvGraphicFramePr>
        <p:xfrm>
          <a:off x="277200" y="274503"/>
          <a:ext cx="8640000" cy="5525280"/>
        </p:xfrm>
        <a:graphic>
          <a:graphicData uri="http://schemas.openxmlformats.org/drawingml/2006/table">
            <a:tbl>
              <a:tblPr firstRow="1" bandRow="1">
                <a:effectLst/>
                <a:tableStyleId>{5C22544A-7EE6-4342-B048-85BDC9FD1C3A}</a:tableStyleId>
              </a:tblPr>
              <a:tblGrid>
                <a:gridCol w="2704693"/>
                <a:gridCol w="5935307"/>
              </a:tblGrid>
              <a:tr h="936000">
                <a:tc gridSpan="2">
                  <a: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CA" sz="4000" b="1" dirty="0" smtClean="0">
                          <a:solidFill>
                            <a:schemeClr val="bg1"/>
                          </a:solidFill>
                        </a:rPr>
                        <a:t>SBAR example in </a:t>
                      </a:r>
                      <a:r>
                        <a:rPr lang="en-CA" sz="4000" b="1" dirty="0" smtClean="0">
                          <a:solidFill>
                            <a:schemeClr val="bg1"/>
                          </a:solidFill>
                        </a:rPr>
                        <a:t>Rapid Rounds</a:t>
                      </a:r>
                      <a:endParaRPr lang="en-CA" sz="4000" b="1" dirty="0">
                        <a:solidFill>
                          <a:schemeClr val="bg1"/>
                        </a:solidFill>
                      </a:endParaRPr>
                    </a:p>
                  </a:txBody>
                  <a:tcPr marL="108000" marR="108000" marT="126000" marB="126000" anchor="ctr">
                    <a:gradFill flip="none" rotWithShape="1">
                      <a:gsLst>
                        <a:gs pos="0">
                          <a:srgbClr val="89A99E">
                            <a:shade val="30000"/>
                            <a:satMod val="115000"/>
                          </a:srgbClr>
                        </a:gs>
                        <a:gs pos="50000">
                          <a:srgbClr val="89A99E">
                            <a:shade val="67500"/>
                            <a:satMod val="115000"/>
                          </a:srgbClr>
                        </a:gs>
                        <a:gs pos="100000">
                          <a:srgbClr val="89A99E">
                            <a:shade val="100000"/>
                            <a:satMod val="115000"/>
                          </a:srgbClr>
                        </a:gs>
                      </a:gsLst>
                      <a:lin ang="16200000" scaled="1"/>
                      <a:tileRect/>
                    </a:gradFill>
                  </a:tcPr>
                </a:tc>
                <a:tc hMerge="1">
                  <a:txBody>
                    <a:bodyPr/>
                    <a:lstStyle/>
                    <a:p>
                      <a:pPr algn="l"/>
                      <a:endParaRPr lang="en-CA" sz="2400" b="0" dirty="0">
                        <a:solidFill>
                          <a:schemeClr val="tx1"/>
                        </a:solidFill>
                      </a:endParaRPr>
                    </a:p>
                  </a:txBody>
                  <a:tcPr marL="108000" marR="108000" marT="126000" marB="126000" anchor="ctr">
                    <a:gradFill flip="none" rotWithShape="1">
                      <a:gsLst>
                        <a:gs pos="0">
                          <a:srgbClr val="89A99E">
                            <a:tint val="66000"/>
                            <a:satMod val="160000"/>
                          </a:srgbClr>
                        </a:gs>
                        <a:gs pos="50000">
                          <a:srgbClr val="89A99E">
                            <a:tint val="44500"/>
                            <a:satMod val="160000"/>
                          </a:srgbClr>
                        </a:gs>
                        <a:gs pos="100000">
                          <a:srgbClr val="89A99E">
                            <a:tint val="23500"/>
                            <a:satMod val="160000"/>
                          </a:srgbClr>
                        </a:gs>
                      </a:gsLst>
                      <a:lin ang="2700000" scaled="1"/>
                      <a:tileRect/>
                    </a:gradFill>
                  </a:tcPr>
                </a:tc>
              </a:tr>
              <a:tr h="1080000">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CA" sz="2400" b="1" i="0" u="none" strike="noStrike" kern="1200" cap="none" spc="0" normalizeH="0" baseline="0" noProof="0" dirty="0" smtClean="0">
                          <a:ln>
                            <a:noFill/>
                          </a:ln>
                          <a:solidFill>
                            <a:prstClr val="black"/>
                          </a:solidFill>
                          <a:effectLst/>
                          <a:uLnTx/>
                          <a:uFillTx/>
                          <a:latin typeface="+mn-lt"/>
                        </a:rPr>
                        <a:t>Situation</a:t>
                      </a:r>
                      <a:endParaRPr lang="en-CA" sz="2400" b="1" dirty="0"/>
                    </a:p>
                  </a:txBody>
                  <a:tcPr marL="108000" marR="108000" marT="126000" marB="126000" anchor="ctr">
                    <a:gradFill flip="none" rotWithShape="1">
                      <a:gsLst>
                        <a:gs pos="0">
                          <a:srgbClr val="89A99E">
                            <a:tint val="66000"/>
                            <a:satMod val="160000"/>
                          </a:srgbClr>
                        </a:gs>
                        <a:gs pos="50000">
                          <a:srgbClr val="89A99E">
                            <a:tint val="44500"/>
                            <a:satMod val="160000"/>
                          </a:srgbClr>
                        </a:gs>
                        <a:gs pos="100000">
                          <a:srgbClr val="89A99E">
                            <a:tint val="23500"/>
                            <a:satMod val="160000"/>
                          </a:srgbClr>
                        </a:gs>
                      </a:gsLst>
                      <a:lin ang="2700000" scaled="1"/>
                      <a:tileRect/>
                    </a:gradFill>
                  </a:tcPr>
                </a:tc>
                <a:tc>
                  <a:txBody>
                    <a:bodyPr/>
                    <a:lstStyle/>
                    <a:p>
                      <a:pPr algn="l"/>
                      <a:r>
                        <a:rPr lang="en-CA" sz="2400" b="0" dirty="0" smtClean="0">
                          <a:solidFill>
                            <a:schemeClr val="tx1"/>
                          </a:solidFill>
                        </a:rPr>
                        <a:t>OT</a:t>
                      </a:r>
                      <a:r>
                        <a:rPr lang="en-CA" sz="2400" b="0" baseline="0" dirty="0" smtClean="0">
                          <a:solidFill>
                            <a:schemeClr val="tx1"/>
                          </a:solidFill>
                        </a:rPr>
                        <a:t> and I</a:t>
                      </a:r>
                      <a:r>
                        <a:rPr lang="en-CA" sz="2400" b="0" dirty="0" smtClean="0">
                          <a:solidFill>
                            <a:schemeClr val="tx1"/>
                          </a:solidFill>
                        </a:rPr>
                        <a:t> re-assessed Mr. Xu</a:t>
                      </a:r>
                      <a:r>
                        <a:rPr lang="en-CA" sz="2400" b="0" baseline="0" dirty="0" smtClean="0">
                          <a:solidFill>
                            <a:schemeClr val="tx1"/>
                          </a:solidFill>
                        </a:rPr>
                        <a:t> yesterday,</a:t>
                      </a:r>
                      <a:endParaRPr lang="en-CA" sz="2400" b="0" dirty="0">
                        <a:solidFill>
                          <a:schemeClr val="tx1"/>
                        </a:solidFill>
                      </a:endParaRPr>
                    </a:p>
                  </a:txBody>
                  <a:tcPr marL="108000" marR="108000" marT="126000" marB="126000" anchor="ctr">
                    <a:gradFill flip="none" rotWithShape="1">
                      <a:gsLst>
                        <a:gs pos="0">
                          <a:srgbClr val="89A99E">
                            <a:tint val="66000"/>
                            <a:satMod val="160000"/>
                          </a:srgbClr>
                        </a:gs>
                        <a:gs pos="50000">
                          <a:srgbClr val="89A99E">
                            <a:tint val="44500"/>
                            <a:satMod val="160000"/>
                          </a:srgbClr>
                        </a:gs>
                        <a:gs pos="100000">
                          <a:srgbClr val="89A99E">
                            <a:tint val="23500"/>
                            <a:satMod val="160000"/>
                          </a:srgbClr>
                        </a:gs>
                      </a:gsLst>
                      <a:lin ang="2700000" scaled="1"/>
                      <a:tileRect/>
                    </a:gradFill>
                  </a:tcPr>
                </a:tc>
              </a:tr>
              <a:tr h="1080000">
                <a:tc>
                  <a:txBody>
                    <a:bodyPr/>
                    <a:lstStyle/>
                    <a:p>
                      <a:pPr algn="l"/>
                      <a:r>
                        <a:rPr kumimoji="0" lang="en-CA" sz="2400" b="1" i="0" u="none" strike="noStrike" kern="1200" cap="none" spc="0" normalizeH="0" baseline="0" noProof="0" dirty="0" smtClean="0">
                          <a:ln>
                            <a:noFill/>
                          </a:ln>
                          <a:solidFill>
                            <a:prstClr val="black"/>
                          </a:solidFill>
                          <a:effectLst/>
                          <a:uLnTx/>
                          <a:uFillTx/>
                          <a:latin typeface="+mn-lt"/>
                        </a:rPr>
                        <a:t>Background</a:t>
                      </a:r>
                      <a:endParaRPr lang="en-CA" sz="2400" b="1" dirty="0"/>
                    </a:p>
                  </a:txBody>
                  <a:tcPr marL="108000" marR="108000" marT="126000" marB="12600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smtClean="0">
                          <a:ln>
                            <a:noFill/>
                          </a:ln>
                          <a:solidFill>
                            <a:schemeClr val="tx1"/>
                          </a:solidFill>
                          <a:effectLst/>
                          <a:uLnTx/>
                          <a:uFillTx/>
                          <a:latin typeface="+mn-lt"/>
                        </a:rPr>
                        <a:t>as his family noted concern about use of stairs at home on discharge. The pneumonia had reduced his strength and steadiness.</a:t>
                      </a:r>
                      <a:endParaRPr lang="en-CA" sz="2400" b="0" dirty="0">
                        <a:solidFill>
                          <a:schemeClr val="tx1"/>
                        </a:solidFill>
                      </a:endParaRPr>
                    </a:p>
                  </a:txBody>
                  <a:tcPr marL="108000" marR="108000" marT="126000" marB="126000" anchor="ctr">
                    <a:solidFill>
                      <a:schemeClr val="bg1"/>
                    </a:solidFill>
                  </a:tcPr>
                </a:tc>
              </a:tr>
              <a:tr h="1080000">
                <a:tc>
                  <a:txBody>
                    <a:bodyPr/>
                    <a:lstStyle/>
                    <a:p>
                      <a:pPr algn="l"/>
                      <a:r>
                        <a:rPr kumimoji="0" lang="en-CA" sz="2400" b="1" i="0" u="none" strike="noStrike" kern="1200" cap="none" spc="0" normalizeH="0" baseline="0" noProof="0" dirty="0" smtClean="0">
                          <a:ln>
                            <a:noFill/>
                          </a:ln>
                          <a:solidFill>
                            <a:prstClr val="black"/>
                          </a:solidFill>
                          <a:effectLst/>
                          <a:uLnTx/>
                          <a:uFillTx/>
                          <a:latin typeface="+mn-lt"/>
                        </a:rPr>
                        <a:t>Assessment</a:t>
                      </a:r>
                      <a:endParaRPr lang="en-CA" sz="2400" b="1" dirty="0"/>
                    </a:p>
                  </a:txBody>
                  <a:tcPr marL="108000" marR="108000" marT="126000" marB="126000" anchor="ctr">
                    <a:gradFill flip="none" rotWithShape="1">
                      <a:gsLst>
                        <a:gs pos="0">
                          <a:srgbClr val="89A99E">
                            <a:tint val="66000"/>
                            <a:satMod val="160000"/>
                          </a:srgbClr>
                        </a:gs>
                        <a:gs pos="50000">
                          <a:srgbClr val="89A99E">
                            <a:tint val="44500"/>
                            <a:satMod val="160000"/>
                          </a:srgbClr>
                        </a:gs>
                        <a:gs pos="100000">
                          <a:srgbClr val="89A99E">
                            <a:tint val="23500"/>
                            <a:satMod val="160000"/>
                          </a:srgbClr>
                        </a:gs>
                      </a:gsLst>
                      <a:lin ang="2700000" scaled="1"/>
                      <a:tileRect/>
                    </a:gradFill>
                  </a:tcPr>
                </a:tc>
                <a:tc>
                  <a:txBody>
                    <a:bodyPr/>
                    <a:lstStyle/>
                    <a:p>
                      <a:pPr algn="l"/>
                      <a:r>
                        <a:rPr lang="en-CA" sz="2400" dirty="0" smtClean="0"/>
                        <a:t>We</a:t>
                      </a:r>
                      <a:r>
                        <a:rPr lang="en-CA" sz="2400" baseline="0" dirty="0" smtClean="0"/>
                        <a:t> found h</a:t>
                      </a:r>
                      <a:r>
                        <a:rPr lang="en-CA" sz="2400" dirty="0" smtClean="0"/>
                        <a:t>e</a:t>
                      </a:r>
                      <a:r>
                        <a:rPr lang="en-CA" sz="2400" baseline="0" dirty="0" smtClean="0"/>
                        <a:t> has improved and no</a:t>
                      </a:r>
                      <a:r>
                        <a:rPr lang="en-CA" sz="2400" dirty="0" smtClean="0"/>
                        <a:t> longer requires </a:t>
                      </a:r>
                      <a:r>
                        <a:rPr lang="en-CA" sz="2400" baseline="0" dirty="0" smtClean="0"/>
                        <a:t>1-person standby to walk.</a:t>
                      </a:r>
                      <a:endParaRPr lang="en-CA" sz="2400" dirty="0"/>
                    </a:p>
                  </a:txBody>
                  <a:tcPr marL="108000" marR="108000" marT="126000" marB="126000" anchor="ctr">
                    <a:gradFill flip="none" rotWithShape="1">
                      <a:gsLst>
                        <a:gs pos="0">
                          <a:srgbClr val="89A99E">
                            <a:tint val="66000"/>
                            <a:satMod val="160000"/>
                          </a:srgbClr>
                        </a:gs>
                        <a:gs pos="50000">
                          <a:srgbClr val="89A99E">
                            <a:tint val="44500"/>
                            <a:satMod val="160000"/>
                          </a:srgbClr>
                        </a:gs>
                        <a:gs pos="100000">
                          <a:srgbClr val="89A99E">
                            <a:tint val="23500"/>
                            <a:satMod val="160000"/>
                          </a:srgbClr>
                        </a:gs>
                      </a:gsLst>
                      <a:lin ang="2700000" scaled="1"/>
                      <a:tileRect/>
                    </a:gradFill>
                  </a:tcPr>
                </a:tc>
              </a:tr>
              <a:tr h="1080000">
                <a:tc>
                  <a:txBody>
                    <a:bodyPr/>
                    <a:lstStyle/>
                    <a:p>
                      <a:pPr algn="l"/>
                      <a:r>
                        <a:rPr lang="en-CA" sz="2400" b="1" dirty="0" smtClean="0"/>
                        <a:t>Recommendation</a:t>
                      </a:r>
                      <a:endParaRPr lang="en-CA" sz="2400" b="1" dirty="0"/>
                    </a:p>
                  </a:txBody>
                  <a:tcPr marL="108000" marR="108000" marT="126000" marB="126000" anchor="ctr">
                    <a:solidFill>
                      <a:schemeClr val="bg1"/>
                    </a:solidFill>
                  </a:tcPr>
                </a:tc>
                <a:tc>
                  <a:txBody>
                    <a:bodyPr/>
                    <a:lstStyle/>
                    <a:p>
                      <a:pPr algn="l"/>
                      <a:r>
                        <a:rPr lang="en-CA" sz="2400" dirty="0" smtClean="0"/>
                        <a:t>He</a:t>
                      </a:r>
                      <a:r>
                        <a:rPr lang="en-CA" sz="2400" baseline="0" dirty="0" smtClean="0"/>
                        <a:t> s</a:t>
                      </a:r>
                      <a:r>
                        <a:rPr lang="en-CA" sz="2400" dirty="0" smtClean="0"/>
                        <a:t>hould be strong</a:t>
                      </a:r>
                      <a:r>
                        <a:rPr lang="en-CA" sz="2400" baseline="0" dirty="0" smtClean="0"/>
                        <a:t> enough</a:t>
                      </a:r>
                      <a:r>
                        <a:rPr lang="en-CA" sz="2400" dirty="0" smtClean="0"/>
                        <a:t> to return home once IV antibiotics finish</a:t>
                      </a:r>
                      <a:r>
                        <a:rPr lang="en-CA" sz="2400" baseline="0" dirty="0" smtClean="0"/>
                        <a:t> on Friday.</a:t>
                      </a:r>
                      <a:endParaRPr lang="en-CA" sz="2400" dirty="0"/>
                    </a:p>
                  </a:txBody>
                  <a:tcPr marL="108000" marR="108000" marT="126000" marB="126000" anchor="ctr">
                    <a:solidFill>
                      <a:schemeClr val="bg1"/>
                    </a:solidFill>
                  </a:tcPr>
                </a:tc>
              </a:tr>
            </a:tbl>
          </a:graphicData>
        </a:graphic>
      </p:graphicFrame>
    </p:spTree>
    <p:extLst>
      <p:ext uri="{BB962C8B-B14F-4D97-AF65-F5344CB8AC3E}">
        <p14:creationId xmlns:p14="http://schemas.microsoft.com/office/powerpoint/2010/main" val="3950229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CA" dirty="0" smtClean="0"/>
              <a:t>Rounds practice</a:t>
            </a:r>
            <a:endParaRPr lang="en-CA" dirty="0"/>
          </a:p>
        </p:txBody>
      </p:sp>
      <p:sp>
        <p:nvSpPr>
          <p:cNvPr id="6" name="Content Placeholder 5"/>
          <p:cNvSpPr>
            <a:spLocks noGrp="1"/>
          </p:cNvSpPr>
          <p:nvPr>
            <p:ph idx="1"/>
          </p:nvPr>
        </p:nvSpPr>
        <p:spPr>
          <a:xfrm>
            <a:off x="528951" y="1600200"/>
            <a:ext cx="8363272" cy="4781128"/>
          </a:xfrm>
        </p:spPr>
        <p:txBody>
          <a:bodyPr>
            <a:normAutofit fontScale="92500" lnSpcReduction="10000"/>
          </a:bodyPr>
          <a:lstStyle/>
          <a:p>
            <a:pPr>
              <a:lnSpc>
                <a:spcPct val="110000"/>
              </a:lnSpc>
              <a:spcBef>
                <a:spcPts val="0"/>
              </a:spcBef>
              <a:spcAft>
                <a:spcPts val="600"/>
              </a:spcAft>
            </a:pPr>
            <a:r>
              <a:rPr lang="en-CA" dirty="0" smtClean="0"/>
              <a:t>Think of a patient you saw last week. Use SBAR to either:</a:t>
            </a:r>
          </a:p>
          <a:p>
            <a:pPr lvl="1">
              <a:lnSpc>
                <a:spcPct val="110000"/>
              </a:lnSpc>
              <a:spcBef>
                <a:spcPts val="0"/>
              </a:spcBef>
              <a:spcAft>
                <a:spcPts val="600"/>
              </a:spcAft>
            </a:pPr>
            <a:r>
              <a:rPr lang="en-CA" b="1" dirty="0" smtClean="0"/>
              <a:t>Introduce</a:t>
            </a:r>
            <a:r>
              <a:rPr lang="en-CA" dirty="0" smtClean="0"/>
              <a:t> the patient as a </a:t>
            </a:r>
            <a:r>
              <a:rPr lang="en-CA" b="1" dirty="0" smtClean="0"/>
              <a:t>new admission </a:t>
            </a:r>
            <a:r>
              <a:rPr lang="en-CA" dirty="0"/>
              <a:t>in </a:t>
            </a:r>
            <a:r>
              <a:rPr lang="en-CA" dirty="0" smtClean="0"/>
              <a:t>rounds, or</a:t>
            </a:r>
          </a:p>
          <a:p>
            <a:pPr lvl="1">
              <a:lnSpc>
                <a:spcPct val="110000"/>
              </a:lnSpc>
              <a:spcBef>
                <a:spcPts val="0"/>
              </a:spcBef>
              <a:spcAft>
                <a:spcPts val="600"/>
              </a:spcAft>
            </a:pPr>
            <a:r>
              <a:rPr lang="en-CA" b="1" dirty="0" smtClean="0"/>
              <a:t>Deliver</a:t>
            </a:r>
            <a:r>
              <a:rPr lang="en-CA" dirty="0" smtClean="0"/>
              <a:t> a </a:t>
            </a:r>
            <a:r>
              <a:rPr lang="en-CA" b="1" dirty="0" smtClean="0"/>
              <a:t>complicated update </a:t>
            </a:r>
            <a:r>
              <a:rPr lang="en-CA" dirty="0" smtClean="0"/>
              <a:t>of their status in rounds.</a:t>
            </a:r>
          </a:p>
          <a:p>
            <a:pPr>
              <a:lnSpc>
                <a:spcPct val="110000"/>
              </a:lnSpc>
              <a:spcBef>
                <a:spcPts val="0"/>
              </a:spcBef>
              <a:spcAft>
                <a:spcPts val="600"/>
              </a:spcAft>
            </a:pPr>
            <a:r>
              <a:rPr lang="en-CA" dirty="0" smtClean="0"/>
              <a:t>Partner and practice SBAR. (2 min)</a:t>
            </a:r>
          </a:p>
          <a:p>
            <a:pPr>
              <a:lnSpc>
                <a:spcPct val="110000"/>
              </a:lnSpc>
              <a:spcBef>
                <a:spcPts val="0"/>
              </a:spcBef>
              <a:spcAft>
                <a:spcPts val="600"/>
              </a:spcAft>
            </a:pPr>
            <a:r>
              <a:rPr lang="en-CA" dirty="0" smtClean="0"/>
              <a:t>Share as a group. (3 min)</a:t>
            </a:r>
          </a:p>
          <a:p>
            <a:pPr lvl="1">
              <a:lnSpc>
                <a:spcPct val="110000"/>
              </a:lnSpc>
              <a:spcBef>
                <a:spcPts val="0"/>
              </a:spcBef>
              <a:spcAft>
                <a:spcPts val="600"/>
              </a:spcAft>
            </a:pPr>
            <a:r>
              <a:rPr lang="en-CA" dirty="0" smtClean="0"/>
              <a:t>How did it go?</a:t>
            </a:r>
          </a:p>
          <a:p>
            <a:pPr lvl="1">
              <a:lnSpc>
                <a:spcPct val="110000"/>
              </a:lnSpc>
              <a:spcBef>
                <a:spcPts val="0"/>
              </a:spcBef>
              <a:spcAft>
                <a:spcPts val="600"/>
              </a:spcAft>
            </a:pPr>
            <a:r>
              <a:rPr lang="en-CA" dirty="0" smtClean="0"/>
              <a:t>When would you use it?</a:t>
            </a:r>
          </a:p>
          <a:p>
            <a:pPr lvl="1">
              <a:lnSpc>
                <a:spcPct val="110000"/>
              </a:lnSpc>
              <a:spcBef>
                <a:spcPts val="0"/>
              </a:spcBef>
              <a:spcAft>
                <a:spcPts val="600"/>
              </a:spcAft>
            </a:pPr>
            <a:r>
              <a:rPr lang="en-CA" dirty="0" smtClean="0"/>
              <a:t>Cautions?</a:t>
            </a:r>
            <a:endParaRPr lang="en-CA" dirty="0"/>
          </a:p>
        </p:txBody>
      </p:sp>
    </p:spTree>
    <p:extLst>
      <p:ext uri="{BB962C8B-B14F-4D97-AF65-F5344CB8AC3E}">
        <p14:creationId xmlns:p14="http://schemas.microsoft.com/office/powerpoint/2010/main" val="4047584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74946" y="1484904"/>
            <a:ext cx="356894" cy="1080000"/>
          </a:xfrm>
          <a:prstGeom prst="rect">
            <a:avLst/>
          </a:prstGeom>
          <a:solidFill>
            <a:srgbClr val="89A99E"/>
          </a:solidFill>
          <a:ln w="38100">
            <a:solidFill>
              <a:srgbClr val="89A9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a:p>
        </p:txBody>
      </p:sp>
      <p:sp>
        <p:nvSpPr>
          <p:cNvPr id="2" name="Title 1"/>
          <p:cNvSpPr>
            <a:spLocks noGrp="1"/>
          </p:cNvSpPr>
          <p:nvPr>
            <p:ph type="title"/>
          </p:nvPr>
        </p:nvSpPr>
        <p:spPr/>
        <p:txBody>
          <a:bodyPr>
            <a:normAutofit/>
          </a:bodyPr>
          <a:lstStyle/>
          <a:p>
            <a:r>
              <a:rPr lang="en-CA" dirty="0"/>
              <a:t>What SBAR </a:t>
            </a:r>
            <a:r>
              <a:rPr lang="en-CA" dirty="0" smtClean="0"/>
              <a:t>looks like at the bedside</a:t>
            </a:r>
            <a:endParaRPr lang="en-US" dirty="0"/>
          </a:p>
        </p:txBody>
      </p:sp>
      <p:sp>
        <p:nvSpPr>
          <p:cNvPr id="3" name="Rectangle 2"/>
          <p:cNvSpPr/>
          <p:nvPr/>
        </p:nvSpPr>
        <p:spPr>
          <a:xfrm>
            <a:off x="611560" y="1484904"/>
            <a:ext cx="2160000" cy="1080000"/>
          </a:xfrm>
          <a:prstGeom prst="rect">
            <a:avLst/>
          </a:prstGeom>
          <a:gradFill flip="none" rotWithShape="1">
            <a:gsLst>
              <a:gs pos="0">
                <a:srgbClr val="89A99E">
                  <a:shade val="30000"/>
                  <a:satMod val="115000"/>
                </a:srgbClr>
              </a:gs>
              <a:gs pos="50000">
                <a:srgbClr val="89A99E">
                  <a:shade val="67500"/>
                  <a:satMod val="115000"/>
                </a:srgbClr>
              </a:gs>
              <a:gs pos="100000">
                <a:srgbClr val="89A99E">
                  <a:shade val="100000"/>
                  <a:satMod val="115000"/>
                </a:srgbClr>
              </a:gs>
            </a:gsLst>
            <a:lin ang="0" scaled="1"/>
            <a:tileRect/>
          </a:gradFill>
          <a:ln w="38100">
            <a:solidFill>
              <a:srgbClr val="89A9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CA" sz="4000" b="1" dirty="0" smtClean="0"/>
              <a:t>S</a:t>
            </a:r>
            <a:endParaRPr lang="en-CA" sz="2400" b="1" dirty="0" smtClean="0"/>
          </a:p>
          <a:p>
            <a:pPr algn="ctr">
              <a:lnSpc>
                <a:spcPct val="90000"/>
              </a:lnSpc>
            </a:pPr>
            <a:r>
              <a:rPr lang="en-CA" sz="2000" dirty="0" smtClean="0"/>
              <a:t>Situation</a:t>
            </a:r>
            <a:endParaRPr lang="en-US" sz="2000" dirty="0"/>
          </a:p>
        </p:txBody>
      </p:sp>
      <p:sp>
        <p:nvSpPr>
          <p:cNvPr id="4" name="Rectangle 3"/>
          <p:cNvSpPr/>
          <p:nvPr/>
        </p:nvSpPr>
        <p:spPr>
          <a:xfrm>
            <a:off x="611560" y="2637032"/>
            <a:ext cx="2160000" cy="1080000"/>
          </a:xfrm>
          <a:prstGeom prst="rect">
            <a:avLst/>
          </a:prstGeom>
          <a:solidFill>
            <a:srgbClr val="9B8F79"/>
          </a:solidFill>
          <a:ln w="38100">
            <a:solidFill>
              <a:srgbClr val="9B8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CA" sz="4000" b="1" dirty="0" smtClean="0"/>
              <a:t>B</a:t>
            </a:r>
            <a:endParaRPr lang="en-CA" sz="2400" b="1" dirty="0" smtClean="0"/>
          </a:p>
          <a:p>
            <a:pPr algn="ctr">
              <a:lnSpc>
                <a:spcPct val="90000"/>
              </a:lnSpc>
            </a:pPr>
            <a:r>
              <a:rPr lang="en-CA" sz="2000" dirty="0" smtClean="0"/>
              <a:t>Background</a:t>
            </a:r>
            <a:endParaRPr lang="en-US" sz="2000" dirty="0"/>
          </a:p>
        </p:txBody>
      </p:sp>
      <p:sp>
        <p:nvSpPr>
          <p:cNvPr id="5" name="Rectangle 4"/>
          <p:cNvSpPr/>
          <p:nvPr/>
        </p:nvSpPr>
        <p:spPr>
          <a:xfrm>
            <a:off x="611560" y="3789160"/>
            <a:ext cx="2160000" cy="1080000"/>
          </a:xfrm>
          <a:prstGeom prst="rect">
            <a:avLst/>
          </a:prstGeom>
          <a:solidFill>
            <a:srgbClr val="A96652"/>
          </a:solidFill>
          <a:ln w="38100">
            <a:solidFill>
              <a:srgbClr val="A96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CA" sz="4000" b="1" dirty="0" smtClean="0"/>
              <a:t>A</a:t>
            </a:r>
            <a:endParaRPr lang="en-CA" sz="2400" b="1" dirty="0" smtClean="0"/>
          </a:p>
          <a:p>
            <a:pPr algn="ctr">
              <a:lnSpc>
                <a:spcPct val="90000"/>
              </a:lnSpc>
            </a:pPr>
            <a:r>
              <a:rPr lang="en-CA" sz="2000" dirty="0" smtClean="0"/>
              <a:t>Assessment</a:t>
            </a:r>
            <a:endParaRPr lang="en-US" sz="2000" dirty="0"/>
          </a:p>
        </p:txBody>
      </p:sp>
      <p:sp>
        <p:nvSpPr>
          <p:cNvPr id="6" name="Rectangle 5"/>
          <p:cNvSpPr/>
          <p:nvPr/>
        </p:nvSpPr>
        <p:spPr>
          <a:xfrm>
            <a:off x="611560" y="4941288"/>
            <a:ext cx="2160000" cy="1080000"/>
          </a:xfrm>
          <a:prstGeom prst="rect">
            <a:avLst/>
          </a:prstGeom>
          <a:solidFill>
            <a:srgbClr val="514746"/>
          </a:solidFill>
          <a:ln w="38100">
            <a:solidFill>
              <a:srgbClr val="514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CA" sz="4000" b="1" dirty="0" smtClean="0"/>
              <a:t>R</a:t>
            </a:r>
            <a:endParaRPr lang="en-CA" sz="2400" b="1" dirty="0" smtClean="0"/>
          </a:p>
          <a:p>
            <a:pPr algn="ctr">
              <a:lnSpc>
                <a:spcPct val="90000"/>
              </a:lnSpc>
            </a:pPr>
            <a:r>
              <a:rPr lang="en-CA" sz="2000" dirty="0" smtClean="0"/>
              <a:t>Recommendation</a:t>
            </a:r>
            <a:endParaRPr lang="en-US" sz="2000" dirty="0"/>
          </a:p>
        </p:txBody>
      </p:sp>
      <p:sp>
        <p:nvSpPr>
          <p:cNvPr id="7" name="Rectangle 6"/>
          <p:cNvSpPr/>
          <p:nvPr/>
        </p:nvSpPr>
        <p:spPr>
          <a:xfrm>
            <a:off x="3059832" y="1484904"/>
            <a:ext cx="5688632" cy="4536384"/>
          </a:xfrm>
          <a:prstGeom prst="rect">
            <a:avLst/>
          </a:prstGeom>
          <a:solidFill>
            <a:schemeClr val="bg1"/>
          </a:solidFill>
          <a:ln w="38100">
            <a:solidFill>
              <a:srgbClr val="89A99E"/>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en-CA" sz="2000" b="1" dirty="0">
                <a:solidFill>
                  <a:schemeClr val="tx1"/>
                </a:solidFill>
              </a:rPr>
              <a:t>Outgoing Provider</a:t>
            </a:r>
          </a:p>
          <a:p>
            <a:pPr marL="285750" indent="-285750">
              <a:buFont typeface="Arial" panose="020B0604020202020204" pitchFamily="34" charset="0"/>
              <a:buChar char="•"/>
            </a:pPr>
            <a:r>
              <a:rPr lang="en-CA" sz="2000" dirty="0">
                <a:solidFill>
                  <a:schemeClr val="tx1"/>
                </a:solidFill>
              </a:rPr>
              <a:t>Complete the shift: “I’m leaving now and Jane will be taking care of you next shift. Jane has ... so I’m leaving you in good hands</a:t>
            </a:r>
            <a:r>
              <a:rPr lang="en-CA" sz="2000" dirty="0" smtClean="0">
                <a:solidFill>
                  <a:schemeClr val="tx1"/>
                </a:solidFill>
              </a:rPr>
              <a:t>.”</a:t>
            </a:r>
          </a:p>
          <a:p>
            <a:endParaRPr lang="en-CA" sz="2000" dirty="0">
              <a:solidFill>
                <a:schemeClr val="tx1"/>
              </a:solidFill>
            </a:endParaRPr>
          </a:p>
          <a:p>
            <a:r>
              <a:rPr lang="en-CA" sz="2000" b="1" dirty="0">
                <a:solidFill>
                  <a:schemeClr val="tx1"/>
                </a:solidFill>
              </a:rPr>
              <a:t>Incoming Provider</a:t>
            </a:r>
          </a:p>
          <a:p>
            <a:pPr marL="285750" indent="-285750">
              <a:buFont typeface="Arial" panose="020B0604020202020204" pitchFamily="34" charset="0"/>
              <a:buChar char="•"/>
            </a:pPr>
            <a:r>
              <a:rPr lang="en-CA" sz="2000" dirty="0">
                <a:solidFill>
                  <a:schemeClr val="tx1"/>
                </a:solidFill>
              </a:rPr>
              <a:t>Introduce self using NOD (name, occupation, and duty). </a:t>
            </a:r>
            <a:endParaRPr lang="en-CA" sz="2000" dirty="0" smtClean="0">
              <a:solidFill>
                <a:schemeClr val="tx1"/>
              </a:solidFill>
            </a:endParaRPr>
          </a:p>
          <a:p>
            <a:pPr marL="285750" indent="-285750">
              <a:buFont typeface="Arial" panose="020B0604020202020204" pitchFamily="34" charset="0"/>
              <a:buChar char="•"/>
            </a:pPr>
            <a:r>
              <a:rPr lang="en-CA" sz="2000" dirty="0" smtClean="0">
                <a:solidFill>
                  <a:schemeClr val="tx1"/>
                </a:solidFill>
              </a:rPr>
              <a:t>Update </a:t>
            </a:r>
            <a:r>
              <a:rPr lang="en-CA" sz="2000" dirty="0">
                <a:solidFill>
                  <a:schemeClr val="tx1"/>
                </a:solidFill>
              </a:rPr>
              <a:t>whiteboard, if available. </a:t>
            </a:r>
            <a:endParaRPr lang="en-CA" sz="2000" dirty="0" smtClean="0">
              <a:solidFill>
                <a:schemeClr val="tx1"/>
              </a:solidFill>
            </a:endParaRPr>
          </a:p>
          <a:p>
            <a:pPr marL="285750" indent="-285750">
              <a:buFont typeface="Arial" panose="020B0604020202020204" pitchFamily="34" charset="0"/>
              <a:buChar char="•"/>
            </a:pPr>
            <a:r>
              <a:rPr lang="en-CA" sz="2000" dirty="0" smtClean="0">
                <a:solidFill>
                  <a:schemeClr val="tx1"/>
                </a:solidFill>
              </a:rPr>
              <a:t>Ask </a:t>
            </a:r>
            <a:r>
              <a:rPr lang="en-CA" sz="2000" dirty="0">
                <a:solidFill>
                  <a:schemeClr val="tx1"/>
                </a:solidFill>
              </a:rPr>
              <a:t>the patient to state their name and date of birth, while checking the patient’s ID tag.</a:t>
            </a:r>
          </a:p>
        </p:txBody>
      </p:sp>
      <p:sp>
        <p:nvSpPr>
          <p:cNvPr id="9" name="TextBox 8"/>
          <p:cNvSpPr txBox="1"/>
          <p:nvPr/>
        </p:nvSpPr>
        <p:spPr>
          <a:xfrm>
            <a:off x="1047638" y="6079007"/>
            <a:ext cx="7048724" cy="338554"/>
          </a:xfrm>
          <a:prstGeom prst="rect">
            <a:avLst/>
          </a:prstGeom>
          <a:noFill/>
        </p:spPr>
        <p:txBody>
          <a:bodyPr wrap="none" rtlCol="0">
            <a:spAutoFit/>
          </a:bodyPr>
          <a:lstStyle/>
          <a:p>
            <a:pPr algn="ctr"/>
            <a:r>
              <a:rPr lang="en-US" sz="800" dirty="0" smtClean="0"/>
              <a:t>Baker</a:t>
            </a:r>
            <a:r>
              <a:rPr lang="en-US" sz="800" dirty="0"/>
              <a:t>, S., &amp; McGowan, N. (Section Ed.). (2010). Bedside shift report improves patient safety and nurse accountability. </a:t>
            </a:r>
            <a:r>
              <a:rPr lang="en-US" sz="800" i="1" dirty="0"/>
              <a:t>Journal of Emergency Nursing, 36</a:t>
            </a:r>
            <a:r>
              <a:rPr lang="en-US" sz="800" dirty="0"/>
              <a:t>(4), 355-358. </a:t>
            </a:r>
          </a:p>
          <a:p>
            <a:pPr algn="ctr"/>
            <a:r>
              <a:rPr lang="en-US" sz="800" dirty="0"/>
              <a:t>Griffin, T. (2010). Bringing change-of-shift report to the bedside: A patient- and family-centered approach. </a:t>
            </a:r>
            <a:r>
              <a:rPr lang="en-US" sz="800" i="1" dirty="0"/>
              <a:t>Journal of Perinatal and Neonatal Nursing, 24</a:t>
            </a:r>
            <a:r>
              <a:rPr lang="en-US" sz="800" dirty="0"/>
              <a:t>(4), 348-353</a:t>
            </a:r>
            <a:r>
              <a:rPr lang="en-US" sz="800" dirty="0" smtClean="0"/>
              <a:t>.</a:t>
            </a:r>
            <a:endParaRPr lang="en-US" sz="800" dirty="0"/>
          </a:p>
        </p:txBody>
      </p:sp>
    </p:spTree>
    <p:extLst>
      <p:ext uri="{BB962C8B-B14F-4D97-AF65-F5344CB8AC3E}">
        <p14:creationId xmlns:p14="http://schemas.microsoft.com/office/powerpoint/2010/main" val="3427277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74946" y="2636912"/>
            <a:ext cx="356894" cy="1080000"/>
          </a:xfrm>
          <a:prstGeom prst="rect">
            <a:avLst/>
          </a:prstGeom>
          <a:solidFill>
            <a:srgbClr val="9B8F79"/>
          </a:solidFill>
          <a:ln w="38100">
            <a:solidFill>
              <a:srgbClr val="9B8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a:p>
        </p:txBody>
      </p:sp>
      <p:sp>
        <p:nvSpPr>
          <p:cNvPr id="2" name="Title 1"/>
          <p:cNvSpPr>
            <a:spLocks noGrp="1"/>
          </p:cNvSpPr>
          <p:nvPr>
            <p:ph type="title"/>
          </p:nvPr>
        </p:nvSpPr>
        <p:spPr/>
        <p:txBody>
          <a:bodyPr>
            <a:normAutofit/>
          </a:bodyPr>
          <a:lstStyle/>
          <a:p>
            <a:r>
              <a:rPr lang="en-CA" dirty="0"/>
              <a:t>What SBAR </a:t>
            </a:r>
            <a:r>
              <a:rPr lang="en-CA" dirty="0" smtClean="0"/>
              <a:t>looks like at the bedside</a:t>
            </a:r>
            <a:endParaRPr lang="en-US" dirty="0"/>
          </a:p>
        </p:txBody>
      </p:sp>
      <p:sp>
        <p:nvSpPr>
          <p:cNvPr id="3" name="Rectangle 2"/>
          <p:cNvSpPr/>
          <p:nvPr/>
        </p:nvSpPr>
        <p:spPr>
          <a:xfrm>
            <a:off x="611560" y="1484784"/>
            <a:ext cx="2160000" cy="1080000"/>
          </a:xfrm>
          <a:prstGeom prst="rect">
            <a:avLst/>
          </a:prstGeom>
          <a:solidFill>
            <a:srgbClr val="89A99E"/>
          </a:solidFill>
          <a:ln w="38100">
            <a:solidFill>
              <a:srgbClr val="89A9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CA" sz="4000" b="1" dirty="0" smtClean="0"/>
              <a:t>S</a:t>
            </a:r>
            <a:endParaRPr lang="en-CA" sz="2400" b="1" dirty="0" smtClean="0"/>
          </a:p>
          <a:p>
            <a:pPr algn="ctr">
              <a:lnSpc>
                <a:spcPct val="90000"/>
              </a:lnSpc>
            </a:pPr>
            <a:r>
              <a:rPr lang="en-CA" sz="2000" dirty="0" smtClean="0"/>
              <a:t>Situation</a:t>
            </a:r>
            <a:endParaRPr lang="en-US" sz="2000" dirty="0"/>
          </a:p>
        </p:txBody>
      </p:sp>
      <p:sp>
        <p:nvSpPr>
          <p:cNvPr id="4" name="Rectangle 3"/>
          <p:cNvSpPr/>
          <p:nvPr/>
        </p:nvSpPr>
        <p:spPr>
          <a:xfrm>
            <a:off x="611560" y="2636912"/>
            <a:ext cx="2160000" cy="1080000"/>
          </a:xfrm>
          <a:prstGeom prst="rect">
            <a:avLst/>
          </a:prstGeom>
          <a:gradFill flip="none" rotWithShape="1">
            <a:gsLst>
              <a:gs pos="0">
                <a:srgbClr val="9B8F79">
                  <a:shade val="30000"/>
                  <a:satMod val="115000"/>
                </a:srgbClr>
              </a:gs>
              <a:gs pos="50000">
                <a:srgbClr val="9B8F79">
                  <a:shade val="67500"/>
                  <a:satMod val="115000"/>
                </a:srgbClr>
              </a:gs>
              <a:gs pos="100000">
                <a:srgbClr val="9B8F79">
                  <a:shade val="100000"/>
                  <a:satMod val="115000"/>
                </a:srgbClr>
              </a:gs>
            </a:gsLst>
            <a:lin ang="0" scaled="1"/>
            <a:tileRect/>
          </a:gradFill>
          <a:ln w="38100">
            <a:solidFill>
              <a:srgbClr val="9B8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CA" sz="4000" b="1" dirty="0" smtClean="0"/>
              <a:t>B</a:t>
            </a:r>
            <a:endParaRPr lang="en-CA" sz="2400" b="1" dirty="0" smtClean="0"/>
          </a:p>
          <a:p>
            <a:pPr algn="ctr">
              <a:lnSpc>
                <a:spcPct val="90000"/>
              </a:lnSpc>
            </a:pPr>
            <a:r>
              <a:rPr lang="en-CA" sz="2000" dirty="0" smtClean="0"/>
              <a:t>Background</a:t>
            </a:r>
            <a:endParaRPr lang="en-US" sz="2000" dirty="0"/>
          </a:p>
        </p:txBody>
      </p:sp>
      <p:sp>
        <p:nvSpPr>
          <p:cNvPr id="5" name="Rectangle 4"/>
          <p:cNvSpPr/>
          <p:nvPr/>
        </p:nvSpPr>
        <p:spPr>
          <a:xfrm>
            <a:off x="611560" y="3789040"/>
            <a:ext cx="2160000" cy="1080000"/>
          </a:xfrm>
          <a:prstGeom prst="rect">
            <a:avLst/>
          </a:prstGeom>
          <a:solidFill>
            <a:srgbClr val="A96652"/>
          </a:solidFill>
          <a:ln w="38100">
            <a:solidFill>
              <a:srgbClr val="A96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CA" sz="4000" b="1" dirty="0" smtClean="0"/>
              <a:t>A</a:t>
            </a:r>
            <a:endParaRPr lang="en-CA" sz="2400" b="1" dirty="0" smtClean="0"/>
          </a:p>
          <a:p>
            <a:pPr algn="ctr">
              <a:lnSpc>
                <a:spcPct val="90000"/>
              </a:lnSpc>
            </a:pPr>
            <a:r>
              <a:rPr lang="en-CA" sz="2000" dirty="0" smtClean="0"/>
              <a:t>Assessment</a:t>
            </a:r>
            <a:endParaRPr lang="en-US" sz="2000" dirty="0"/>
          </a:p>
        </p:txBody>
      </p:sp>
      <p:sp>
        <p:nvSpPr>
          <p:cNvPr id="6" name="Rectangle 5"/>
          <p:cNvSpPr/>
          <p:nvPr/>
        </p:nvSpPr>
        <p:spPr>
          <a:xfrm>
            <a:off x="611560" y="4941168"/>
            <a:ext cx="2160000" cy="1080000"/>
          </a:xfrm>
          <a:prstGeom prst="rect">
            <a:avLst/>
          </a:prstGeom>
          <a:solidFill>
            <a:srgbClr val="514746"/>
          </a:solidFill>
          <a:ln w="38100">
            <a:solidFill>
              <a:srgbClr val="514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CA" sz="4000" b="1" dirty="0" smtClean="0"/>
              <a:t>R</a:t>
            </a:r>
            <a:endParaRPr lang="en-CA" sz="2400" b="1" dirty="0" smtClean="0"/>
          </a:p>
          <a:p>
            <a:pPr algn="ctr">
              <a:lnSpc>
                <a:spcPct val="90000"/>
              </a:lnSpc>
            </a:pPr>
            <a:r>
              <a:rPr lang="en-CA" sz="2000" dirty="0" smtClean="0"/>
              <a:t>Recommendation</a:t>
            </a:r>
            <a:endParaRPr lang="en-US" sz="2000" dirty="0"/>
          </a:p>
        </p:txBody>
      </p:sp>
      <p:sp>
        <p:nvSpPr>
          <p:cNvPr id="7" name="Rectangle 6"/>
          <p:cNvSpPr/>
          <p:nvPr/>
        </p:nvSpPr>
        <p:spPr>
          <a:xfrm>
            <a:off x="3059832" y="1484784"/>
            <a:ext cx="5688632" cy="4536384"/>
          </a:xfrm>
          <a:prstGeom prst="rect">
            <a:avLst/>
          </a:prstGeom>
          <a:solidFill>
            <a:schemeClr val="bg1"/>
          </a:solidFill>
          <a:ln w="38100">
            <a:solidFill>
              <a:srgbClr val="9B8F79"/>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en-CA" sz="2000" b="1" dirty="0">
                <a:solidFill>
                  <a:schemeClr val="tx1"/>
                </a:solidFill>
              </a:rPr>
              <a:t>Outgoing Provider</a:t>
            </a:r>
          </a:p>
          <a:p>
            <a:pPr marL="285750" indent="-285750">
              <a:buFont typeface="Arial" panose="020B0604020202020204" pitchFamily="34" charset="0"/>
              <a:buChar char="•"/>
            </a:pPr>
            <a:r>
              <a:rPr lang="en-CA" sz="2000" dirty="0">
                <a:solidFill>
                  <a:schemeClr val="tx1"/>
                </a:solidFill>
              </a:rPr>
              <a:t>Include the </a:t>
            </a:r>
            <a:r>
              <a:rPr lang="en-CA" sz="2000" dirty="0" smtClean="0">
                <a:solidFill>
                  <a:schemeClr val="tx1"/>
                </a:solidFill>
              </a:rPr>
              <a:t>patient: </a:t>
            </a:r>
            <a:r>
              <a:rPr lang="en-CA" sz="2000" dirty="0">
                <a:solidFill>
                  <a:schemeClr val="tx1"/>
                </a:solidFill>
              </a:rPr>
              <a:t>“</a:t>
            </a:r>
            <a:r>
              <a:rPr lang="en-CA" sz="2000" dirty="0" smtClean="0">
                <a:solidFill>
                  <a:schemeClr val="tx1"/>
                </a:solidFill>
              </a:rPr>
              <a:t>It’s </a:t>
            </a:r>
            <a:r>
              <a:rPr lang="en-CA" sz="2000" dirty="0">
                <a:solidFill>
                  <a:schemeClr val="tx1"/>
                </a:solidFill>
              </a:rPr>
              <a:t>time for me to give my report to Jane and we would like to do this at your bedside so that you can be included. This will give you a chance to ask questions and to add information, which will help Jane to take the best possible care of you. Because we need to do this for all of our patients, it is a quick report — it will only take two to three minutes. If you need more time, Jane will come back later.”</a:t>
            </a:r>
          </a:p>
          <a:p>
            <a:endParaRPr lang="en-CA" sz="2000" b="1" dirty="0" smtClean="0">
              <a:solidFill>
                <a:schemeClr val="tx1"/>
              </a:solidFill>
            </a:endParaRPr>
          </a:p>
          <a:p>
            <a:r>
              <a:rPr lang="en-CA" sz="2000" b="1" dirty="0" smtClean="0">
                <a:solidFill>
                  <a:schemeClr val="tx1"/>
                </a:solidFill>
              </a:rPr>
              <a:t>Incoming </a:t>
            </a:r>
            <a:r>
              <a:rPr lang="en-CA" sz="2000" b="1" dirty="0">
                <a:solidFill>
                  <a:schemeClr val="tx1"/>
                </a:solidFill>
              </a:rPr>
              <a:t>Provider</a:t>
            </a:r>
          </a:p>
          <a:p>
            <a:pPr marL="285750" indent="-285750">
              <a:buFont typeface="Arial" panose="020B0604020202020204" pitchFamily="34" charset="0"/>
              <a:buChar char="•"/>
            </a:pPr>
            <a:r>
              <a:rPr lang="en-CA" sz="2000" dirty="0">
                <a:solidFill>
                  <a:schemeClr val="tx1"/>
                </a:solidFill>
              </a:rPr>
              <a:t>“Do we have your permission?”</a:t>
            </a:r>
          </a:p>
        </p:txBody>
      </p:sp>
      <p:sp>
        <p:nvSpPr>
          <p:cNvPr id="9" name="TextBox 8"/>
          <p:cNvSpPr txBox="1"/>
          <p:nvPr/>
        </p:nvSpPr>
        <p:spPr>
          <a:xfrm>
            <a:off x="1047638" y="6079007"/>
            <a:ext cx="7048724" cy="338554"/>
          </a:xfrm>
          <a:prstGeom prst="rect">
            <a:avLst/>
          </a:prstGeom>
          <a:noFill/>
        </p:spPr>
        <p:txBody>
          <a:bodyPr wrap="none" rtlCol="0">
            <a:spAutoFit/>
          </a:bodyPr>
          <a:lstStyle/>
          <a:p>
            <a:pPr algn="ctr"/>
            <a:r>
              <a:rPr lang="en-US" sz="800" dirty="0" smtClean="0"/>
              <a:t>Baker</a:t>
            </a:r>
            <a:r>
              <a:rPr lang="en-US" sz="800" dirty="0"/>
              <a:t>, S., &amp; McGowan, N. (Section Ed.). (2010). Bedside shift report improves patient safety and nurse accountability. </a:t>
            </a:r>
            <a:r>
              <a:rPr lang="en-US" sz="800" i="1" dirty="0"/>
              <a:t>Journal of Emergency Nursing, 36</a:t>
            </a:r>
            <a:r>
              <a:rPr lang="en-US" sz="800" dirty="0"/>
              <a:t>(4), 355-358. </a:t>
            </a:r>
          </a:p>
          <a:p>
            <a:pPr algn="ctr"/>
            <a:r>
              <a:rPr lang="en-US" sz="800" dirty="0"/>
              <a:t>Griffin, T. (2010). Bringing change-of-shift report to the bedside: A patient- and family-centered approach. </a:t>
            </a:r>
            <a:r>
              <a:rPr lang="en-US" sz="800" i="1" dirty="0"/>
              <a:t>Journal of Perinatal and Neonatal Nursing, 24</a:t>
            </a:r>
            <a:r>
              <a:rPr lang="en-US" sz="800" dirty="0"/>
              <a:t>(4), 348-353</a:t>
            </a:r>
            <a:r>
              <a:rPr lang="en-US" sz="800" dirty="0" smtClean="0"/>
              <a:t>.</a:t>
            </a:r>
            <a:endParaRPr lang="en-US" sz="800" dirty="0"/>
          </a:p>
        </p:txBody>
      </p:sp>
    </p:spTree>
    <p:extLst>
      <p:ext uri="{BB962C8B-B14F-4D97-AF65-F5344CB8AC3E}">
        <p14:creationId xmlns:p14="http://schemas.microsoft.com/office/powerpoint/2010/main" val="2484555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74946" y="3789040"/>
            <a:ext cx="356894" cy="1080000"/>
          </a:xfrm>
          <a:prstGeom prst="rect">
            <a:avLst/>
          </a:prstGeom>
          <a:solidFill>
            <a:srgbClr val="A96652"/>
          </a:solidFill>
          <a:ln w="38100">
            <a:solidFill>
              <a:srgbClr val="A96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a:p>
        </p:txBody>
      </p:sp>
      <p:sp>
        <p:nvSpPr>
          <p:cNvPr id="2" name="Title 1"/>
          <p:cNvSpPr>
            <a:spLocks noGrp="1"/>
          </p:cNvSpPr>
          <p:nvPr>
            <p:ph type="title"/>
          </p:nvPr>
        </p:nvSpPr>
        <p:spPr/>
        <p:txBody>
          <a:bodyPr>
            <a:normAutofit/>
          </a:bodyPr>
          <a:lstStyle/>
          <a:p>
            <a:r>
              <a:rPr lang="en-CA" dirty="0"/>
              <a:t>What SBAR </a:t>
            </a:r>
            <a:r>
              <a:rPr lang="en-CA" dirty="0" smtClean="0"/>
              <a:t>looks like at the bedside</a:t>
            </a:r>
            <a:endParaRPr lang="en-US" dirty="0"/>
          </a:p>
        </p:txBody>
      </p:sp>
      <p:sp>
        <p:nvSpPr>
          <p:cNvPr id="3" name="Rectangle 2"/>
          <p:cNvSpPr/>
          <p:nvPr/>
        </p:nvSpPr>
        <p:spPr>
          <a:xfrm>
            <a:off x="611560" y="1484784"/>
            <a:ext cx="2160000" cy="1080000"/>
          </a:xfrm>
          <a:prstGeom prst="rect">
            <a:avLst/>
          </a:prstGeom>
          <a:solidFill>
            <a:srgbClr val="89A99E"/>
          </a:solidFill>
          <a:ln w="38100">
            <a:solidFill>
              <a:srgbClr val="89A9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CA" sz="4000" b="1" dirty="0" smtClean="0"/>
              <a:t>S</a:t>
            </a:r>
            <a:endParaRPr lang="en-CA" sz="2400" b="1" dirty="0" smtClean="0"/>
          </a:p>
          <a:p>
            <a:pPr algn="ctr">
              <a:lnSpc>
                <a:spcPct val="90000"/>
              </a:lnSpc>
            </a:pPr>
            <a:r>
              <a:rPr lang="en-CA" sz="2000" dirty="0" smtClean="0"/>
              <a:t>Situation</a:t>
            </a:r>
            <a:endParaRPr lang="en-US" sz="2000" dirty="0"/>
          </a:p>
        </p:txBody>
      </p:sp>
      <p:sp>
        <p:nvSpPr>
          <p:cNvPr id="4" name="Rectangle 3"/>
          <p:cNvSpPr/>
          <p:nvPr/>
        </p:nvSpPr>
        <p:spPr>
          <a:xfrm>
            <a:off x="611560" y="2636912"/>
            <a:ext cx="2160000" cy="1080000"/>
          </a:xfrm>
          <a:prstGeom prst="rect">
            <a:avLst/>
          </a:prstGeom>
          <a:solidFill>
            <a:srgbClr val="9B8F79"/>
          </a:solidFill>
          <a:ln w="38100">
            <a:solidFill>
              <a:srgbClr val="9B8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CA" sz="4000" b="1" dirty="0" smtClean="0"/>
              <a:t>B</a:t>
            </a:r>
            <a:endParaRPr lang="en-CA" sz="2400" b="1" dirty="0" smtClean="0"/>
          </a:p>
          <a:p>
            <a:pPr algn="ctr">
              <a:lnSpc>
                <a:spcPct val="90000"/>
              </a:lnSpc>
            </a:pPr>
            <a:r>
              <a:rPr lang="en-CA" sz="2000" dirty="0" smtClean="0"/>
              <a:t>Background</a:t>
            </a:r>
            <a:endParaRPr lang="en-US" sz="2000" dirty="0"/>
          </a:p>
        </p:txBody>
      </p:sp>
      <p:sp>
        <p:nvSpPr>
          <p:cNvPr id="5" name="Rectangle 4"/>
          <p:cNvSpPr/>
          <p:nvPr/>
        </p:nvSpPr>
        <p:spPr>
          <a:xfrm>
            <a:off x="611560" y="3789040"/>
            <a:ext cx="2160000" cy="1080000"/>
          </a:xfrm>
          <a:prstGeom prst="rect">
            <a:avLst/>
          </a:prstGeom>
          <a:gradFill flip="none" rotWithShape="1">
            <a:gsLst>
              <a:gs pos="0">
                <a:srgbClr val="A96652">
                  <a:shade val="30000"/>
                  <a:satMod val="115000"/>
                </a:srgbClr>
              </a:gs>
              <a:gs pos="50000">
                <a:srgbClr val="A96652">
                  <a:shade val="67500"/>
                  <a:satMod val="115000"/>
                </a:srgbClr>
              </a:gs>
              <a:gs pos="100000">
                <a:srgbClr val="A96652">
                  <a:shade val="100000"/>
                  <a:satMod val="115000"/>
                </a:srgbClr>
              </a:gs>
            </a:gsLst>
            <a:lin ang="0" scaled="1"/>
            <a:tileRect/>
          </a:gradFill>
          <a:ln w="38100">
            <a:solidFill>
              <a:srgbClr val="A96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CA" sz="4000" b="1" dirty="0" smtClean="0"/>
              <a:t>A</a:t>
            </a:r>
            <a:endParaRPr lang="en-CA" sz="2400" b="1" dirty="0" smtClean="0"/>
          </a:p>
          <a:p>
            <a:pPr algn="ctr">
              <a:lnSpc>
                <a:spcPct val="90000"/>
              </a:lnSpc>
            </a:pPr>
            <a:r>
              <a:rPr lang="en-CA" sz="2000" dirty="0" smtClean="0"/>
              <a:t>Assessment</a:t>
            </a:r>
            <a:endParaRPr lang="en-US" sz="2000" dirty="0"/>
          </a:p>
        </p:txBody>
      </p:sp>
      <p:sp>
        <p:nvSpPr>
          <p:cNvPr id="6" name="Rectangle 5"/>
          <p:cNvSpPr/>
          <p:nvPr/>
        </p:nvSpPr>
        <p:spPr>
          <a:xfrm>
            <a:off x="611560" y="4941168"/>
            <a:ext cx="2160000" cy="1080000"/>
          </a:xfrm>
          <a:prstGeom prst="rect">
            <a:avLst/>
          </a:prstGeom>
          <a:solidFill>
            <a:srgbClr val="514746"/>
          </a:solidFill>
          <a:ln w="38100">
            <a:solidFill>
              <a:srgbClr val="514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CA" sz="4000" b="1" dirty="0" smtClean="0"/>
              <a:t>R</a:t>
            </a:r>
            <a:endParaRPr lang="en-CA" sz="2400" b="1" dirty="0" smtClean="0"/>
          </a:p>
          <a:p>
            <a:pPr algn="ctr">
              <a:lnSpc>
                <a:spcPct val="90000"/>
              </a:lnSpc>
            </a:pPr>
            <a:r>
              <a:rPr lang="en-CA" sz="2000" dirty="0" smtClean="0"/>
              <a:t>Recommendation</a:t>
            </a:r>
            <a:endParaRPr lang="en-US" sz="2000" dirty="0"/>
          </a:p>
        </p:txBody>
      </p:sp>
      <p:sp>
        <p:nvSpPr>
          <p:cNvPr id="7" name="Rectangle 6"/>
          <p:cNvSpPr/>
          <p:nvPr/>
        </p:nvSpPr>
        <p:spPr>
          <a:xfrm>
            <a:off x="3059832" y="1484784"/>
            <a:ext cx="5688632" cy="4536384"/>
          </a:xfrm>
          <a:prstGeom prst="rect">
            <a:avLst/>
          </a:prstGeom>
          <a:solidFill>
            <a:schemeClr val="bg1"/>
          </a:solidFill>
          <a:ln w="38100">
            <a:solidFill>
              <a:srgbClr val="A9665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en-CA" sz="2000" b="1" dirty="0">
                <a:solidFill>
                  <a:schemeClr val="tx1"/>
                </a:solidFill>
              </a:rPr>
              <a:t>Outgoing Provider</a:t>
            </a:r>
          </a:p>
          <a:p>
            <a:pPr marL="285750" indent="-285750">
              <a:buFont typeface="Arial" panose="020B0604020202020204" pitchFamily="34" charset="0"/>
              <a:buChar char="•"/>
            </a:pPr>
            <a:r>
              <a:rPr lang="en-CA" sz="2000" dirty="0">
                <a:solidFill>
                  <a:schemeClr val="tx1"/>
                </a:solidFill>
              </a:rPr>
              <a:t>Provide </a:t>
            </a:r>
            <a:r>
              <a:rPr lang="en-CA" sz="2000" dirty="0" smtClean="0">
                <a:solidFill>
                  <a:schemeClr val="tx1"/>
                </a:solidFill>
              </a:rPr>
              <a:t>information.</a:t>
            </a:r>
          </a:p>
          <a:p>
            <a:pPr marL="285750" indent="-285750">
              <a:buFont typeface="Arial" panose="020B0604020202020204" pitchFamily="34" charset="0"/>
              <a:buChar char="•"/>
            </a:pPr>
            <a:r>
              <a:rPr lang="en-CA" sz="2000" dirty="0" smtClean="0">
                <a:solidFill>
                  <a:schemeClr val="tx1"/>
                </a:solidFill>
              </a:rPr>
              <a:t>Provide </a:t>
            </a:r>
            <a:r>
              <a:rPr lang="en-CA" sz="2000" dirty="0">
                <a:solidFill>
                  <a:schemeClr val="tx1"/>
                </a:solidFill>
              </a:rPr>
              <a:t>a brief status update including the patient’s primary complaint and what </a:t>
            </a:r>
            <a:r>
              <a:rPr lang="en-CA" sz="2000" dirty="0" smtClean="0">
                <a:solidFill>
                  <a:schemeClr val="tx1"/>
                </a:solidFill>
              </a:rPr>
              <a:t>treatment and medications </a:t>
            </a:r>
            <a:r>
              <a:rPr lang="en-CA" sz="2000" dirty="0">
                <a:solidFill>
                  <a:schemeClr val="tx1"/>
                </a:solidFill>
              </a:rPr>
              <a:t>have occurred to </a:t>
            </a:r>
            <a:r>
              <a:rPr lang="en-CA" sz="2000" dirty="0" smtClean="0">
                <a:solidFill>
                  <a:schemeClr val="tx1"/>
                </a:solidFill>
              </a:rPr>
              <a:t>date </a:t>
            </a:r>
            <a:r>
              <a:rPr lang="en-CA" sz="2000" dirty="0">
                <a:solidFill>
                  <a:schemeClr val="tx1"/>
                </a:solidFill>
              </a:rPr>
              <a:t>with a focus on the last shift and any follow-up that needs to occur</a:t>
            </a:r>
            <a:r>
              <a:rPr lang="en-CA" sz="2000" dirty="0" smtClean="0">
                <a:solidFill>
                  <a:schemeClr val="tx1"/>
                </a:solidFill>
              </a:rPr>
              <a:t>.</a:t>
            </a:r>
          </a:p>
          <a:p>
            <a:endParaRPr lang="en-CA" sz="2000" b="1" dirty="0" smtClean="0">
              <a:solidFill>
                <a:schemeClr val="tx1"/>
              </a:solidFill>
            </a:endParaRPr>
          </a:p>
          <a:p>
            <a:r>
              <a:rPr lang="en-CA" sz="2000" b="1" dirty="0" smtClean="0">
                <a:solidFill>
                  <a:schemeClr val="tx1"/>
                </a:solidFill>
              </a:rPr>
              <a:t>Incoming </a:t>
            </a:r>
            <a:r>
              <a:rPr lang="en-CA" sz="2000" b="1" dirty="0">
                <a:solidFill>
                  <a:schemeClr val="tx1"/>
                </a:solidFill>
              </a:rPr>
              <a:t>Provider</a:t>
            </a:r>
          </a:p>
          <a:p>
            <a:pPr marL="285750" indent="-285750">
              <a:buFont typeface="Arial" panose="020B0604020202020204" pitchFamily="34" charset="0"/>
              <a:buChar char="•"/>
            </a:pPr>
            <a:r>
              <a:rPr lang="en-CA" sz="2000" dirty="0">
                <a:solidFill>
                  <a:schemeClr val="tx1"/>
                </a:solidFill>
              </a:rPr>
              <a:t>Review </a:t>
            </a:r>
            <a:r>
              <a:rPr lang="en-CA" sz="2000" dirty="0" smtClean="0">
                <a:solidFill>
                  <a:schemeClr val="tx1"/>
                </a:solidFill>
              </a:rPr>
              <a:t>the chart and check any documentation</a:t>
            </a:r>
            <a:r>
              <a:rPr lang="en-CA" sz="2000" dirty="0">
                <a:solidFill>
                  <a:schemeClr val="tx1"/>
                </a:solidFill>
              </a:rPr>
              <a:t>.</a:t>
            </a:r>
          </a:p>
          <a:p>
            <a:pPr marL="285750" indent="-285750">
              <a:buFont typeface="Arial" panose="020B0604020202020204" pitchFamily="34" charset="0"/>
              <a:buChar char="•"/>
            </a:pPr>
            <a:r>
              <a:rPr lang="en-CA" sz="2000" dirty="0">
                <a:solidFill>
                  <a:schemeClr val="tx1"/>
                </a:solidFill>
              </a:rPr>
              <a:t>Conduct a quick physical exam (if necessary) and check all IV sites/pumps for accuracy.</a:t>
            </a:r>
          </a:p>
          <a:p>
            <a:pPr marL="285750" indent="-285750">
              <a:buFont typeface="Arial" panose="020B0604020202020204" pitchFamily="34" charset="0"/>
              <a:buChar char="•"/>
            </a:pPr>
            <a:r>
              <a:rPr lang="en-CA" sz="2000" dirty="0">
                <a:solidFill>
                  <a:schemeClr val="tx1"/>
                </a:solidFill>
              </a:rPr>
              <a:t>Assess </a:t>
            </a:r>
            <a:r>
              <a:rPr lang="en-CA" sz="2000" dirty="0" smtClean="0">
                <a:solidFill>
                  <a:schemeClr val="tx1"/>
                </a:solidFill>
              </a:rPr>
              <a:t>the patient’s </a:t>
            </a:r>
            <a:r>
              <a:rPr lang="en-CA" sz="2000" dirty="0">
                <a:solidFill>
                  <a:schemeClr val="tx1"/>
                </a:solidFill>
              </a:rPr>
              <a:t>pain using a pain scale.</a:t>
            </a:r>
          </a:p>
        </p:txBody>
      </p:sp>
      <p:sp>
        <p:nvSpPr>
          <p:cNvPr id="9" name="TextBox 8"/>
          <p:cNvSpPr txBox="1"/>
          <p:nvPr/>
        </p:nvSpPr>
        <p:spPr>
          <a:xfrm>
            <a:off x="1047638" y="6079007"/>
            <a:ext cx="7048724" cy="338554"/>
          </a:xfrm>
          <a:prstGeom prst="rect">
            <a:avLst/>
          </a:prstGeom>
          <a:noFill/>
        </p:spPr>
        <p:txBody>
          <a:bodyPr wrap="none" rtlCol="0">
            <a:spAutoFit/>
          </a:bodyPr>
          <a:lstStyle/>
          <a:p>
            <a:pPr algn="ctr"/>
            <a:r>
              <a:rPr lang="en-US" sz="800" dirty="0" smtClean="0"/>
              <a:t>Baker</a:t>
            </a:r>
            <a:r>
              <a:rPr lang="en-US" sz="800" dirty="0"/>
              <a:t>, S., &amp; McGowan, N. (Section Ed.). (2010). Bedside shift report improves patient safety and nurse accountability. </a:t>
            </a:r>
            <a:r>
              <a:rPr lang="en-US" sz="800" i="1" dirty="0"/>
              <a:t>Journal of Emergency Nursing, 36</a:t>
            </a:r>
            <a:r>
              <a:rPr lang="en-US" sz="800" dirty="0"/>
              <a:t>(4), 355-358. </a:t>
            </a:r>
          </a:p>
          <a:p>
            <a:pPr algn="ctr"/>
            <a:r>
              <a:rPr lang="en-US" sz="800" dirty="0"/>
              <a:t>Griffin, T. (2010). Bringing change-of-shift report to the bedside: A patient- and family-centered approach. </a:t>
            </a:r>
            <a:r>
              <a:rPr lang="en-US" sz="800" i="1" dirty="0"/>
              <a:t>Journal of Perinatal and Neonatal Nursing, 24</a:t>
            </a:r>
            <a:r>
              <a:rPr lang="en-US" sz="800" dirty="0"/>
              <a:t>(4), 348-353</a:t>
            </a:r>
            <a:r>
              <a:rPr lang="en-US" sz="800" dirty="0" smtClean="0"/>
              <a:t>.</a:t>
            </a:r>
            <a:endParaRPr lang="en-US" sz="800" dirty="0"/>
          </a:p>
        </p:txBody>
      </p:sp>
    </p:spTree>
    <p:extLst>
      <p:ext uri="{BB962C8B-B14F-4D97-AF65-F5344CB8AC3E}">
        <p14:creationId xmlns:p14="http://schemas.microsoft.com/office/powerpoint/2010/main" val="3316238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74946" y="4941168"/>
            <a:ext cx="356894" cy="1080000"/>
          </a:xfrm>
          <a:prstGeom prst="rect">
            <a:avLst/>
          </a:prstGeom>
          <a:solidFill>
            <a:srgbClr val="514746"/>
          </a:solidFill>
          <a:ln w="38100">
            <a:solidFill>
              <a:srgbClr val="514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a:p>
        </p:txBody>
      </p:sp>
      <p:sp>
        <p:nvSpPr>
          <p:cNvPr id="2" name="Title 1"/>
          <p:cNvSpPr>
            <a:spLocks noGrp="1"/>
          </p:cNvSpPr>
          <p:nvPr>
            <p:ph type="title"/>
          </p:nvPr>
        </p:nvSpPr>
        <p:spPr/>
        <p:txBody>
          <a:bodyPr>
            <a:normAutofit/>
          </a:bodyPr>
          <a:lstStyle/>
          <a:p>
            <a:r>
              <a:rPr lang="en-CA" dirty="0"/>
              <a:t>What SBAR </a:t>
            </a:r>
            <a:r>
              <a:rPr lang="en-CA" dirty="0" smtClean="0"/>
              <a:t>looks like at the bedside</a:t>
            </a:r>
            <a:endParaRPr lang="en-US" dirty="0"/>
          </a:p>
        </p:txBody>
      </p:sp>
      <p:sp>
        <p:nvSpPr>
          <p:cNvPr id="3" name="Rectangle 2"/>
          <p:cNvSpPr/>
          <p:nvPr/>
        </p:nvSpPr>
        <p:spPr>
          <a:xfrm>
            <a:off x="611560" y="1484784"/>
            <a:ext cx="2160000" cy="1080000"/>
          </a:xfrm>
          <a:prstGeom prst="rect">
            <a:avLst/>
          </a:prstGeom>
          <a:solidFill>
            <a:srgbClr val="89A99E"/>
          </a:solidFill>
          <a:ln w="38100">
            <a:solidFill>
              <a:srgbClr val="89A9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CA" sz="4000" b="1" dirty="0" smtClean="0"/>
              <a:t>S</a:t>
            </a:r>
            <a:endParaRPr lang="en-CA" sz="2400" b="1" dirty="0" smtClean="0"/>
          </a:p>
          <a:p>
            <a:pPr algn="ctr">
              <a:lnSpc>
                <a:spcPct val="90000"/>
              </a:lnSpc>
            </a:pPr>
            <a:r>
              <a:rPr lang="en-CA" sz="2000" dirty="0" smtClean="0"/>
              <a:t>Situation</a:t>
            </a:r>
            <a:endParaRPr lang="en-US" sz="2000" dirty="0"/>
          </a:p>
        </p:txBody>
      </p:sp>
      <p:sp>
        <p:nvSpPr>
          <p:cNvPr id="4" name="Rectangle 3"/>
          <p:cNvSpPr/>
          <p:nvPr/>
        </p:nvSpPr>
        <p:spPr>
          <a:xfrm>
            <a:off x="611560" y="2636912"/>
            <a:ext cx="2160000" cy="1080000"/>
          </a:xfrm>
          <a:prstGeom prst="rect">
            <a:avLst/>
          </a:prstGeom>
          <a:solidFill>
            <a:srgbClr val="9B8F79"/>
          </a:solidFill>
          <a:ln w="38100">
            <a:solidFill>
              <a:srgbClr val="9B8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CA" sz="4000" b="1" dirty="0" smtClean="0"/>
              <a:t>B</a:t>
            </a:r>
            <a:endParaRPr lang="en-CA" sz="2400" b="1" dirty="0" smtClean="0"/>
          </a:p>
          <a:p>
            <a:pPr algn="ctr">
              <a:lnSpc>
                <a:spcPct val="90000"/>
              </a:lnSpc>
            </a:pPr>
            <a:r>
              <a:rPr lang="en-CA" sz="2000" dirty="0" smtClean="0"/>
              <a:t>Background</a:t>
            </a:r>
            <a:endParaRPr lang="en-US" sz="2000" dirty="0"/>
          </a:p>
        </p:txBody>
      </p:sp>
      <p:sp>
        <p:nvSpPr>
          <p:cNvPr id="5" name="Rectangle 4"/>
          <p:cNvSpPr/>
          <p:nvPr/>
        </p:nvSpPr>
        <p:spPr>
          <a:xfrm>
            <a:off x="611560" y="3789040"/>
            <a:ext cx="2160000" cy="1080000"/>
          </a:xfrm>
          <a:prstGeom prst="rect">
            <a:avLst/>
          </a:prstGeom>
          <a:solidFill>
            <a:srgbClr val="A96652"/>
          </a:solidFill>
          <a:ln w="38100">
            <a:solidFill>
              <a:srgbClr val="A96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CA" sz="4000" b="1" dirty="0" smtClean="0"/>
              <a:t>A</a:t>
            </a:r>
            <a:endParaRPr lang="en-CA" sz="2400" b="1" dirty="0" smtClean="0"/>
          </a:p>
          <a:p>
            <a:pPr algn="ctr">
              <a:lnSpc>
                <a:spcPct val="90000"/>
              </a:lnSpc>
            </a:pPr>
            <a:r>
              <a:rPr lang="en-CA" sz="2000" dirty="0" smtClean="0"/>
              <a:t>Assessment</a:t>
            </a:r>
            <a:endParaRPr lang="en-US" sz="2000" dirty="0"/>
          </a:p>
        </p:txBody>
      </p:sp>
      <p:sp>
        <p:nvSpPr>
          <p:cNvPr id="6" name="Rectangle 5"/>
          <p:cNvSpPr/>
          <p:nvPr/>
        </p:nvSpPr>
        <p:spPr>
          <a:xfrm>
            <a:off x="611560" y="4941168"/>
            <a:ext cx="2160000" cy="1080000"/>
          </a:xfrm>
          <a:prstGeom prst="rect">
            <a:avLst/>
          </a:prstGeom>
          <a:gradFill flip="none" rotWithShape="1">
            <a:gsLst>
              <a:gs pos="0">
                <a:srgbClr val="514746">
                  <a:shade val="30000"/>
                  <a:satMod val="115000"/>
                </a:srgbClr>
              </a:gs>
              <a:gs pos="50000">
                <a:srgbClr val="514746">
                  <a:shade val="67500"/>
                  <a:satMod val="115000"/>
                </a:srgbClr>
              </a:gs>
              <a:gs pos="100000">
                <a:srgbClr val="514746">
                  <a:shade val="100000"/>
                  <a:satMod val="115000"/>
                </a:srgbClr>
              </a:gs>
            </a:gsLst>
            <a:lin ang="0" scaled="1"/>
            <a:tileRect/>
          </a:gradFill>
          <a:ln w="38100">
            <a:solidFill>
              <a:srgbClr val="514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CA" sz="4000" b="1" dirty="0" smtClean="0"/>
              <a:t>R</a:t>
            </a:r>
            <a:endParaRPr lang="en-CA" sz="2400" b="1" dirty="0" smtClean="0"/>
          </a:p>
          <a:p>
            <a:pPr algn="ctr">
              <a:lnSpc>
                <a:spcPct val="90000"/>
              </a:lnSpc>
            </a:pPr>
            <a:r>
              <a:rPr lang="en-CA" sz="2000" dirty="0" smtClean="0"/>
              <a:t>Recommendation</a:t>
            </a:r>
            <a:endParaRPr lang="en-US" sz="2000" dirty="0"/>
          </a:p>
        </p:txBody>
      </p:sp>
      <p:sp>
        <p:nvSpPr>
          <p:cNvPr id="7" name="Rectangle 6"/>
          <p:cNvSpPr/>
          <p:nvPr/>
        </p:nvSpPr>
        <p:spPr>
          <a:xfrm>
            <a:off x="3059832" y="1484784"/>
            <a:ext cx="5688632" cy="4536384"/>
          </a:xfrm>
          <a:prstGeom prst="rect">
            <a:avLst/>
          </a:prstGeom>
          <a:solidFill>
            <a:schemeClr val="bg1"/>
          </a:solidFill>
          <a:ln w="38100">
            <a:solidFill>
              <a:srgbClr val="514746"/>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en-CA" sz="2000" b="1" dirty="0">
                <a:solidFill>
                  <a:schemeClr val="tx1"/>
                </a:solidFill>
              </a:rPr>
              <a:t>Outgoing Provider</a:t>
            </a:r>
          </a:p>
          <a:p>
            <a:pPr marL="285750" indent="-285750">
              <a:buFont typeface="Arial" panose="020B0604020202020204" pitchFamily="34" charset="0"/>
              <a:buChar char="•"/>
            </a:pPr>
            <a:r>
              <a:rPr lang="en-CA" dirty="0">
                <a:solidFill>
                  <a:schemeClr val="tx1"/>
                </a:solidFill>
              </a:rPr>
              <a:t>Review all orders and the plan of care with incoming provider (tests, treatments, medication therapy, IV sites/meds).</a:t>
            </a:r>
          </a:p>
          <a:p>
            <a:pPr marL="285750" indent="-285750">
              <a:buFont typeface="Arial" panose="020B0604020202020204" pitchFamily="34" charset="0"/>
              <a:buChar char="•"/>
            </a:pPr>
            <a:r>
              <a:rPr lang="en-CA" dirty="0">
                <a:solidFill>
                  <a:schemeClr val="tx1"/>
                </a:solidFill>
              </a:rPr>
              <a:t>Include </a:t>
            </a:r>
            <a:r>
              <a:rPr lang="en-CA" dirty="0" smtClean="0">
                <a:solidFill>
                  <a:schemeClr val="tx1"/>
                </a:solidFill>
              </a:rPr>
              <a:t>medications </a:t>
            </a:r>
            <a:r>
              <a:rPr lang="en-CA" dirty="0">
                <a:solidFill>
                  <a:schemeClr val="tx1"/>
                </a:solidFill>
              </a:rPr>
              <a:t>that have been ordered and any ancillary or support </a:t>
            </a:r>
            <a:r>
              <a:rPr lang="en-CA" dirty="0" smtClean="0">
                <a:solidFill>
                  <a:schemeClr val="tx1"/>
                </a:solidFill>
              </a:rPr>
              <a:t>services (e.g</a:t>
            </a:r>
            <a:r>
              <a:rPr lang="en-CA" dirty="0">
                <a:solidFill>
                  <a:schemeClr val="tx1"/>
                </a:solidFill>
              </a:rPr>
              <a:t>., </a:t>
            </a:r>
            <a:r>
              <a:rPr lang="en-CA" dirty="0" err="1" smtClean="0">
                <a:solidFill>
                  <a:schemeClr val="tx1"/>
                </a:solidFill>
              </a:rPr>
              <a:t>physio</a:t>
            </a:r>
            <a:r>
              <a:rPr lang="en-CA" dirty="0" smtClean="0">
                <a:solidFill>
                  <a:schemeClr val="tx1"/>
                </a:solidFill>
              </a:rPr>
              <a:t>, radiology).</a:t>
            </a:r>
            <a:endParaRPr lang="en-CA" dirty="0">
              <a:solidFill>
                <a:schemeClr val="tx1"/>
              </a:solidFill>
            </a:endParaRPr>
          </a:p>
          <a:p>
            <a:pPr marL="285750" indent="-285750">
              <a:buFont typeface="Arial" panose="020B0604020202020204" pitchFamily="34" charset="0"/>
              <a:buChar char="•"/>
            </a:pPr>
            <a:r>
              <a:rPr lang="en-CA" dirty="0">
                <a:solidFill>
                  <a:schemeClr val="tx1"/>
                </a:solidFill>
              </a:rPr>
              <a:t>Ask the patient, “Do you have any questions? Is there anything else Jane needs to know at this time?”</a:t>
            </a:r>
          </a:p>
          <a:p>
            <a:endParaRPr lang="en-CA" sz="2000" b="1" dirty="0" smtClean="0">
              <a:solidFill>
                <a:schemeClr val="tx1"/>
              </a:solidFill>
            </a:endParaRPr>
          </a:p>
          <a:p>
            <a:r>
              <a:rPr lang="en-CA" sz="2000" b="1" dirty="0" smtClean="0">
                <a:solidFill>
                  <a:schemeClr val="tx1"/>
                </a:solidFill>
              </a:rPr>
              <a:t>Incoming </a:t>
            </a:r>
            <a:r>
              <a:rPr lang="en-CA" sz="2000" b="1" dirty="0">
                <a:solidFill>
                  <a:schemeClr val="tx1"/>
                </a:solidFill>
              </a:rPr>
              <a:t>Provider</a:t>
            </a:r>
          </a:p>
          <a:p>
            <a:pPr marL="285750" indent="-285750">
              <a:buFont typeface="Arial" panose="020B0604020202020204" pitchFamily="34" charset="0"/>
              <a:buChar char="•"/>
            </a:pPr>
            <a:r>
              <a:rPr lang="en-CA" dirty="0">
                <a:solidFill>
                  <a:schemeClr val="tx1"/>
                </a:solidFill>
              </a:rPr>
              <a:t>Validate </a:t>
            </a:r>
            <a:r>
              <a:rPr lang="en-CA" dirty="0" smtClean="0">
                <a:solidFill>
                  <a:schemeClr val="tx1"/>
                </a:solidFill>
              </a:rPr>
              <a:t>the treatment orders and plan </a:t>
            </a:r>
            <a:r>
              <a:rPr lang="en-CA" dirty="0">
                <a:solidFill>
                  <a:schemeClr val="tx1"/>
                </a:solidFill>
              </a:rPr>
              <a:t>of care. </a:t>
            </a:r>
            <a:r>
              <a:rPr lang="en-CA" dirty="0" smtClean="0">
                <a:solidFill>
                  <a:schemeClr val="tx1"/>
                </a:solidFill>
              </a:rPr>
              <a:t>Ask the outgoing </a:t>
            </a:r>
            <a:r>
              <a:rPr lang="en-CA" dirty="0">
                <a:solidFill>
                  <a:schemeClr val="tx1"/>
                </a:solidFill>
              </a:rPr>
              <a:t>provider and patient/family if they have any additional </a:t>
            </a:r>
            <a:r>
              <a:rPr lang="en-CA" dirty="0" smtClean="0">
                <a:solidFill>
                  <a:schemeClr val="tx1"/>
                </a:solidFill>
              </a:rPr>
              <a:t>comments or questions</a:t>
            </a:r>
            <a:r>
              <a:rPr lang="en-CA" dirty="0">
                <a:solidFill>
                  <a:schemeClr val="tx1"/>
                </a:solidFill>
              </a:rPr>
              <a:t>.</a:t>
            </a:r>
          </a:p>
          <a:p>
            <a:pPr marL="285750" indent="-285750">
              <a:buFont typeface="Arial" panose="020B0604020202020204" pitchFamily="34" charset="0"/>
              <a:buChar char="•"/>
            </a:pPr>
            <a:r>
              <a:rPr lang="en-CA" dirty="0">
                <a:solidFill>
                  <a:schemeClr val="tx1"/>
                </a:solidFill>
              </a:rPr>
              <a:t>Thank the patient. </a:t>
            </a:r>
            <a:r>
              <a:rPr lang="en-CA" dirty="0" smtClean="0">
                <a:solidFill>
                  <a:schemeClr val="tx1"/>
                </a:solidFill>
              </a:rPr>
              <a:t>Check </a:t>
            </a:r>
            <a:r>
              <a:rPr lang="en-CA" dirty="0">
                <a:solidFill>
                  <a:schemeClr val="tx1"/>
                </a:solidFill>
              </a:rPr>
              <a:t>to ensure the patient understands the plan of care and is comfortable.</a:t>
            </a:r>
            <a:endParaRPr lang="en-CA" sz="2000" dirty="0">
              <a:solidFill>
                <a:schemeClr val="tx1"/>
              </a:solidFill>
            </a:endParaRPr>
          </a:p>
        </p:txBody>
      </p:sp>
      <p:sp>
        <p:nvSpPr>
          <p:cNvPr id="9" name="TextBox 8"/>
          <p:cNvSpPr txBox="1"/>
          <p:nvPr/>
        </p:nvSpPr>
        <p:spPr>
          <a:xfrm>
            <a:off x="1047638" y="6079007"/>
            <a:ext cx="7048724" cy="338554"/>
          </a:xfrm>
          <a:prstGeom prst="rect">
            <a:avLst/>
          </a:prstGeom>
          <a:noFill/>
        </p:spPr>
        <p:txBody>
          <a:bodyPr wrap="none" rtlCol="0">
            <a:spAutoFit/>
          </a:bodyPr>
          <a:lstStyle/>
          <a:p>
            <a:pPr algn="ctr"/>
            <a:r>
              <a:rPr lang="en-US" sz="800" dirty="0" smtClean="0"/>
              <a:t>Baker</a:t>
            </a:r>
            <a:r>
              <a:rPr lang="en-US" sz="800" dirty="0"/>
              <a:t>, S., &amp; McGowan, N. (Section Ed.). (2010). Bedside shift report improves patient safety and nurse accountability. </a:t>
            </a:r>
            <a:r>
              <a:rPr lang="en-US" sz="800" i="1" dirty="0"/>
              <a:t>Journal of Emergency Nursing, 36</a:t>
            </a:r>
            <a:r>
              <a:rPr lang="en-US" sz="800" dirty="0"/>
              <a:t>(4), 355-358. </a:t>
            </a:r>
          </a:p>
          <a:p>
            <a:pPr algn="ctr"/>
            <a:r>
              <a:rPr lang="en-US" sz="800" dirty="0"/>
              <a:t>Griffin, T. (2010). Bringing change-of-shift report to the bedside: A patient- and family-centered approach. </a:t>
            </a:r>
            <a:r>
              <a:rPr lang="en-US" sz="800" i="1" dirty="0"/>
              <a:t>Journal of Perinatal and Neonatal Nursing, 24</a:t>
            </a:r>
            <a:r>
              <a:rPr lang="en-US" sz="800" dirty="0"/>
              <a:t>(4), 348-353</a:t>
            </a:r>
            <a:r>
              <a:rPr lang="en-US" sz="800" dirty="0" smtClean="0"/>
              <a:t>.</a:t>
            </a:r>
            <a:endParaRPr lang="en-US" sz="800" dirty="0"/>
          </a:p>
        </p:txBody>
      </p:sp>
    </p:spTree>
    <p:extLst>
      <p:ext uri="{BB962C8B-B14F-4D97-AF65-F5344CB8AC3E}">
        <p14:creationId xmlns:p14="http://schemas.microsoft.com/office/powerpoint/2010/main" val="330773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451111321"/>
              </p:ext>
            </p:extLst>
          </p:nvPr>
        </p:nvGraphicFramePr>
        <p:xfrm>
          <a:off x="278816" y="274504"/>
          <a:ext cx="8640000" cy="5868002"/>
        </p:xfrm>
        <a:graphic>
          <a:graphicData uri="http://schemas.openxmlformats.org/drawingml/2006/table">
            <a:tbl>
              <a:tblPr firstRow="1" bandRow="1">
                <a:tableStyleId>{5C22544A-7EE6-4342-B048-85BDC9FD1C3A}</a:tableStyleId>
              </a:tblPr>
              <a:tblGrid>
                <a:gridCol w="1852952"/>
                <a:gridCol w="6787048"/>
              </a:tblGrid>
              <a:tr h="804008">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4000" dirty="0" smtClean="0">
                          <a:solidFill>
                            <a:schemeClr val="bg1"/>
                          </a:solidFill>
                        </a:rPr>
                        <a:t>I PASS the BATON</a:t>
                      </a:r>
                      <a:endParaRPr lang="en-CA" sz="3600" b="1" dirty="0">
                        <a:solidFill>
                          <a:schemeClr val="tx1"/>
                        </a:solidFill>
                      </a:endParaRPr>
                    </a:p>
                  </a:txBody>
                  <a:tcPr marL="108000" marR="108000" marT="0" marB="0" anchor="ctr">
                    <a:gradFill flip="none" rotWithShape="1">
                      <a:gsLst>
                        <a:gs pos="0">
                          <a:srgbClr val="9B8F79">
                            <a:shade val="30000"/>
                            <a:satMod val="115000"/>
                          </a:srgbClr>
                        </a:gs>
                        <a:gs pos="50000">
                          <a:srgbClr val="9B8F79">
                            <a:shade val="67500"/>
                            <a:satMod val="115000"/>
                          </a:srgbClr>
                        </a:gs>
                        <a:gs pos="100000">
                          <a:srgbClr val="9B8F79">
                            <a:shade val="100000"/>
                            <a:satMod val="115000"/>
                          </a:srgbClr>
                        </a:gs>
                      </a:gsLst>
                      <a:lin ang="16200000" scaled="1"/>
                      <a:tileRect/>
                    </a:gra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800" b="0" dirty="0" smtClean="0">
                        <a:solidFill>
                          <a:schemeClr val="tx1"/>
                        </a:solidFill>
                      </a:endParaRPr>
                    </a:p>
                  </a:txBody>
                  <a:tcPr marL="108000" marR="108000" marT="0" marB="0" anchor="ctr">
                    <a:gradFill flip="none" rotWithShape="1">
                      <a:gsLst>
                        <a:gs pos="0">
                          <a:srgbClr val="9B8F79">
                            <a:tint val="66000"/>
                            <a:satMod val="160000"/>
                          </a:srgbClr>
                        </a:gs>
                        <a:gs pos="50000">
                          <a:srgbClr val="9B8F79">
                            <a:tint val="44500"/>
                            <a:satMod val="160000"/>
                          </a:srgbClr>
                        </a:gs>
                        <a:gs pos="100000">
                          <a:srgbClr val="9B8F79">
                            <a:tint val="23500"/>
                            <a:satMod val="160000"/>
                          </a:srgbClr>
                        </a:gs>
                      </a:gsLst>
                      <a:lin ang="2700000" scaled="1"/>
                      <a:tileRect/>
                    </a:gradFill>
                  </a:tcPr>
                </a:tc>
              </a:tr>
              <a:tr h="43655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2200" b="1" kern="1200" dirty="0" smtClean="0">
                          <a:solidFill>
                            <a:schemeClr val="tx1"/>
                          </a:solidFill>
                        </a:rPr>
                        <a:t>Introduction</a:t>
                      </a:r>
                      <a:endParaRPr lang="en-CA" sz="2200" b="1" dirty="0">
                        <a:solidFill>
                          <a:schemeClr val="tx1"/>
                        </a:solidFill>
                      </a:endParaRPr>
                    </a:p>
                  </a:txBody>
                  <a:tcPr marL="108000" marR="108000" marT="0" marB="0" anchor="ctr">
                    <a:gradFill flip="none" rotWithShape="1">
                      <a:gsLst>
                        <a:gs pos="0">
                          <a:srgbClr val="9B8F79">
                            <a:tint val="66000"/>
                            <a:satMod val="160000"/>
                          </a:srgbClr>
                        </a:gs>
                        <a:gs pos="50000">
                          <a:srgbClr val="9B8F79">
                            <a:tint val="44500"/>
                            <a:satMod val="160000"/>
                          </a:srgbClr>
                        </a:gs>
                        <a:gs pos="100000">
                          <a:srgbClr val="9B8F79">
                            <a:tint val="23500"/>
                            <a:satMod val="160000"/>
                          </a:srgbClr>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chemeClr val="tx1"/>
                          </a:solidFill>
                        </a:rPr>
                        <a:t>Outgoing nurse introduces incoming nurse to patient using NOD. </a:t>
                      </a:r>
                      <a:endParaRPr lang="en-CA" sz="1800" b="0" dirty="0" smtClean="0">
                        <a:solidFill>
                          <a:schemeClr val="tx1"/>
                        </a:solidFill>
                      </a:endParaRPr>
                    </a:p>
                  </a:txBody>
                  <a:tcPr marL="108000" marR="108000" marT="0" marB="0" anchor="ctr">
                    <a:gradFill flip="none" rotWithShape="1">
                      <a:gsLst>
                        <a:gs pos="0">
                          <a:srgbClr val="9B8F79">
                            <a:tint val="66000"/>
                            <a:satMod val="160000"/>
                          </a:srgbClr>
                        </a:gs>
                        <a:gs pos="50000">
                          <a:srgbClr val="9B8F79">
                            <a:tint val="44500"/>
                            <a:satMod val="160000"/>
                          </a:srgbClr>
                        </a:gs>
                        <a:gs pos="100000">
                          <a:srgbClr val="9B8F79">
                            <a:tint val="23500"/>
                            <a:satMod val="160000"/>
                          </a:srgbClr>
                        </a:gs>
                      </a:gsLst>
                      <a:lin ang="2700000" scaled="1"/>
                      <a:tileRect/>
                    </a:gradFill>
                  </a:tcPr>
                </a:tc>
              </a:tr>
              <a:tr h="436551">
                <a:tc>
                  <a:txBody>
                    <a:bodyPr/>
                    <a:lstStyle/>
                    <a:p>
                      <a:pPr algn="l">
                        <a:spcBef>
                          <a:spcPts val="0"/>
                        </a:spcBef>
                      </a:pPr>
                      <a:r>
                        <a:rPr lang="en-CA" sz="2200" b="1" dirty="0" smtClean="0">
                          <a:solidFill>
                            <a:schemeClr val="tx1"/>
                          </a:solidFill>
                        </a:rPr>
                        <a:t>Patient</a:t>
                      </a:r>
                      <a:endParaRPr lang="en-CA" sz="2200" b="1" dirty="0">
                        <a:solidFill>
                          <a:schemeClr val="tx1"/>
                        </a:solidFill>
                      </a:endParaRPr>
                    </a:p>
                  </a:txBody>
                  <a:tcPr marL="108000" marR="108000" marT="0" marB="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chemeClr val="tx1"/>
                          </a:solidFill>
                        </a:rPr>
                        <a:t>Confirm patient’s identity and permission to proceed.</a:t>
                      </a:r>
                    </a:p>
                  </a:txBody>
                  <a:tcPr marL="108000" marR="108000" marT="0" marB="0" anchor="ctr">
                    <a:solidFill>
                      <a:schemeClr val="bg1"/>
                    </a:solidFill>
                  </a:tcPr>
                </a:tc>
              </a:tr>
              <a:tr h="436551">
                <a:tc>
                  <a:txBody>
                    <a:bodyPr/>
                    <a:lstStyle/>
                    <a:p>
                      <a:pPr algn="l">
                        <a:spcBef>
                          <a:spcPts val="0"/>
                        </a:spcBef>
                      </a:pPr>
                      <a:r>
                        <a:rPr lang="en-CA" sz="2200" b="1" dirty="0" smtClean="0">
                          <a:solidFill>
                            <a:schemeClr val="tx1"/>
                          </a:solidFill>
                        </a:rPr>
                        <a:t>Assessment</a:t>
                      </a:r>
                      <a:endParaRPr lang="en-CA" sz="2200" b="1" dirty="0">
                        <a:solidFill>
                          <a:schemeClr val="tx1"/>
                        </a:solidFill>
                      </a:endParaRPr>
                    </a:p>
                  </a:txBody>
                  <a:tcPr marL="108000" marR="108000" marT="0" marB="0" anchor="ctr">
                    <a:gradFill flip="none" rotWithShape="1">
                      <a:gsLst>
                        <a:gs pos="0">
                          <a:srgbClr val="9B8F79">
                            <a:tint val="66000"/>
                            <a:satMod val="160000"/>
                          </a:srgbClr>
                        </a:gs>
                        <a:gs pos="50000">
                          <a:srgbClr val="9B8F79">
                            <a:tint val="44500"/>
                            <a:satMod val="160000"/>
                          </a:srgbClr>
                        </a:gs>
                        <a:gs pos="100000">
                          <a:srgbClr val="9B8F79">
                            <a:tint val="23500"/>
                            <a:satMod val="160000"/>
                          </a:srgbClr>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chemeClr val="tx1"/>
                          </a:solidFill>
                        </a:rPr>
                        <a:t>Review relevant diagnosis &amp; complaints, vital signs &amp; symptoms.</a:t>
                      </a:r>
                    </a:p>
                  </a:txBody>
                  <a:tcPr marL="108000" marR="108000" marT="0" marB="0" anchor="ctr">
                    <a:gradFill flip="none" rotWithShape="1">
                      <a:gsLst>
                        <a:gs pos="0">
                          <a:srgbClr val="9B8F79">
                            <a:tint val="66000"/>
                            <a:satMod val="160000"/>
                          </a:srgbClr>
                        </a:gs>
                        <a:gs pos="50000">
                          <a:srgbClr val="9B8F79">
                            <a:tint val="44500"/>
                            <a:satMod val="160000"/>
                          </a:srgbClr>
                        </a:gs>
                        <a:gs pos="100000">
                          <a:srgbClr val="9B8F79">
                            <a:tint val="23500"/>
                            <a:satMod val="160000"/>
                          </a:srgbClr>
                        </a:gs>
                      </a:gsLst>
                      <a:lin ang="2700000" scaled="1"/>
                      <a:tileRect/>
                    </a:gradFill>
                  </a:tcPr>
                </a:tc>
              </a:tr>
              <a:tr h="785793">
                <a:tc>
                  <a:txBody>
                    <a:bodyPr/>
                    <a:lstStyle/>
                    <a:p>
                      <a:pPr algn="l">
                        <a:spcBef>
                          <a:spcPts val="0"/>
                        </a:spcBef>
                      </a:pPr>
                      <a:r>
                        <a:rPr lang="en-CA" sz="2200" b="1" dirty="0" smtClean="0">
                          <a:solidFill>
                            <a:schemeClr val="tx1"/>
                          </a:solidFill>
                        </a:rPr>
                        <a:t>Situation</a:t>
                      </a:r>
                      <a:endParaRPr lang="en-CA" sz="2200" b="1" dirty="0">
                        <a:solidFill>
                          <a:schemeClr val="tx1"/>
                        </a:solidFill>
                      </a:endParaRPr>
                    </a:p>
                  </a:txBody>
                  <a:tcPr marL="108000" marR="108000" marT="0" marB="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chemeClr val="tx1"/>
                          </a:solidFill>
                        </a:rPr>
                        <a:t>Review</a:t>
                      </a:r>
                      <a:r>
                        <a:rPr lang="en-CA" sz="1800" baseline="0" dirty="0" smtClean="0">
                          <a:solidFill>
                            <a:schemeClr val="tx1"/>
                          </a:solidFill>
                        </a:rPr>
                        <a:t> </a:t>
                      </a:r>
                      <a:r>
                        <a:rPr lang="en-CA" sz="1800" dirty="0" smtClean="0">
                          <a:solidFill>
                            <a:schemeClr val="tx1"/>
                          </a:solidFill>
                        </a:rPr>
                        <a:t>ADLs, intake, elimination, behavior, cognition, code status, recent changes, &amp; response to treatment.</a:t>
                      </a:r>
                    </a:p>
                  </a:txBody>
                  <a:tcPr marL="108000" marR="108000" marT="0" marB="0" anchor="ctr">
                    <a:solidFill>
                      <a:schemeClr val="bg1"/>
                    </a:solidFill>
                  </a:tcPr>
                </a:tc>
              </a:tr>
              <a:tr h="785793">
                <a:tc>
                  <a:txBody>
                    <a:bodyPr/>
                    <a:lstStyle/>
                    <a:p>
                      <a:pPr algn="l">
                        <a:spcBef>
                          <a:spcPts val="0"/>
                        </a:spcBef>
                      </a:pPr>
                      <a:r>
                        <a:rPr lang="en-CA" sz="2200" b="1" dirty="0" smtClean="0">
                          <a:solidFill>
                            <a:schemeClr val="tx1"/>
                          </a:solidFill>
                        </a:rPr>
                        <a:t>Safety</a:t>
                      </a:r>
                      <a:endParaRPr lang="en-CA" sz="2200" b="1" dirty="0">
                        <a:solidFill>
                          <a:schemeClr val="tx1"/>
                        </a:solidFill>
                      </a:endParaRPr>
                    </a:p>
                  </a:txBody>
                  <a:tcPr marL="108000" marR="108000" marT="0" marB="0" anchor="ctr">
                    <a:gradFill flip="none" rotWithShape="1">
                      <a:gsLst>
                        <a:gs pos="0">
                          <a:srgbClr val="9B8F79">
                            <a:tint val="66000"/>
                            <a:satMod val="160000"/>
                          </a:srgbClr>
                        </a:gs>
                        <a:gs pos="50000">
                          <a:srgbClr val="9B8F79">
                            <a:tint val="44500"/>
                            <a:satMod val="160000"/>
                          </a:srgbClr>
                        </a:gs>
                        <a:gs pos="100000">
                          <a:srgbClr val="9B8F79">
                            <a:tint val="23500"/>
                            <a:satMod val="160000"/>
                          </a:srgbClr>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chemeClr val="tx1"/>
                          </a:solidFill>
                        </a:rPr>
                        <a:t>Complete safety check. Identify critical lab values/reports, allergies, alerts, falls, isolation.</a:t>
                      </a:r>
                      <a:endParaRPr lang="en-CA" sz="1800" dirty="0">
                        <a:solidFill>
                          <a:schemeClr val="tx1"/>
                        </a:solidFill>
                      </a:endParaRPr>
                    </a:p>
                  </a:txBody>
                  <a:tcPr marL="108000" marR="108000" marT="0" marB="0" anchor="ctr">
                    <a:gradFill flip="none" rotWithShape="1">
                      <a:gsLst>
                        <a:gs pos="0">
                          <a:srgbClr val="9B8F79">
                            <a:tint val="66000"/>
                            <a:satMod val="160000"/>
                          </a:srgbClr>
                        </a:gs>
                        <a:gs pos="50000">
                          <a:srgbClr val="9B8F79">
                            <a:tint val="44500"/>
                            <a:satMod val="160000"/>
                          </a:srgbClr>
                        </a:gs>
                        <a:gs pos="100000">
                          <a:srgbClr val="9B8F79">
                            <a:tint val="23500"/>
                            <a:satMod val="160000"/>
                          </a:srgbClr>
                        </a:gs>
                      </a:gsLst>
                      <a:lin ang="2700000" scaled="1"/>
                      <a:tileRect/>
                    </a:gradFill>
                  </a:tcPr>
                </a:tc>
              </a:tr>
              <a:tr h="436551">
                <a:tc>
                  <a:txBody>
                    <a:bodyPr/>
                    <a:lstStyle/>
                    <a:p>
                      <a:pPr algn="l">
                        <a:spcBef>
                          <a:spcPts val="0"/>
                        </a:spcBef>
                      </a:pPr>
                      <a:r>
                        <a:rPr lang="en-CA" sz="2200" b="1" dirty="0" smtClean="0">
                          <a:solidFill>
                            <a:schemeClr val="tx1"/>
                          </a:solidFill>
                        </a:rPr>
                        <a:t>Background</a:t>
                      </a:r>
                      <a:endParaRPr lang="en-CA" sz="2200" b="1" dirty="0">
                        <a:solidFill>
                          <a:schemeClr val="tx1"/>
                        </a:solidFill>
                      </a:endParaRPr>
                    </a:p>
                  </a:txBody>
                  <a:tcPr marL="108000" marR="108000" marT="0" marB="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chemeClr val="tx1"/>
                          </a:solidFill>
                        </a:rPr>
                        <a:t>Review comorbidities, previous episodes, current medication.</a:t>
                      </a:r>
                    </a:p>
                  </a:txBody>
                  <a:tcPr marL="108000" marR="108000" marT="0" marB="0" anchor="ctr">
                    <a:solidFill>
                      <a:schemeClr val="bg1"/>
                    </a:solidFill>
                  </a:tcPr>
                </a:tc>
              </a:tr>
              <a:tr h="436551">
                <a:tc>
                  <a:txBody>
                    <a:bodyPr/>
                    <a:lstStyle/>
                    <a:p>
                      <a:pPr algn="l">
                        <a:spcBef>
                          <a:spcPts val="0"/>
                        </a:spcBef>
                      </a:pPr>
                      <a:r>
                        <a:rPr lang="en-CA" sz="2200" b="1" dirty="0" smtClean="0">
                          <a:solidFill>
                            <a:schemeClr val="tx1"/>
                          </a:solidFill>
                        </a:rPr>
                        <a:t>Actions</a:t>
                      </a:r>
                      <a:endParaRPr lang="en-CA" sz="2200" b="1" dirty="0">
                        <a:solidFill>
                          <a:schemeClr val="tx1"/>
                        </a:solidFill>
                      </a:endParaRPr>
                    </a:p>
                  </a:txBody>
                  <a:tcPr marL="108000" marR="108000" marT="0" marB="0" anchor="ctr">
                    <a:gradFill flip="none" rotWithShape="1">
                      <a:gsLst>
                        <a:gs pos="0">
                          <a:srgbClr val="9B8F79">
                            <a:tint val="66000"/>
                            <a:satMod val="160000"/>
                          </a:srgbClr>
                        </a:gs>
                        <a:gs pos="50000">
                          <a:srgbClr val="9B8F79">
                            <a:tint val="44500"/>
                            <a:satMod val="160000"/>
                          </a:srgbClr>
                        </a:gs>
                        <a:gs pos="100000">
                          <a:srgbClr val="9B8F79">
                            <a:tint val="23500"/>
                            <a:satMod val="160000"/>
                          </a:srgbClr>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chemeClr val="tx1"/>
                          </a:solidFill>
                        </a:rPr>
                        <a:t>Outline actions taken or required. Provide brief rationale.</a:t>
                      </a:r>
                    </a:p>
                  </a:txBody>
                  <a:tcPr marL="108000" marR="108000" marT="0" marB="0" anchor="ctr">
                    <a:gradFill flip="none" rotWithShape="1">
                      <a:gsLst>
                        <a:gs pos="0">
                          <a:srgbClr val="9B8F79">
                            <a:tint val="66000"/>
                            <a:satMod val="160000"/>
                          </a:srgbClr>
                        </a:gs>
                        <a:gs pos="50000">
                          <a:srgbClr val="9B8F79">
                            <a:tint val="44500"/>
                            <a:satMod val="160000"/>
                          </a:srgbClr>
                        </a:gs>
                        <a:gs pos="100000">
                          <a:srgbClr val="9B8F79">
                            <a:tint val="23500"/>
                            <a:satMod val="160000"/>
                          </a:srgbClr>
                        </a:gs>
                      </a:gsLst>
                      <a:lin ang="2700000" scaled="1"/>
                      <a:tileRect/>
                    </a:gradFill>
                  </a:tcPr>
                </a:tc>
              </a:tr>
              <a:tr h="436551">
                <a:tc>
                  <a:txBody>
                    <a:bodyPr/>
                    <a:lstStyle/>
                    <a:p>
                      <a:pPr algn="l">
                        <a:spcBef>
                          <a:spcPts val="0"/>
                        </a:spcBef>
                      </a:pPr>
                      <a:r>
                        <a:rPr lang="en-CA" sz="2200" b="1" dirty="0" smtClean="0">
                          <a:solidFill>
                            <a:schemeClr val="tx1"/>
                          </a:solidFill>
                        </a:rPr>
                        <a:t>Timing</a:t>
                      </a:r>
                      <a:endParaRPr lang="en-CA" sz="2200" b="1" dirty="0">
                        <a:solidFill>
                          <a:schemeClr val="tx1"/>
                        </a:solidFill>
                      </a:endParaRPr>
                    </a:p>
                  </a:txBody>
                  <a:tcPr marL="108000" marR="108000" marT="0" marB="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chemeClr val="tx1"/>
                          </a:solidFill>
                        </a:rPr>
                        <a:t>Identify level of urgency, explicit timing, prioritization of actions.</a:t>
                      </a:r>
                    </a:p>
                  </a:txBody>
                  <a:tcPr marL="108000" marR="108000" marT="0" marB="0" anchor="ctr">
                    <a:solidFill>
                      <a:schemeClr val="bg1"/>
                    </a:solidFill>
                  </a:tcPr>
                </a:tc>
              </a:tr>
              <a:tr h="436551">
                <a:tc>
                  <a:txBody>
                    <a:bodyPr/>
                    <a:lstStyle/>
                    <a:p>
                      <a:pPr algn="l">
                        <a:spcBef>
                          <a:spcPts val="0"/>
                        </a:spcBef>
                      </a:pPr>
                      <a:r>
                        <a:rPr lang="en-CA" sz="2200" b="1" dirty="0" smtClean="0">
                          <a:solidFill>
                            <a:schemeClr val="tx1"/>
                          </a:solidFill>
                        </a:rPr>
                        <a:t>Ownership</a:t>
                      </a:r>
                      <a:endParaRPr lang="en-CA" sz="2200" b="1" dirty="0">
                        <a:solidFill>
                          <a:schemeClr val="tx1"/>
                        </a:solidFill>
                      </a:endParaRPr>
                    </a:p>
                  </a:txBody>
                  <a:tcPr marL="108000" marR="108000" marT="0" marB="0" anchor="ctr">
                    <a:gradFill flip="none" rotWithShape="1">
                      <a:gsLst>
                        <a:gs pos="0">
                          <a:srgbClr val="9B8F79">
                            <a:tint val="66000"/>
                            <a:satMod val="160000"/>
                          </a:srgbClr>
                        </a:gs>
                        <a:gs pos="50000">
                          <a:srgbClr val="9B8F79">
                            <a:tint val="44500"/>
                            <a:satMod val="160000"/>
                          </a:srgbClr>
                        </a:gs>
                        <a:gs pos="100000">
                          <a:srgbClr val="9B8F79">
                            <a:tint val="23500"/>
                            <a:satMod val="160000"/>
                          </a:srgbClr>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chemeClr val="tx1"/>
                          </a:solidFill>
                        </a:rPr>
                        <a:t>Clarify who is responsible, including patient/family responsibilities.</a:t>
                      </a:r>
                    </a:p>
                  </a:txBody>
                  <a:tcPr marL="108000" marR="108000" marT="0" marB="0" anchor="ctr">
                    <a:gradFill flip="none" rotWithShape="1">
                      <a:gsLst>
                        <a:gs pos="0">
                          <a:srgbClr val="9B8F79">
                            <a:tint val="66000"/>
                            <a:satMod val="160000"/>
                          </a:srgbClr>
                        </a:gs>
                        <a:gs pos="50000">
                          <a:srgbClr val="9B8F79">
                            <a:tint val="44500"/>
                            <a:satMod val="160000"/>
                          </a:srgbClr>
                        </a:gs>
                        <a:gs pos="100000">
                          <a:srgbClr val="9B8F79">
                            <a:tint val="23500"/>
                            <a:satMod val="160000"/>
                          </a:srgbClr>
                        </a:gs>
                      </a:gsLst>
                      <a:lin ang="2700000" scaled="1"/>
                      <a:tileRect/>
                    </a:gradFill>
                  </a:tcPr>
                </a:tc>
              </a:tr>
              <a:tr h="436551">
                <a:tc>
                  <a:txBody>
                    <a:bodyPr/>
                    <a:lstStyle/>
                    <a:p>
                      <a:pPr algn="l">
                        <a:spcBef>
                          <a:spcPts val="0"/>
                        </a:spcBef>
                      </a:pPr>
                      <a:r>
                        <a:rPr lang="en-CA" sz="2200" b="1" dirty="0" smtClean="0">
                          <a:solidFill>
                            <a:schemeClr val="tx1"/>
                          </a:solidFill>
                        </a:rPr>
                        <a:t>Next</a:t>
                      </a:r>
                      <a:endParaRPr lang="en-CA" sz="2200" b="1" dirty="0">
                        <a:solidFill>
                          <a:schemeClr val="tx1"/>
                        </a:solidFill>
                      </a:endParaRPr>
                    </a:p>
                  </a:txBody>
                  <a:tcPr marL="108000" marR="108000" marT="0" marB="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chemeClr val="tx1"/>
                          </a:solidFill>
                        </a:rPr>
                        <a:t>Clarify what will happen next. Identify contingency plans.</a:t>
                      </a:r>
                    </a:p>
                  </a:txBody>
                  <a:tcPr marL="108000" marR="108000" marT="0" marB="0" anchor="ctr">
                    <a:solidFill>
                      <a:schemeClr val="bg1"/>
                    </a:solidFill>
                  </a:tcPr>
                </a:tc>
              </a:tr>
            </a:tbl>
          </a:graphicData>
        </a:graphic>
      </p:graphicFrame>
      <p:sp>
        <p:nvSpPr>
          <p:cNvPr id="11" name="TextBox 10"/>
          <p:cNvSpPr txBox="1"/>
          <p:nvPr/>
        </p:nvSpPr>
        <p:spPr>
          <a:xfrm>
            <a:off x="0" y="6158897"/>
            <a:ext cx="9144000" cy="246221"/>
          </a:xfrm>
          <a:prstGeom prst="rect">
            <a:avLst/>
          </a:prstGeom>
          <a:noFill/>
        </p:spPr>
        <p:txBody>
          <a:bodyPr wrap="square" rtlCol="0" anchor="ctr">
            <a:spAutoFit/>
          </a:bodyPr>
          <a:lstStyle/>
          <a:p>
            <a:pPr algn="r"/>
            <a:r>
              <a:rPr lang="en-CA" sz="1000" dirty="0"/>
              <a:t>Adapted from </a:t>
            </a:r>
            <a:r>
              <a:rPr lang="en-CA" sz="1000" dirty="0" err="1"/>
              <a:t>TeamSTEPPS</a:t>
            </a:r>
            <a:r>
              <a:rPr lang="en-CA" sz="1000" dirty="0"/>
              <a:t>/AHRQ </a:t>
            </a:r>
            <a:r>
              <a:rPr lang="en-CA" sz="1000" dirty="0" smtClean="0"/>
              <a:t>for AHS </a:t>
            </a:r>
            <a:r>
              <a:rPr lang="en-CA" sz="1000" dirty="0"/>
              <a:t>Bedside Shift Report Cornerstones</a:t>
            </a:r>
          </a:p>
        </p:txBody>
      </p:sp>
    </p:spTree>
    <p:extLst>
      <p:ext uri="{BB962C8B-B14F-4D97-AF65-F5344CB8AC3E}">
        <p14:creationId xmlns:p14="http://schemas.microsoft.com/office/powerpoint/2010/main" val="2479043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2205038"/>
            <a:ext cx="8229600" cy="3816350"/>
          </a:xfrm>
        </p:spPr>
        <p:txBody>
          <a:bodyPr>
            <a:noAutofit/>
          </a:bodyPr>
          <a:lstStyle/>
          <a:p>
            <a:pPr marL="0" indent="0" defTabSz="928688">
              <a:buNone/>
            </a:pPr>
            <a:r>
              <a:rPr lang="en-CA" sz="1800" dirty="0"/>
              <a:t>	</a:t>
            </a:r>
            <a:r>
              <a:rPr lang="en-CA" sz="1800" dirty="0" smtClean="0"/>
              <a:t>		</a:t>
            </a:r>
            <a:endParaRPr lang="en-CA" sz="1800" dirty="0"/>
          </a:p>
          <a:p>
            <a:pPr marL="0" indent="0" defTabSz="928688">
              <a:buNone/>
            </a:pPr>
            <a:r>
              <a:rPr lang="en-CA" sz="1800" dirty="0" smtClean="0"/>
              <a:t>				</a:t>
            </a:r>
            <a:endParaRPr lang="en-CA" sz="1800" dirty="0"/>
          </a:p>
          <a:p>
            <a:pPr marL="1882775" indent="-1882775" defTabSz="928688">
              <a:buNone/>
            </a:pPr>
            <a:r>
              <a:rPr lang="en-CA" sz="1800" dirty="0" smtClean="0"/>
              <a:t>	</a:t>
            </a:r>
            <a:endParaRPr lang="en-CA" sz="1800" dirty="0"/>
          </a:p>
        </p:txBody>
      </p:sp>
      <p:graphicFrame>
        <p:nvGraphicFramePr>
          <p:cNvPr id="4" name="Table 3"/>
          <p:cNvGraphicFramePr>
            <a:graphicFrameLocks noGrp="1"/>
          </p:cNvGraphicFramePr>
          <p:nvPr>
            <p:extLst>
              <p:ext uri="{D42A27DB-BD31-4B8C-83A1-F6EECF244321}">
                <p14:modId xmlns:p14="http://schemas.microsoft.com/office/powerpoint/2010/main" val="103874999"/>
              </p:ext>
            </p:extLst>
          </p:nvPr>
        </p:nvGraphicFramePr>
        <p:xfrm>
          <a:off x="278816" y="274503"/>
          <a:ext cx="8640000" cy="5747902"/>
        </p:xfrm>
        <a:graphic>
          <a:graphicData uri="http://schemas.openxmlformats.org/drawingml/2006/table">
            <a:tbl>
              <a:tblPr firstRow="1" bandRow="1">
                <a:tableStyleId>{5C22544A-7EE6-4342-B048-85BDC9FD1C3A}</a:tableStyleId>
              </a:tblPr>
              <a:tblGrid>
                <a:gridCol w="2348968"/>
                <a:gridCol w="6291032"/>
              </a:tblGrid>
              <a:tr h="802800">
                <a:tc gridSpan="2">
                  <a:txBody>
                    <a:bodyPr/>
                    <a:lstStyle/>
                    <a:p>
                      <a:pPr algn="ctr"/>
                      <a:r>
                        <a:rPr lang="en-CA" sz="4000" b="1" i="0" dirty="0" smtClean="0">
                          <a:solidFill>
                            <a:schemeClr val="bg1"/>
                          </a:solidFill>
                        </a:rPr>
                        <a:t>I-SHAPED</a:t>
                      </a:r>
                      <a:endParaRPr lang="en-CA" sz="4000" b="1" i="0" dirty="0">
                        <a:solidFill>
                          <a:schemeClr val="bg1"/>
                        </a:solidFill>
                      </a:endParaRPr>
                    </a:p>
                  </a:txBody>
                  <a:tcPr marL="108000" marR="108000" marT="108000" marB="108000" anchor="ctr">
                    <a:gradFill flip="none" rotWithShape="1">
                      <a:gsLst>
                        <a:gs pos="0">
                          <a:srgbClr val="A96652">
                            <a:shade val="30000"/>
                            <a:satMod val="115000"/>
                          </a:srgbClr>
                        </a:gs>
                        <a:gs pos="50000">
                          <a:srgbClr val="A96652">
                            <a:shade val="67500"/>
                            <a:satMod val="115000"/>
                          </a:srgbClr>
                        </a:gs>
                        <a:gs pos="100000">
                          <a:srgbClr val="A96652">
                            <a:shade val="100000"/>
                            <a:satMod val="115000"/>
                          </a:srgbClr>
                        </a:gs>
                      </a:gsLst>
                      <a:lin ang="16200000" scaled="1"/>
                      <a:tileRect/>
                    </a:gra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800" b="0" dirty="0" smtClean="0">
                        <a:solidFill>
                          <a:schemeClr val="tx1"/>
                        </a:solidFill>
                      </a:endParaRPr>
                    </a:p>
                  </a:txBody>
                  <a:tcPr marL="108000" marR="108000" marT="108000" marB="108000" anchor="ctr">
                    <a:gradFill flip="none" rotWithShape="1">
                      <a:gsLst>
                        <a:gs pos="0">
                          <a:srgbClr val="A96652">
                            <a:tint val="66000"/>
                            <a:satMod val="160000"/>
                          </a:srgbClr>
                        </a:gs>
                        <a:gs pos="50000">
                          <a:srgbClr val="A96652">
                            <a:tint val="44500"/>
                            <a:satMod val="160000"/>
                          </a:srgbClr>
                        </a:gs>
                        <a:gs pos="100000">
                          <a:srgbClr val="A96652">
                            <a:tint val="23500"/>
                            <a:satMod val="160000"/>
                          </a:srgbClr>
                        </a:gs>
                      </a:gsLst>
                      <a:lin ang="2700000" scaled="1"/>
                      <a:tileRect/>
                    </a:gradFill>
                  </a:tcPr>
                </a:tc>
              </a:tr>
              <a:tr h="703186">
                <a:tc>
                  <a:txBody>
                    <a:bodyPr/>
                    <a:lstStyle/>
                    <a:p>
                      <a:r>
                        <a:rPr lang="en-CA" sz="2200" b="1" i="0" dirty="0" smtClean="0">
                          <a:solidFill>
                            <a:schemeClr val="tx1"/>
                          </a:solidFill>
                        </a:rPr>
                        <a:t>Introduce</a:t>
                      </a:r>
                      <a:endParaRPr lang="en-CA" sz="2200" b="1" i="0" dirty="0">
                        <a:solidFill>
                          <a:schemeClr val="tx1"/>
                        </a:solidFill>
                      </a:endParaRPr>
                    </a:p>
                  </a:txBody>
                  <a:tcPr marL="108000" marR="108000" marT="72000" marB="72000" anchor="ctr">
                    <a:gradFill flip="none" rotWithShape="1">
                      <a:gsLst>
                        <a:gs pos="0">
                          <a:srgbClr val="A96652">
                            <a:tint val="66000"/>
                            <a:satMod val="160000"/>
                          </a:srgbClr>
                        </a:gs>
                        <a:gs pos="50000">
                          <a:srgbClr val="A96652">
                            <a:tint val="44500"/>
                            <a:satMod val="160000"/>
                          </a:srgbClr>
                        </a:gs>
                        <a:gs pos="100000">
                          <a:srgbClr val="A96652">
                            <a:tint val="23500"/>
                            <a:satMod val="160000"/>
                          </a:srgbClr>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b="0" dirty="0" smtClean="0">
                          <a:solidFill>
                            <a:schemeClr val="tx1"/>
                          </a:solidFill>
                        </a:rPr>
                        <a:t>Outgoing nurse introduces incoming nurse to patient using NOD. </a:t>
                      </a:r>
                    </a:p>
                  </a:txBody>
                  <a:tcPr marL="108000" marR="108000" marT="72000" marB="72000" anchor="ctr">
                    <a:gradFill flip="none" rotWithShape="1">
                      <a:gsLst>
                        <a:gs pos="0">
                          <a:srgbClr val="A96652">
                            <a:tint val="66000"/>
                            <a:satMod val="160000"/>
                          </a:srgbClr>
                        </a:gs>
                        <a:gs pos="50000">
                          <a:srgbClr val="A96652">
                            <a:tint val="44500"/>
                            <a:satMod val="160000"/>
                          </a:srgbClr>
                        </a:gs>
                        <a:gs pos="100000">
                          <a:srgbClr val="A96652">
                            <a:tint val="23500"/>
                            <a:satMod val="160000"/>
                          </a:srgbClr>
                        </a:gs>
                      </a:gsLst>
                      <a:lin ang="2700000" scaled="1"/>
                      <a:tileRect/>
                    </a:gradFill>
                  </a:tcPr>
                </a:tc>
              </a:tr>
              <a:tr h="703186">
                <a:tc>
                  <a:txBody>
                    <a:bodyPr/>
                    <a:lstStyle/>
                    <a:p>
                      <a:r>
                        <a:rPr lang="en-CA" sz="2200" b="1" i="0" dirty="0" smtClean="0"/>
                        <a:t>Story</a:t>
                      </a:r>
                      <a:endParaRPr lang="en-CA" sz="2200" b="1" i="0" dirty="0"/>
                    </a:p>
                  </a:txBody>
                  <a:tcPr marL="108000" marR="108000" marT="72000" marB="72000" anchor="ctr">
                    <a:solidFill>
                      <a:schemeClr val="bg1"/>
                    </a:solidFill>
                  </a:tcPr>
                </a:tc>
                <a:tc>
                  <a:txBody>
                    <a:bodyPr/>
                    <a:lstStyle/>
                    <a:p>
                      <a:r>
                        <a:rPr lang="en-CA" sz="1800" dirty="0" smtClean="0"/>
                        <a:t>Review diagnosis and/or reason for admission.</a:t>
                      </a:r>
                      <a:endParaRPr lang="en-CA" dirty="0"/>
                    </a:p>
                  </a:txBody>
                  <a:tcPr marL="108000" marR="108000" marT="72000" marB="72000" anchor="ctr">
                    <a:solidFill>
                      <a:schemeClr val="bg1"/>
                    </a:solidFill>
                  </a:tcPr>
                </a:tc>
              </a:tr>
              <a:tr h="703186">
                <a:tc>
                  <a:txBody>
                    <a:bodyPr/>
                    <a:lstStyle/>
                    <a:p>
                      <a:r>
                        <a:rPr lang="en-CA" sz="2200" b="1" i="0" dirty="0" smtClean="0"/>
                        <a:t>History</a:t>
                      </a:r>
                      <a:endParaRPr lang="en-CA" sz="2200" b="1" i="0" dirty="0"/>
                    </a:p>
                  </a:txBody>
                  <a:tcPr marL="108000" marR="108000" marT="72000" marB="72000" anchor="ctr">
                    <a:gradFill flip="none" rotWithShape="1">
                      <a:gsLst>
                        <a:gs pos="0">
                          <a:srgbClr val="A96652">
                            <a:tint val="66000"/>
                            <a:satMod val="160000"/>
                          </a:srgbClr>
                        </a:gs>
                        <a:gs pos="50000">
                          <a:srgbClr val="A96652">
                            <a:tint val="44500"/>
                            <a:satMod val="160000"/>
                          </a:srgbClr>
                        </a:gs>
                        <a:gs pos="100000">
                          <a:srgbClr val="A96652">
                            <a:tint val="23500"/>
                            <a:satMod val="160000"/>
                          </a:srgbClr>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t>Review medical history details relevant to hospitalization.</a:t>
                      </a:r>
                    </a:p>
                  </a:txBody>
                  <a:tcPr marL="108000" marR="108000" marT="72000" marB="72000" anchor="ctr">
                    <a:gradFill flip="none" rotWithShape="1">
                      <a:gsLst>
                        <a:gs pos="0">
                          <a:srgbClr val="A96652">
                            <a:tint val="66000"/>
                            <a:satMod val="160000"/>
                          </a:srgbClr>
                        </a:gs>
                        <a:gs pos="50000">
                          <a:srgbClr val="A96652">
                            <a:tint val="44500"/>
                            <a:satMod val="160000"/>
                          </a:srgbClr>
                        </a:gs>
                        <a:gs pos="100000">
                          <a:srgbClr val="A96652">
                            <a:tint val="23500"/>
                            <a:satMod val="160000"/>
                          </a:srgbClr>
                        </a:gs>
                      </a:gsLst>
                      <a:lin ang="2700000" scaled="1"/>
                      <a:tileRect/>
                    </a:gradFill>
                  </a:tcPr>
                </a:tc>
              </a:tr>
              <a:tr h="703186">
                <a:tc>
                  <a:txBody>
                    <a:bodyPr/>
                    <a:lstStyle/>
                    <a:p>
                      <a:r>
                        <a:rPr lang="en-CA" sz="2200" b="1" i="0" dirty="0" smtClean="0"/>
                        <a:t>Assessment</a:t>
                      </a:r>
                      <a:endParaRPr lang="en-CA" sz="2200" b="1" i="0" dirty="0"/>
                    </a:p>
                  </a:txBody>
                  <a:tcPr marL="108000" marR="108000" marT="72000" marB="7200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t>Review status, including system review appropriate for clinical status.</a:t>
                      </a:r>
                    </a:p>
                  </a:txBody>
                  <a:tcPr marL="108000" marR="108000" marT="72000" marB="72000" anchor="ctr">
                    <a:solidFill>
                      <a:schemeClr val="bg1"/>
                    </a:solidFill>
                  </a:tcPr>
                </a:tc>
              </a:tr>
              <a:tr h="703186">
                <a:tc>
                  <a:txBody>
                    <a:bodyPr/>
                    <a:lstStyle/>
                    <a:p>
                      <a:r>
                        <a:rPr lang="en-CA" sz="2200" b="1" i="0" dirty="0" smtClean="0"/>
                        <a:t>Plan</a:t>
                      </a:r>
                      <a:endParaRPr lang="en-CA" sz="2200" b="1" i="0" dirty="0"/>
                    </a:p>
                  </a:txBody>
                  <a:tcPr marL="108000" marR="108000" marT="72000" marB="72000" anchor="ctr">
                    <a:gradFill flip="none" rotWithShape="1">
                      <a:gsLst>
                        <a:gs pos="0">
                          <a:srgbClr val="A96652">
                            <a:tint val="66000"/>
                            <a:satMod val="160000"/>
                          </a:srgbClr>
                        </a:gs>
                        <a:gs pos="50000">
                          <a:srgbClr val="A96652">
                            <a:tint val="44500"/>
                            <a:satMod val="160000"/>
                          </a:srgbClr>
                        </a:gs>
                        <a:gs pos="100000">
                          <a:srgbClr val="A96652">
                            <a:tint val="23500"/>
                            <a:satMod val="160000"/>
                          </a:srgbClr>
                        </a:gs>
                      </a:gsLst>
                      <a:lin ang="2700000" scaled="1"/>
                      <a:tileRect/>
                    </a:gradFill>
                  </a:tcPr>
                </a:tc>
                <a:tc>
                  <a:txBody>
                    <a:bodyPr/>
                    <a:lstStyle/>
                    <a:p>
                      <a:r>
                        <a:rPr lang="en-CA" sz="1800" dirty="0" smtClean="0"/>
                        <a:t>Review plan of care, including daily goals and discharge plan.</a:t>
                      </a:r>
                      <a:endParaRPr lang="en-CA" dirty="0"/>
                    </a:p>
                  </a:txBody>
                  <a:tcPr marL="108000" marR="108000" marT="72000" marB="72000" anchor="ctr">
                    <a:gradFill flip="none" rotWithShape="1">
                      <a:gsLst>
                        <a:gs pos="0">
                          <a:srgbClr val="A96652">
                            <a:tint val="66000"/>
                            <a:satMod val="160000"/>
                          </a:srgbClr>
                        </a:gs>
                        <a:gs pos="50000">
                          <a:srgbClr val="A96652">
                            <a:tint val="44500"/>
                            <a:satMod val="160000"/>
                          </a:srgbClr>
                        </a:gs>
                        <a:gs pos="100000">
                          <a:srgbClr val="A96652">
                            <a:tint val="23500"/>
                            <a:satMod val="160000"/>
                          </a:srgbClr>
                        </a:gs>
                      </a:gsLst>
                      <a:lin ang="2700000" scaled="1"/>
                      <a:tileRect/>
                    </a:gradFill>
                  </a:tcPr>
                </a:tc>
              </a:tr>
              <a:tr h="703186">
                <a:tc>
                  <a:txBody>
                    <a:bodyPr/>
                    <a:lstStyle/>
                    <a:p>
                      <a:r>
                        <a:rPr lang="en-CA" sz="2200" b="1" i="0" dirty="0" smtClean="0"/>
                        <a:t>Error Prevention</a:t>
                      </a:r>
                      <a:endParaRPr lang="en-CA" sz="2200" b="1" i="0" dirty="0"/>
                    </a:p>
                  </a:txBody>
                  <a:tcPr marL="108000" marR="108000" marT="72000" marB="7200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t>Review potential safety issue(s) and complete Safety Check. Communicate high risk including any precautions.</a:t>
                      </a:r>
                    </a:p>
                  </a:txBody>
                  <a:tcPr marL="108000" marR="108000" marT="72000" marB="72000" anchor="ctr">
                    <a:solidFill>
                      <a:schemeClr val="bg1"/>
                    </a:solidFill>
                  </a:tcPr>
                </a:tc>
              </a:tr>
              <a:tr h="703186">
                <a:tc>
                  <a:txBody>
                    <a:bodyPr/>
                    <a:lstStyle/>
                    <a:p>
                      <a:r>
                        <a:rPr lang="en-CA" sz="2200" b="1" i="0" dirty="0" smtClean="0"/>
                        <a:t>Dialogue</a:t>
                      </a:r>
                      <a:endParaRPr lang="en-CA" sz="2200" b="1" i="0" dirty="0"/>
                    </a:p>
                  </a:txBody>
                  <a:tcPr marL="108000" marR="108000" marT="72000" marB="72000" anchor="ctr">
                    <a:gradFill flip="none" rotWithShape="1">
                      <a:gsLst>
                        <a:gs pos="0">
                          <a:srgbClr val="A96652">
                            <a:tint val="66000"/>
                            <a:satMod val="160000"/>
                          </a:srgbClr>
                        </a:gs>
                        <a:gs pos="50000">
                          <a:srgbClr val="A96652">
                            <a:tint val="44500"/>
                            <a:satMod val="160000"/>
                          </a:srgbClr>
                        </a:gs>
                        <a:gs pos="100000">
                          <a:srgbClr val="A96652">
                            <a:tint val="23500"/>
                            <a:satMod val="160000"/>
                          </a:srgbClr>
                        </a:gs>
                      </a:gsLst>
                      <a:lin ang="27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t>Patient involved throughout,</a:t>
                      </a:r>
                      <a:r>
                        <a:rPr lang="en-CA" sz="1800" baseline="0" dirty="0" smtClean="0"/>
                        <a:t> e</a:t>
                      </a:r>
                      <a:r>
                        <a:rPr lang="en-CA" sz="1800" dirty="0" smtClean="0"/>
                        <a:t>ncouraged to ask questions and provide feedback. Thanked for their participation.</a:t>
                      </a:r>
                    </a:p>
                  </a:txBody>
                  <a:tcPr marL="108000" marR="108000" marT="72000" marB="72000" anchor="ctr">
                    <a:gradFill flip="none" rotWithShape="1">
                      <a:gsLst>
                        <a:gs pos="0">
                          <a:srgbClr val="A96652">
                            <a:tint val="66000"/>
                            <a:satMod val="160000"/>
                          </a:srgbClr>
                        </a:gs>
                        <a:gs pos="50000">
                          <a:srgbClr val="A96652">
                            <a:tint val="44500"/>
                            <a:satMod val="160000"/>
                          </a:srgbClr>
                        </a:gs>
                        <a:gs pos="100000">
                          <a:srgbClr val="A96652">
                            <a:tint val="23500"/>
                            <a:satMod val="160000"/>
                          </a:srgbClr>
                        </a:gs>
                      </a:gsLst>
                      <a:lin ang="2700000" scaled="1"/>
                      <a:tileRect/>
                    </a:gradFill>
                  </a:tcPr>
                </a:tc>
              </a:tr>
            </a:tbl>
          </a:graphicData>
        </a:graphic>
      </p:graphicFrame>
      <p:sp>
        <p:nvSpPr>
          <p:cNvPr id="7" name="TextBox 6"/>
          <p:cNvSpPr txBox="1"/>
          <p:nvPr/>
        </p:nvSpPr>
        <p:spPr>
          <a:xfrm>
            <a:off x="0" y="6158897"/>
            <a:ext cx="9144000" cy="246221"/>
          </a:xfrm>
          <a:prstGeom prst="rect">
            <a:avLst/>
          </a:prstGeom>
          <a:noFill/>
        </p:spPr>
        <p:txBody>
          <a:bodyPr wrap="square" rtlCol="0" anchor="ctr">
            <a:spAutoFit/>
          </a:bodyPr>
          <a:lstStyle/>
          <a:p>
            <a:pPr algn="r"/>
            <a:r>
              <a:rPr lang="en-CA" sz="1000" dirty="0"/>
              <a:t>Adapted from Friesen et al 2013 </a:t>
            </a:r>
            <a:r>
              <a:rPr lang="en-CA" sz="1000" dirty="0" smtClean="0"/>
              <a:t>for AHS </a:t>
            </a:r>
            <a:r>
              <a:rPr lang="en-CA" sz="1000" dirty="0"/>
              <a:t>Bedside Shift Report Cornerstones</a:t>
            </a:r>
          </a:p>
        </p:txBody>
      </p:sp>
    </p:spTree>
    <p:extLst>
      <p:ext uri="{BB962C8B-B14F-4D97-AF65-F5344CB8AC3E}">
        <p14:creationId xmlns:p14="http://schemas.microsoft.com/office/powerpoint/2010/main" val="2664216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CA" dirty="0" smtClean="0"/>
              <a:t>Bedside practice</a:t>
            </a:r>
            <a:endParaRPr lang="en-CA" dirty="0"/>
          </a:p>
        </p:txBody>
      </p:sp>
      <p:sp>
        <p:nvSpPr>
          <p:cNvPr id="6" name="Content Placeholder 5"/>
          <p:cNvSpPr>
            <a:spLocks noGrp="1"/>
          </p:cNvSpPr>
          <p:nvPr>
            <p:ph idx="1"/>
          </p:nvPr>
        </p:nvSpPr>
        <p:spPr/>
        <p:txBody>
          <a:bodyPr>
            <a:normAutofit/>
          </a:bodyPr>
          <a:lstStyle/>
          <a:p>
            <a:pPr>
              <a:spcBef>
                <a:spcPts val="0"/>
              </a:spcBef>
              <a:spcAft>
                <a:spcPts val="600"/>
              </a:spcAft>
            </a:pPr>
            <a:r>
              <a:rPr lang="en-CA" dirty="0" smtClean="0"/>
              <a:t>Think of a patient you shared last week.</a:t>
            </a:r>
          </a:p>
          <a:p>
            <a:pPr>
              <a:spcBef>
                <a:spcPts val="0"/>
              </a:spcBef>
              <a:spcAft>
                <a:spcPts val="600"/>
              </a:spcAft>
            </a:pPr>
            <a:r>
              <a:rPr lang="en-CA" dirty="0" smtClean="0"/>
              <a:t>Partner and Practice using structured handoff tool. (2 min)</a:t>
            </a:r>
          </a:p>
          <a:p>
            <a:pPr>
              <a:spcBef>
                <a:spcPts val="0"/>
              </a:spcBef>
              <a:spcAft>
                <a:spcPts val="600"/>
              </a:spcAft>
            </a:pPr>
            <a:r>
              <a:rPr lang="en-CA" dirty="0" smtClean="0"/>
              <a:t>Share as a group. </a:t>
            </a:r>
            <a:r>
              <a:rPr lang="en-CA" dirty="0"/>
              <a:t>(</a:t>
            </a:r>
            <a:r>
              <a:rPr lang="en-CA" dirty="0" smtClean="0"/>
              <a:t>3 min)</a:t>
            </a:r>
          </a:p>
          <a:p>
            <a:pPr lvl="1">
              <a:spcBef>
                <a:spcPts val="0"/>
              </a:spcBef>
              <a:spcAft>
                <a:spcPts val="600"/>
              </a:spcAft>
            </a:pPr>
            <a:r>
              <a:rPr lang="en-CA" dirty="0" smtClean="0"/>
              <a:t>How did it go?</a:t>
            </a:r>
          </a:p>
          <a:p>
            <a:pPr lvl="1">
              <a:spcBef>
                <a:spcPts val="0"/>
              </a:spcBef>
              <a:spcAft>
                <a:spcPts val="600"/>
              </a:spcAft>
            </a:pPr>
            <a:r>
              <a:rPr lang="en-CA" dirty="0" smtClean="0"/>
              <a:t>When would you use it?</a:t>
            </a:r>
          </a:p>
          <a:p>
            <a:pPr lvl="1">
              <a:spcBef>
                <a:spcPts val="0"/>
              </a:spcBef>
              <a:spcAft>
                <a:spcPts val="600"/>
              </a:spcAft>
            </a:pPr>
            <a:r>
              <a:rPr lang="en-CA" dirty="0" smtClean="0"/>
              <a:t>Cautions?</a:t>
            </a:r>
            <a:endParaRPr lang="en-CA" dirty="0"/>
          </a:p>
        </p:txBody>
      </p:sp>
    </p:spTree>
    <p:extLst>
      <p:ext uri="{BB962C8B-B14F-4D97-AF65-F5344CB8AC3E}">
        <p14:creationId xmlns:p14="http://schemas.microsoft.com/office/powerpoint/2010/main" val="3854052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Project collaborators</a:t>
            </a:r>
            <a:endParaRPr lang="en-US" dirty="0"/>
          </a:p>
        </p:txBody>
      </p:sp>
      <p:pic>
        <p:nvPicPr>
          <p:cNvPr id="3074" name="Picture 2" descr="C:\Users\lfricker\Documents\SpiderOak Hive\Topic -- IP Care\Logos - Cov Hth\AHS_CovH_colou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63" y="2204244"/>
            <a:ext cx="7508875" cy="131603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fricker\Documents\SpiderOak Hive\Logos\Logos - UA\UA-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0651" y="4124326"/>
            <a:ext cx="4742698" cy="111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826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44687" t="8134" r="44682" b="58967"/>
          <a:stretch>
            <a:fillRect/>
          </a:stretch>
        </p:blipFill>
        <p:spPr bwMode="auto">
          <a:xfrm>
            <a:off x="539552" y="1988840"/>
            <a:ext cx="2088232" cy="3635071"/>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CA" dirty="0" smtClean="0"/>
              <a:t>Jargon Alert!</a:t>
            </a:r>
            <a:endParaRPr lang="en-CA" dirty="0"/>
          </a:p>
        </p:txBody>
      </p:sp>
      <p:sp>
        <p:nvSpPr>
          <p:cNvPr id="4" name="Content Placeholder 3"/>
          <p:cNvSpPr>
            <a:spLocks noGrp="1"/>
          </p:cNvSpPr>
          <p:nvPr>
            <p:ph idx="1"/>
          </p:nvPr>
        </p:nvSpPr>
        <p:spPr>
          <a:xfrm>
            <a:off x="2843808" y="1600200"/>
            <a:ext cx="6048672" cy="4781128"/>
          </a:xfrm>
        </p:spPr>
        <p:txBody>
          <a:bodyPr>
            <a:noAutofit/>
          </a:bodyPr>
          <a:lstStyle/>
          <a:p>
            <a:pPr marL="0" indent="0">
              <a:spcBef>
                <a:spcPts val="0"/>
              </a:spcBef>
              <a:spcAft>
                <a:spcPts val="600"/>
              </a:spcAft>
              <a:buNone/>
            </a:pPr>
            <a:r>
              <a:rPr lang="en-CA" sz="2800" dirty="0"/>
              <a:t>Use Jargon Alert cards to </a:t>
            </a:r>
            <a:r>
              <a:rPr lang="en-CA" sz="2800" b="1" dirty="0"/>
              <a:t>alert</a:t>
            </a:r>
            <a:r>
              <a:rPr lang="en-CA" sz="2800" dirty="0"/>
              <a:t> team members, without interruption, that the jargon they used is not understood. </a:t>
            </a:r>
          </a:p>
          <a:p>
            <a:pPr marL="400050" lvl="1" indent="0">
              <a:spcBef>
                <a:spcPts val="0"/>
              </a:spcBef>
              <a:spcAft>
                <a:spcPts val="600"/>
              </a:spcAft>
              <a:buNone/>
            </a:pPr>
            <a:r>
              <a:rPr lang="en-CA" sz="2400" i="1" dirty="0"/>
              <a:t>Use with team members who understand the card’s purpose and welcome feedback.</a:t>
            </a:r>
          </a:p>
          <a:p>
            <a:pPr marL="0" indent="0">
              <a:spcBef>
                <a:spcPts val="1800"/>
              </a:spcBef>
              <a:spcAft>
                <a:spcPts val="600"/>
              </a:spcAft>
              <a:buNone/>
            </a:pPr>
            <a:r>
              <a:rPr lang="en-CA" sz="2800" dirty="0"/>
              <a:t>Use Jargon Alert cards to </a:t>
            </a:r>
            <a:r>
              <a:rPr lang="en-CA" sz="2800" b="1" dirty="0"/>
              <a:t>empower</a:t>
            </a:r>
            <a:r>
              <a:rPr lang="en-CA" sz="2800" dirty="0"/>
              <a:t> patients/family members to alert you the jargon you used is not understood. </a:t>
            </a:r>
          </a:p>
          <a:p>
            <a:pPr marL="400050" lvl="1" indent="0">
              <a:spcBef>
                <a:spcPts val="0"/>
              </a:spcBef>
              <a:spcAft>
                <a:spcPts val="600"/>
              </a:spcAft>
              <a:buNone/>
            </a:pPr>
            <a:r>
              <a:rPr lang="en-CA" sz="2400" i="1" dirty="0"/>
              <a:t>Explain the use of the card before inviting patients to use it.</a:t>
            </a:r>
          </a:p>
        </p:txBody>
      </p:sp>
    </p:spTree>
    <p:extLst>
      <p:ext uri="{BB962C8B-B14F-4D97-AF65-F5344CB8AC3E}">
        <p14:creationId xmlns:p14="http://schemas.microsoft.com/office/powerpoint/2010/main" val="3245935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CA" dirty="0" smtClean="0"/>
              <a:t>Advocate with clarity</a:t>
            </a:r>
            <a:endParaRPr lang="en-CA" dirty="0"/>
          </a:p>
        </p:txBody>
      </p:sp>
      <p:sp>
        <p:nvSpPr>
          <p:cNvPr id="16" name="Text Placeholder 15"/>
          <p:cNvSpPr>
            <a:spLocks noGrp="1"/>
          </p:cNvSpPr>
          <p:nvPr>
            <p:ph type="body" sz="quarter" idx="12"/>
          </p:nvPr>
        </p:nvSpPr>
        <p:spPr/>
        <p:txBody>
          <a:bodyPr>
            <a:noAutofit/>
          </a:bodyPr>
          <a:lstStyle/>
          <a:p>
            <a:pPr marL="0" indent="0">
              <a:buNone/>
            </a:pPr>
            <a:r>
              <a:rPr lang="en-CA" dirty="0" smtClean="0"/>
              <a:t>3 communication tools to help you…</a:t>
            </a:r>
            <a:endParaRPr lang="en-CA" dirty="0"/>
          </a:p>
        </p:txBody>
      </p:sp>
      <p:sp>
        <p:nvSpPr>
          <p:cNvPr id="6" name="Rounded Rectangle 5"/>
          <p:cNvSpPr/>
          <p:nvPr/>
        </p:nvSpPr>
        <p:spPr>
          <a:xfrm>
            <a:off x="423246" y="5013176"/>
            <a:ext cx="4212000" cy="576064"/>
          </a:xfrm>
          <a:prstGeom prst="roundRect">
            <a:avLst/>
          </a:prstGeom>
          <a:ln w="38100">
            <a:solidFill>
              <a:srgbClr val="9B8F79"/>
            </a:solidFill>
          </a:ln>
        </p:spPr>
        <p:style>
          <a:lnRef idx="2">
            <a:schemeClr val="dk1"/>
          </a:lnRef>
          <a:fillRef idx="1">
            <a:schemeClr val="lt1"/>
          </a:fillRef>
          <a:effectRef idx="0">
            <a:schemeClr val="dk1"/>
          </a:effectRef>
          <a:fontRef idx="minor">
            <a:schemeClr val="dk1"/>
          </a:fontRef>
        </p:style>
        <p:txBody>
          <a:bodyPr wrap="none" lIns="144000" tIns="144000" rIns="144000" bIns="144000" anchor="ctr">
            <a:noAutofit/>
          </a:bodyPr>
          <a:lstStyle/>
          <a:p>
            <a:pPr algn="ctr"/>
            <a:r>
              <a:rPr lang="en-CA" sz="2400" b="1" dirty="0"/>
              <a:t>2 Challenge Rule </a:t>
            </a:r>
          </a:p>
        </p:txBody>
      </p:sp>
      <p:sp>
        <p:nvSpPr>
          <p:cNvPr id="13" name="TextBox 12"/>
          <p:cNvSpPr txBox="1"/>
          <p:nvPr/>
        </p:nvSpPr>
        <p:spPr>
          <a:xfrm>
            <a:off x="4788024" y="2276872"/>
            <a:ext cx="4212000" cy="3312368"/>
          </a:xfrm>
          <a:prstGeom prst="roundRect">
            <a:avLst>
              <a:gd name="adj" fmla="val 2825"/>
            </a:avLst>
          </a:prstGeom>
          <a:ln w="38100">
            <a:solidFill>
              <a:srgbClr val="9B8F79"/>
            </a:solidFill>
          </a:ln>
        </p:spPr>
        <p:style>
          <a:lnRef idx="2">
            <a:schemeClr val="dk1"/>
          </a:lnRef>
          <a:fillRef idx="1">
            <a:schemeClr val="lt1"/>
          </a:fillRef>
          <a:effectRef idx="0">
            <a:schemeClr val="dk1"/>
          </a:effectRef>
          <a:fontRef idx="minor">
            <a:schemeClr val="dk1"/>
          </a:fontRef>
        </p:style>
        <p:txBody>
          <a:bodyPr wrap="square" lIns="144000" tIns="144000" rIns="144000" bIns="144000" rtlCol="0">
            <a:noAutofit/>
          </a:bodyPr>
          <a:lstStyle/>
          <a:p>
            <a:pPr>
              <a:spcAft>
                <a:spcPts val="1200"/>
              </a:spcAft>
            </a:pPr>
            <a:r>
              <a:rPr lang="en-CA" sz="2800" b="1" dirty="0" smtClean="0"/>
              <a:t>DESC</a:t>
            </a:r>
            <a:endParaRPr lang="en-CA" sz="2200" dirty="0"/>
          </a:p>
          <a:p>
            <a:pPr marL="3175" lvl="1" indent="0">
              <a:buNone/>
            </a:pPr>
            <a:r>
              <a:rPr lang="en-CA" sz="2200" b="1" dirty="0"/>
              <a:t>Describe</a:t>
            </a:r>
          </a:p>
          <a:p>
            <a:pPr marL="3175" lvl="1" indent="0">
              <a:buNone/>
            </a:pPr>
            <a:r>
              <a:rPr lang="en-CA" sz="2200" b="1" dirty="0" smtClean="0"/>
              <a:t>Express</a:t>
            </a:r>
            <a:r>
              <a:rPr lang="en-CA" sz="2200" dirty="0"/>
              <a:t>	</a:t>
            </a:r>
            <a:r>
              <a:rPr lang="en-CA" sz="2200" dirty="0" smtClean="0"/>
              <a:t>feelings/concerns</a:t>
            </a:r>
            <a:endParaRPr lang="en-CA" sz="2200" dirty="0"/>
          </a:p>
          <a:p>
            <a:pPr marL="900113" lvl="1" indent="-900113">
              <a:buNone/>
            </a:pPr>
            <a:r>
              <a:rPr lang="en-CA" sz="2200" b="1" dirty="0" smtClean="0"/>
              <a:t>Suggest</a:t>
            </a:r>
            <a:r>
              <a:rPr lang="en-CA" sz="2200" dirty="0"/>
              <a:t>	</a:t>
            </a:r>
            <a:r>
              <a:rPr lang="en-CA" sz="2200" dirty="0" smtClean="0"/>
              <a:t>alternatives </a:t>
            </a:r>
            <a:r>
              <a:rPr lang="en-CA" sz="2200" dirty="0"/>
              <a:t>&amp; seek agreement</a:t>
            </a:r>
          </a:p>
          <a:p>
            <a:pPr marL="900113" lvl="1" indent="-896938">
              <a:buNone/>
            </a:pPr>
            <a:r>
              <a:rPr lang="en-CA" sz="2200" b="1" dirty="0"/>
              <a:t>Consequences</a:t>
            </a:r>
            <a:r>
              <a:rPr lang="en-CA" sz="2200" dirty="0"/>
              <a:t> stated in terms of impact on established team </a:t>
            </a:r>
            <a:r>
              <a:rPr lang="en-CA" sz="2200" dirty="0" smtClean="0"/>
              <a:t>goals</a:t>
            </a:r>
            <a:endParaRPr lang="en-CA" sz="2200" dirty="0"/>
          </a:p>
        </p:txBody>
      </p:sp>
      <p:sp>
        <p:nvSpPr>
          <p:cNvPr id="7" name="TextBox 6"/>
          <p:cNvSpPr txBox="1"/>
          <p:nvPr/>
        </p:nvSpPr>
        <p:spPr>
          <a:xfrm>
            <a:off x="423246" y="2276872"/>
            <a:ext cx="4212000" cy="2556000"/>
          </a:xfrm>
          <a:prstGeom prst="roundRect">
            <a:avLst>
              <a:gd name="adj" fmla="val 3759"/>
            </a:avLst>
          </a:prstGeom>
          <a:ln w="38100">
            <a:solidFill>
              <a:srgbClr val="9B8F79"/>
            </a:solidFill>
          </a:ln>
        </p:spPr>
        <p:style>
          <a:lnRef idx="2">
            <a:schemeClr val="accent1"/>
          </a:lnRef>
          <a:fillRef idx="1">
            <a:schemeClr val="lt1"/>
          </a:fillRef>
          <a:effectRef idx="0">
            <a:schemeClr val="accent1"/>
          </a:effectRef>
          <a:fontRef idx="minor">
            <a:schemeClr val="dk1"/>
          </a:fontRef>
        </p:style>
        <p:txBody>
          <a:bodyPr wrap="square" lIns="144000" tIns="144000" rIns="144000" bIns="144000" rtlCol="0">
            <a:noAutofit/>
          </a:bodyPr>
          <a:lstStyle/>
          <a:p>
            <a:pPr>
              <a:spcAft>
                <a:spcPts val="1200"/>
              </a:spcAft>
            </a:pPr>
            <a:r>
              <a:rPr lang="en-CA" sz="2800" b="1" dirty="0" smtClean="0"/>
              <a:t>CUS</a:t>
            </a:r>
          </a:p>
          <a:p>
            <a:pPr>
              <a:spcAft>
                <a:spcPts val="900"/>
              </a:spcAft>
            </a:pPr>
            <a:r>
              <a:rPr lang="en-CA" sz="2200" dirty="0" smtClean="0"/>
              <a:t>          I am</a:t>
            </a:r>
            <a:r>
              <a:rPr lang="en-CA" sz="2200" dirty="0"/>
              <a:t>	</a:t>
            </a:r>
            <a:r>
              <a:rPr lang="en-CA" sz="2200" dirty="0" smtClean="0"/>
              <a:t>ONCERNED!</a:t>
            </a:r>
          </a:p>
          <a:p>
            <a:pPr>
              <a:spcAft>
                <a:spcPts val="900"/>
              </a:spcAft>
            </a:pPr>
            <a:r>
              <a:rPr lang="en-CA" sz="2200" dirty="0"/>
              <a:t> </a:t>
            </a:r>
            <a:r>
              <a:rPr lang="en-CA" sz="2200" dirty="0" smtClean="0"/>
              <a:t>         I am	NCOMFORTABLE!</a:t>
            </a:r>
          </a:p>
          <a:p>
            <a:pPr>
              <a:spcAft>
                <a:spcPts val="900"/>
              </a:spcAft>
            </a:pPr>
            <a:r>
              <a:rPr lang="en-CA" sz="2200" dirty="0" smtClean="0"/>
              <a:t>    This is a	AFETY ISSUE!</a:t>
            </a:r>
          </a:p>
          <a:p>
            <a:pPr algn="r"/>
            <a:r>
              <a:rPr lang="en-CA" sz="2000" b="1" i="1" dirty="0" smtClean="0">
                <a:solidFill>
                  <a:srgbClr val="C00000"/>
                </a:solidFill>
              </a:rPr>
              <a:t>“Stop the Line”</a:t>
            </a:r>
            <a:endParaRPr lang="en-US" sz="2000" b="1" i="1" dirty="0">
              <a:solidFill>
                <a:srgbClr val="C00000"/>
              </a:solidFill>
            </a:endParaRPr>
          </a:p>
        </p:txBody>
      </p:sp>
      <p:sp>
        <p:nvSpPr>
          <p:cNvPr id="9" name="Rectangle 8"/>
          <p:cNvSpPr/>
          <p:nvPr/>
        </p:nvSpPr>
        <p:spPr>
          <a:xfrm>
            <a:off x="1777607" y="2833748"/>
            <a:ext cx="576000" cy="1603364"/>
          </a:xfrm>
          <a:prstGeom prst="rect">
            <a:avLst/>
          </a:prstGeom>
          <a:gradFill flip="none" rotWithShape="1">
            <a:gsLst>
              <a:gs pos="0">
                <a:srgbClr val="FFF200"/>
              </a:gs>
              <a:gs pos="50000">
                <a:srgbClr val="FF7A00"/>
              </a:gs>
              <a:gs pos="100000">
                <a:srgbClr val="FF030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scene3d>
              <a:camera prst="orthographicFront"/>
              <a:lightRig rig="soft" dir="t">
                <a:rot lat="0" lon="0" rev="10800000"/>
              </a:lightRig>
            </a:scene3d>
            <a:sp3d>
              <a:bevelT w="27940" h="12700"/>
              <a:contourClr>
                <a:srgbClr val="DDDDDD"/>
              </a:contourClr>
            </a:sp3d>
          </a:bodyPr>
          <a:lstStyle/>
          <a:p>
            <a:pPr algn="ctr">
              <a:lnSpc>
                <a:spcPct val="90000"/>
              </a:lnSpc>
            </a:pPr>
            <a:r>
              <a:rPr lang="en-CA" sz="3200" b="1" spc="150" dirty="0" smtClean="0">
                <a:ln w="12700">
                  <a:solidFill>
                    <a:schemeClr val="tx1"/>
                  </a:solidFill>
                </a:ln>
                <a:solidFill>
                  <a:srgbClr val="F8F8F8"/>
                </a:solidFill>
                <a:latin typeface="Arial Black" panose="020B0A04020102020204" pitchFamily="34" charset="0"/>
              </a:rPr>
              <a:t>C</a:t>
            </a:r>
          </a:p>
          <a:p>
            <a:pPr algn="ctr">
              <a:lnSpc>
                <a:spcPct val="90000"/>
              </a:lnSpc>
            </a:pPr>
            <a:r>
              <a:rPr lang="en-CA" sz="3200" b="1" spc="150" dirty="0" smtClean="0">
                <a:ln w="12700">
                  <a:solidFill>
                    <a:schemeClr val="tx1"/>
                  </a:solidFill>
                </a:ln>
                <a:solidFill>
                  <a:srgbClr val="F8F8F8"/>
                </a:solidFill>
                <a:latin typeface="Arial Black" panose="020B0A04020102020204" pitchFamily="34" charset="0"/>
              </a:rPr>
              <a:t>U</a:t>
            </a:r>
          </a:p>
          <a:p>
            <a:pPr algn="ctr">
              <a:lnSpc>
                <a:spcPct val="90000"/>
              </a:lnSpc>
            </a:pPr>
            <a:r>
              <a:rPr lang="en-CA" sz="3200" b="1" spc="150" dirty="0">
                <a:ln w="12700">
                  <a:solidFill>
                    <a:schemeClr val="tx1"/>
                  </a:solidFill>
                </a:ln>
                <a:solidFill>
                  <a:srgbClr val="F8F8F8"/>
                </a:solidFill>
                <a:latin typeface="Arial Black" panose="020B0A04020102020204" pitchFamily="34" charset="0"/>
              </a:rPr>
              <a:t>S</a:t>
            </a:r>
            <a:endParaRPr lang="en-US" sz="3200" b="1" spc="150" dirty="0">
              <a:ln w="12700">
                <a:solidFill>
                  <a:schemeClr val="tx1"/>
                </a:solidFill>
              </a:ln>
              <a:solidFill>
                <a:srgbClr val="F8F8F8"/>
              </a:solidFill>
              <a:latin typeface="Arial Black" panose="020B0A04020102020204" pitchFamily="34" charset="0"/>
            </a:endParaRPr>
          </a:p>
        </p:txBody>
      </p:sp>
      <p:sp>
        <p:nvSpPr>
          <p:cNvPr id="18" name="TextBox 17"/>
          <p:cNvSpPr txBox="1"/>
          <p:nvPr/>
        </p:nvSpPr>
        <p:spPr>
          <a:xfrm>
            <a:off x="0" y="6158897"/>
            <a:ext cx="9144000" cy="246221"/>
          </a:xfrm>
          <a:prstGeom prst="rect">
            <a:avLst/>
          </a:prstGeom>
          <a:noFill/>
        </p:spPr>
        <p:txBody>
          <a:bodyPr wrap="square" rtlCol="0" anchor="ctr">
            <a:spAutoFit/>
          </a:bodyPr>
          <a:lstStyle/>
          <a:p>
            <a:pPr algn="r"/>
            <a:r>
              <a:rPr lang="en-CA" sz="1000" dirty="0" smtClean="0"/>
              <a:t>ahrq.gov/professionals/education/curriculum-tools/</a:t>
            </a:r>
            <a:r>
              <a:rPr lang="en-CA" sz="1000" dirty="0" err="1" smtClean="0"/>
              <a:t>teamstepps</a:t>
            </a:r>
            <a:r>
              <a:rPr lang="en-CA" sz="1000" dirty="0" smtClean="0"/>
              <a:t>/instructor/essentials/pocketguide.html</a:t>
            </a:r>
            <a:endParaRPr lang="en-CA" sz="1000" dirty="0"/>
          </a:p>
        </p:txBody>
      </p:sp>
    </p:spTree>
    <p:extLst>
      <p:ext uri="{BB962C8B-B14F-4D97-AF65-F5344CB8AC3E}">
        <p14:creationId xmlns:p14="http://schemas.microsoft.com/office/powerpoint/2010/main" val="1690355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7"/>
          <p:cNvSpPr txBox="1">
            <a:spLocks/>
          </p:cNvSpPr>
          <p:nvPr/>
        </p:nvSpPr>
        <p:spPr>
          <a:xfrm>
            <a:off x="528951" y="2533056"/>
            <a:ext cx="2520000" cy="3564000"/>
          </a:xfrm>
          <a:prstGeom prst="roundRect">
            <a:avLst>
              <a:gd name="adj" fmla="val 4266"/>
            </a:avLst>
          </a:prstGeom>
          <a:solidFill>
            <a:schemeClr val="bg1"/>
          </a:solidFill>
          <a:ln w="38100">
            <a:solidFill>
              <a:srgbClr val="9B8F79"/>
            </a:solidFill>
          </a:ln>
        </p:spPr>
        <p:txBody>
          <a:bodyPr vert="horz" lIns="72000" tIns="72000" rIns="72000" bIns="7200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CA" sz="2400" dirty="0" smtClean="0"/>
              <a:t>Say it once</a:t>
            </a:r>
          </a:p>
          <a:p>
            <a:pPr marL="0" indent="0" algn="ctr">
              <a:buFont typeface="Arial" panose="020B0604020202020204" pitchFamily="34" charset="0"/>
              <a:buNone/>
            </a:pPr>
            <a:endParaRPr lang="en-CA" sz="2400" dirty="0" smtClean="0"/>
          </a:p>
          <a:p>
            <a:pPr marL="0" indent="0" algn="ctr">
              <a:buFont typeface="Arial" panose="020B0604020202020204" pitchFamily="34" charset="0"/>
              <a:buNone/>
            </a:pPr>
            <a:endParaRPr lang="en-CA" sz="2400" dirty="0"/>
          </a:p>
          <a:p>
            <a:pPr marL="0" indent="0" algn="ctr">
              <a:buFont typeface="Arial" panose="020B0604020202020204" pitchFamily="34" charset="0"/>
              <a:buNone/>
            </a:pPr>
            <a:endParaRPr lang="en-CA" sz="2400" dirty="0"/>
          </a:p>
          <a:p>
            <a:pPr marL="0" indent="0" algn="ctr">
              <a:buFont typeface="Arial" panose="020B0604020202020204" pitchFamily="34" charset="0"/>
              <a:buNone/>
            </a:pPr>
            <a:r>
              <a:rPr lang="en-CA" sz="2400" dirty="0" smtClean="0"/>
              <a:t>Say it again</a:t>
            </a:r>
            <a:endParaRPr lang="en-CA" sz="2400" dirty="0"/>
          </a:p>
        </p:txBody>
      </p:sp>
      <p:sp>
        <p:nvSpPr>
          <p:cNvPr id="7" name="Title 6"/>
          <p:cNvSpPr>
            <a:spLocks noGrp="1"/>
          </p:cNvSpPr>
          <p:nvPr>
            <p:ph type="title"/>
          </p:nvPr>
        </p:nvSpPr>
        <p:spPr>
          <a:xfrm>
            <a:off x="528951" y="457200"/>
            <a:ext cx="8363272" cy="1143000"/>
          </a:xfrm>
        </p:spPr>
        <p:txBody>
          <a:bodyPr/>
          <a:lstStyle/>
          <a:p>
            <a:r>
              <a:rPr lang="en-CA" dirty="0" smtClean="0"/>
              <a:t>What advocating might look like</a:t>
            </a:r>
            <a:endParaRPr lang="en-CA" dirty="0"/>
          </a:p>
        </p:txBody>
      </p:sp>
      <p:sp>
        <p:nvSpPr>
          <p:cNvPr id="8" name="Text Placeholder 7"/>
          <p:cNvSpPr>
            <a:spLocks noGrp="1"/>
          </p:cNvSpPr>
          <p:nvPr>
            <p:ph type="body" idx="4294967295"/>
          </p:nvPr>
        </p:nvSpPr>
        <p:spPr>
          <a:xfrm>
            <a:off x="528951" y="1638733"/>
            <a:ext cx="2520000" cy="639762"/>
          </a:xfrm>
          <a:prstGeom prst="roundRect">
            <a:avLst/>
          </a:prstGeom>
          <a:solidFill>
            <a:schemeClr val="bg1"/>
          </a:solidFill>
          <a:ln w="38100">
            <a:solidFill>
              <a:srgbClr val="9B8F79"/>
            </a:solidFill>
          </a:ln>
        </p:spPr>
        <p:txBody>
          <a:bodyPr lIns="72000" tIns="72000" rIns="72000" bIns="72000" anchor="ctr">
            <a:noAutofit/>
          </a:bodyPr>
          <a:lstStyle/>
          <a:p>
            <a:pPr marL="0" indent="0" algn="ctr">
              <a:buNone/>
            </a:pPr>
            <a:r>
              <a:rPr lang="en-CA" sz="2800" b="1" dirty="0"/>
              <a:t>2 Challenge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402" y="3064110"/>
            <a:ext cx="689098"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8380" y="4821330"/>
            <a:ext cx="781143" cy="1055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Placeholder 7"/>
          <p:cNvSpPr txBox="1">
            <a:spLocks/>
          </p:cNvSpPr>
          <p:nvPr/>
        </p:nvSpPr>
        <p:spPr>
          <a:xfrm>
            <a:off x="3450587" y="1638733"/>
            <a:ext cx="2520000" cy="639762"/>
          </a:xfrm>
          <a:prstGeom prst="roundRect">
            <a:avLst/>
          </a:prstGeom>
          <a:solidFill>
            <a:schemeClr val="bg1"/>
          </a:solidFill>
          <a:ln w="38100">
            <a:solidFill>
              <a:srgbClr val="9B8F79"/>
            </a:solidFill>
          </a:ln>
        </p:spPr>
        <p:txBody>
          <a:bodyPr vert="horz" lIns="72000" tIns="72000" rIns="72000" bIns="7200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CA" b="1" dirty="0" smtClean="0"/>
              <a:t>CUS</a:t>
            </a:r>
            <a:endParaRPr lang="en-CA" b="1" dirty="0"/>
          </a:p>
        </p:txBody>
      </p:sp>
      <p:sp>
        <p:nvSpPr>
          <p:cNvPr id="18" name="Text Placeholder 7"/>
          <p:cNvSpPr txBox="1">
            <a:spLocks/>
          </p:cNvSpPr>
          <p:nvPr/>
        </p:nvSpPr>
        <p:spPr>
          <a:xfrm>
            <a:off x="6372223" y="1638733"/>
            <a:ext cx="2520000" cy="639762"/>
          </a:xfrm>
          <a:prstGeom prst="roundRect">
            <a:avLst/>
          </a:prstGeom>
          <a:solidFill>
            <a:schemeClr val="bg1"/>
          </a:solidFill>
          <a:ln w="38100">
            <a:solidFill>
              <a:srgbClr val="9B8F79"/>
            </a:solidFill>
          </a:ln>
        </p:spPr>
        <p:txBody>
          <a:bodyPr vert="horz" lIns="72000" tIns="72000" rIns="72000" bIns="7200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CA" b="1" dirty="0" smtClean="0"/>
              <a:t>DESC</a:t>
            </a:r>
            <a:endParaRPr lang="en-CA" b="1" dirty="0"/>
          </a:p>
        </p:txBody>
      </p:sp>
      <p:sp>
        <p:nvSpPr>
          <p:cNvPr id="22" name="Text Placeholder 7"/>
          <p:cNvSpPr txBox="1">
            <a:spLocks/>
          </p:cNvSpPr>
          <p:nvPr/>
        </p:nvSpPr>
        <p:spPr>
          <a:xfrm>
            <a:off x="3450587" y="2533056"/>
            <a:ext cx="2520000" cy="3564000"/>
          </a:xfrm>
          <a:prstGeom prst="roundRect">
            <a:avLst>
              <a:gd name="adj" fmla="val 4266"/>
            </a:avLst>
          </a:prstGeom>
          <a:solidFill>
            <a:schemeClr val="bg1"/>
          </a:solidFill>
          <a:ln w="38100">
            <a:solidFill>
              <a:srgbClr val="9B8F79"/>
            </a:solidFill>
          </a:ln>
        </p:spPr>
        <p:txBody>
          <a:bodyPr vert="horz" lIns="72000" tIns="1260000" rIns="72000" bIns="7200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CA" sz="2000" dirty="0" smtClean="0"/>
              <a:t>Video demonstrating CUS (10 sec):</a:t>
            </a:r>
          </a:p>
          <a:p>
            <a:pPr marL="0" indent="0">
              <a:lnSpc>
                <a:spcPct val="120000"/>
              </a:lnSpc>
              <a:spcBef>
                <a:spcPts val="0"/>
              </a:spcBef>
              <a:buNone/>
            </a:pPr>
            <a:endParaRPr lang="en-CA" sz="1200" dirty="0" smtClean="0">
              <a:hlinkClick r:id="rId5"/>
            </a:endParaRPr>
          </a:p>
          <a:p>
            <a:pPr marL="0" indent="0">
              <a:lnSpc>
                <a:spcPct val="120000"/>
              </a:lnSpc>
              <a:spcBef>
                <a:spcPts val="0"/>
              </a:spcBef>
              <a:buNone/>
            </a:pPr>
            <a:r>
              <a:rPr lang="en-CA" sz="1200" dirty="0" smtClean="0">
                <a:hlinkClick r:id="rId5"/>
              </a:rPr>
              <a:t>http</a:t>
            </a:r>
            <a:r>
              <a:rPr lang="en-CA" sz="1200" dirty="0">
                <a:hlinkClick r:id="rId5"/>
              </a:rPr>
              <a:t>://</a:t>
            </a:r>
            <a:r>
              <a:rPr lang="en-CA" sz="1200" dirty="0" smtClean="0">
                <a:hlinkClick r:id="rId5"/>
              </a:rPr>
              <a:t>www.ahrq.gov/professionals/education/curriculum-tools/teamstepps/instructor/videos/ts_CUS_LandD/CUS_LandD.html</a:t>
            </a:r>
            <a:r>
              <a:rPr lang="en-CA" sz="1200" dirty="0" smtClean="0"/>
              <a:t> </a:t>
            </a:r>
            <a:endParaRPr lang="en-CA" sz="1200" dirty="0"/>
          </a:p>
        </p:txBody>
      </p:sp>
      <p:sp>
        <p:nvSpPr>
          <p:cNvPr id="24" name="Text Placeholder 7"/>
          <p:cNvSpPr txBox="1">
            <a:spLocks/>
          </p:cNvSpPr>
          <p:nvPr/>
        </p:nvSpPr>
        <p:spPr>
          <a:xfrm>
            <a:off x="6372223" y="2533056"/>
            <a:ext cx="2520000" cy="3564000"/>
          </a:xfrm>
          <a:prstGeom prst="roundRect">
            <a:avLst>
              <a:gd name="adj" fmla="val 4266"/>
            </a:avLst>
          </a:prstGeom>
          <a:solidFill>
            <a:schemeClr val="bg1"/>
          </a:solidFill>
          <a:ln w="38100">
            <a:solidFill>
              <a:srgbClr val="9B8F79"/>
            </a:solidFill>
          </a:ln>
        </p:spPr>
        <p:txBody>
          <a:bodyPr vert="horz" lIns="72000" tIns="1260000" rIns="72000" bIns="7200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CA" sz="2000" dirty="0"/>
              <a:t>V</a:t>
            </a:r>
            <a:r>
              <a:rPr lang="en-CA" sz="2000" dirty="0" smtClean="0"/>
              <a:t>ideo demonstrating DESC (6 min):</a:t>
            </a:r>
          </a:p>
          <a:p>
            <a:pPr marL="0" indent="0">
              <a:lnSpc>
                <a:spcPct val="120000"/>
              </a:lnSpc>
              <a:spcBef>
                <a:spcPts val="0"/>
              </a:spcBef>
              <a:buNone/>
            </a:pPr>
            <a:endParaRPr lang="en-CA" sz="1200" dirty="0" smtClean="0">
              <a:hlinkClick r:id="rId6"/>
            </a:endParaRPr>
          </a:p>
          <a:p>
            <a:pPr marL="0" indent="0">
              <a:lnSpc>
                <a:spcPct val="120000"/>
              </a:lnSpc>
              <a:spcBef>
                <a:spcPts val="0"/>
              </a:spcBef>
              <a:buNone/>
            </a:pPr>
            <a:r>
              <a:rPr lang="en-CA" sz="1200" dirty="0" smtClean="0">
                <a:hlinkClick r:id="rId6"/>
              </a:rPr>
              <a:t>http</a:t>
            </a:r>
            <a:r>
              <a:rPr lang="en-CA" sz="1200" dirty="0">
                <a:hlinkClick r:id="rId6"/>
              </a:rPr>
              <a:t>://</a:t>
            </a:r>
            <a:r>
              <a:rPr lang="en-CA" sz="1200" dirty="0" smtClean="0">
                <a:hlinkClick r:id="rId6"/>
              </a:rPr>
              <a:t>www.youtube.com/watch?v=BHk_S54ZAH8</a:t>
            </a:r>
            <a:r>
              <a:rPr lang="en-CA" sz="1200" dirty="0" smtClean="0"/>
              <a:t> </a:t>
            </a:r>
          </a:p>
        </p:txBody>
      </p:sp>
      <p:grpSp>
        <p:nvGrpSpPr>
          <p:cNvPr id="2059" name="Group 2058"/>
          <p:cNvGrpSpPr/>
          <p:nvPr/>
        </p:nvGrpSpPr>
        <p:grpSpPr>
          <a:xfrm flipH="1">
            <a:off x="4310550" y="2721239"/>
            <a:ext cx="800074" cy="982663"/>
            <a:chOff x="-1414462" y="1770063"/>
            <a:chExt cx="1147763" cy="1409700"/>
          </a:xfrm>
        </p:grpSpPr>
        <p:sp>
          <p:nvSpPr>
            <p:cNvPr id="29" name="Rectangle 8"/>
            <p:cNvSpPr>
              <a:spLocks noChangeArrowheads="1"/>
            </p:cNvSpPr>
            <p:nvPr/>
          </p:nvSpPr>
          <p:spPr bwMode="auto">
            <a:xfrm>
              <a:off x="-1063625" y="2197100"/>
              <a:ext cx="703263" cy="488950"/>
            </a:xfrm>
            <a:prstGeom prst="rect">
              <a:avLst/>
            </a:prstGeom>
            <a:solidFill>
              <a:srgbClr val="9B8F79"/>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
            <p:cNvSpPr>
              <a:spLocks/>
            </p:cNvSpPr>
            <p:nvPr/>
          </p:nvSpPr>
          <p:spPr bwMode="auto">
            <a:xfrm>
              <a:off x="-703262" y="1770063"/>
              <a:ext cx="436563" cy="436562"/>
            </a:xfrm>
            <a:custGeom>
              <a:avLst/>
              <a:gdLst>
                <a:gd name="T0" fmla="*/ 303 w 550"/>
                <a:gd name="T1" fmla="*/ 549 h 550"/>
                <a:gd name="T2" fmla="*/ 357 w 550"/>
                <a:gd name="T3" fmla="*/ 538 h 550"/>
                <a:gd name="T4" fmla="*/ 406 w 550"/>
                <a:gd name="T5" fmla="*/ 517 h 550"/>
                <a:gd name="T6" fmla="*/ 450 w 550"/>
                <a:gd name="T7" fmla="*/ 487 h 550"/>
                <a:gd name="T8" fmla="*/ 488 w 550"/>
                <a:gd name="T9" fmla="*/ 450 h 550"/>
                <a:gd name="T10" fmla="*/ 516 w 550"/>
                <a:gd name="T11" fmla="*/ 406 h 550"/>
                <a:gd name="T12" fmla="*/ 537 w 550"/>
                <a:gd name="T13" fmla="*/ 357 h 550"/>
                <a:gd name="T14" fmla="*/ 549 w 550"/>
                <a:gd name="T15" fmla="*/ 303 h 550"/>
                <a:gd name="T16" fmla="*/ 549 w 550"/>
                <a:gd name="T17" fmla="*/ 248 h 550"/>
                <a:gd name="T18" fmla="*/ 537 w 550"/>
                <a:gd name="T19" fmla="*/ 193 h 550"/>
                <a:gd name="T20" fmla="*/ 516 w 550"/>
                <a:gd name="T21" fmla="*/ 144 h 550"/>
                <a:gd name="T22" fmla="*/ 488 w 550"/>
                <a:gd name="T23" fmla="*/ 100 h 550"/>
                <a:gd name="T24" fmla="*/ 450 w 550"/>
                <a:gd name="T25" fmla="*/ 63 h 550"/>
                <a:gd name="T26" fmla="*/ 406 w 550"/>
                <a:gd name="T27" fmla="*/ 33 h 550"/>
                <a:gd name="T28" fmla="*/ 357 w 550"/>
                <a:gd name="T29" fmla="*/ 13 h 550"/>
                <a:gd name="T30" fmla="*/ 303 w 550"/>
                <a:gd name="T31" fmla="*/ 1 h 550"/>
                <a:gd name="T32" fmla="*/ 248 w 550"/>
                <a:gd name="T33" fmla="*/ 1 h 550"/>
                <a:gd name="T34" fmla="*/ 194 w 550"/>
                <a:gd name="T35" fmla="*/ 13 h 550"/>
                <a:gd name="T36" fmla="*/ 144 w 550"/>
                <a:gd name="T37" fmla="*/ 33 h 550"/>
                <a:gd name="T38" fmla="*/ 101 w 550"/>
                <a:gd name="T39" fmla="*/ 63 h 550"/>
                <a:gd name="T40" fmla="*/ 64 w 550"/>
                <a:gd name="T41" fmla="*/ 100 h 550"/>
                <a:gd name="T42" fmla="*/ 34 w 550"/>
                <a:gd name="T43" fmla="*/ 144 h 550"/>
                <a:gd name="T44" fmla="*/ 13 w 550"/>
                <a:gd name="T45" fmla="*/ 193 h 550"/>
                <a:gd name="T46" fmla="*/ 2 w 550"/>
                <a:gd name="T47" fmla="*/ 248 h 550"/>
                <a:gd name="T48" fmla="*/ 2 w 550"/>
                <a:gd name="T49" fmla="*/ 303 h 550"/>
                <a:gd name="T50" fmla="*/ 13 w 550"/>
                <a:gd name="T51" fmla="*/ 357 h 550"/>
                <a:gd name="T52" fmla="*/ 34 w 550"/>
                <a:gd name="T53" fmla="*/ 406 h 550"/>
                <a:gd name="T54" fmla="*/ 64 w 550"/>
                <a:gd name="T55" fmla="*/ 450 h 550"/>
                <a:gd name="T56" fmla="*/ 101 w 550"/>
                <a:gd name="T57" fmla="*/ 487 h 550"/>
                <a:gd name="T58" fmla="*/ 144 w 550"/>
                <a:gd name="T59" fmla="*/ 517 h 550"/>
                <a:gd name="T60" fmla="*/ 194 w 550"/>
                <a:gd name="T61" fmla="*/ 538 h 550"/>
                <a:gd name="T62" fmla="*/ 248 w 550"/>
                <a:gd name="T63" fmla="*/ 549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0" h="550">
                  <a:moveTo>
                    <a:pt x="276" y="550"/>
                  </a:moveTo>
                  <a:lnTo>
                    <a:pt x="303" y="549"/>
                  </a:lnTo>
                  <a:lnTo>
                    <a:pt x="331" y="545"/>
                  </a:lnTo>
                  <a:lnTo>
                    <a:pt x="357" y="538"/>
                  </a:lnTo>
                  <a:lnTo>
                    <a:pt x="382" y="529"/>
                  </a:lnTo>
                  <a:lnTo>
                    <a:pt x="406" y="517"/>
                  </a:lnTo>
                  <a:lnTo>
                    <a:pt x="429" y="503"/>
                  </a:lnTo>
                  <a:lnTo>
                    <a:pt x="450" y="487"/>
                  </a:lnTo>
                  <a:lnTo>
                    <a:pt x="469" y="470"/>
                  </a:lnTo>
                  <a:lnTo>
                    <a:pt x="488" y="450"/>
                  </a:lnTo>
                  <a:lnTo>
                    <a:pt x="503" y="430"/>
                  </a:lnTo>
                  <a:lnTo>
                    <a:pt x="516" y="406"/>
                  </a:lnTo>
                  <a:lnTo>
                    <a:pt x="528" y="382"/>
                  </a:lnTo>
                  <a:lnTo>
                    <a:pt x="537" y="357"/>
                  </a:lnTo>
                  <a:lnTo>
                    <a:pt x="544" y="330"/>
                  </a:lnTo>
                  <a:lnTo>
                    <a:pt x="549" y="303"/>
                  </a:lnTo>
                  <a:lnTo>
                    <a:pt x="550" y="275"/>
                  </a:lnTo>
                  <a:lnTo>
                    <a:pt x="549" y="248"/>
                  </a:lnTo>
                  <a:lnTo>
                    <a:pt x="544" y="220"/>
                  </a:lnTo>
                  <a:lnTo>
                    <a:pt x="537" y="193"/>
                  </a:lnTo>
                  <a:lnTo>
                    <a:pt x="528" y="168"/>
                  </a:lnTo>
                  <a:lnTo>
                    <a:pt x="516" y="144"/>
                  </a:lnTo>
                  <a:lnTo>
                    <a:pt x="503" y="121"/>
                  </a:lnTo>
                  <a:lnTo>
                    <a:pt x="488" y="100"/>
                  </a:lnTo>
                  <a:lnTo>
                    <a:pt x="469" y="81"/>
                  </a:lnTo>
                  <a:lnTo>
                    <a:pt x="450" y="63"/>
                  </a:lnTo>
                  <a:lnTo>
                    <a:pt x="429" y="47"/>
                  </a:lnTo>
                  <a:lnTo>
                    <a:pt x="406" y="33"/>
                  </a:lnTo>
                  <a:lnTo>
                    <a:pt x="382" y="22"/>
                  </a:lnTo>
                  <a:lnTo>
                    <a:pt x="357" y="13"/>
                  </a:lnTo>
                  <a:lnTo>
                    <a:pt x="331" y="6"/>
                  </a:lnTo>
                  <a:lnTo>
                    <a:pt x="303" y="1"/>
                  </a:lnTo>
                  <a:lnTo>
                    <a:pt x="276" y="0"/>
                  </a:lnTo>
                  <a:lnTo>
                    <a:pt x="248" y="1"/>
                  </a:lnTo>
                  <a:lnTo>
                    <a:pt x="220" y="6"/>
                  </a:lnTo>
                  <a:lnTo>
                    <a:pt x="194" y="13"/>
                  </a:lnTo>
                  <a:lnTo>
                    <a:pt x="169" y="22"/>
                  </a:lnTo>
                  <a:lnTo>
                    <a:pt x="144" y="33"/>
                  </a:lnTo>
                  <a:lnTo>
                    <a:pt x="121" y="47"/>
                  </a:lnTo>
                  <a:lnTo>
                    <a:pt x="101" y="63"/>
                  </a:lnTo>
                  <a:lnTo>
                    <a:pt x="81" y="81"/>
                  </a:lnTo>
                  <a:lnTo>
                    <a:pt x="64" y="100"/>
                  </a:lnTo>
                  <a:lnTo>
                    <a:pt x="48" y="121"/>
                  </a:lnTo>
                  <a:lnTo>
                    <a:pt x="34" y="144"/>
                  </a:lnTo>
                  <a:lnTo>
                    <a:pt x="22" y="168"/>
                  </a:lnTo>
                  <a:lnTo>
                    <a:pt x="13" y="193"/>
                  </a:lnTo>
                  <a:lnTo>
                    <a:pt x="6" y="220"/>
                  </a:lnTo>
                  <a:lnTo>
                    <a:pt x="2" y="248"/>
                  </a:lnTo>
                  <a:lnTo>
                    <a:pt x="0" y="275"/>
                  </a:lnTo>
                  <a:lnTo>
                    <a:pt x="2" y="303"/>
                  </a:lnTo>
                  <a:lnTo>
                    <a:pt x="6" y="330"/>
                  </a:lnTo>
                  <a:lnTo>
                    <a:pt x="13" y="357"/>
                  </a:lnTo>
                  <a:lnTo>
                    <a:pt x="22" y="382"/>
                  </a:lnTo>
                  <a:lnTo>
                    <a:pt x="34" y="406"/>
                  </a:lnTo>
                  <a:lnTo>
                    <a:pt x="48" y="430"/>
                  </a:lnTo>
                  <a:lnTo>
                    <a:pt x="64" y="450"/>
                  </a:lnTo>
                  <a:lnTo>
                    <a:pt x="81" y="470"/>
                  </a:lnTo>
                  <a:lnTo>
                    <a:pt x="101" y="487"/>
                  </a:lnTo>
                  <a:lnTo>
                    <a:pt x="121" y="503"/>
                  </a:lnTo>
                  <a:lnTo>
                    <a:pt x="144" y="517"/>
                  </a:lnTo>
                  <a:lnTo>
                    <a:pt x="169" y="529"/>
                  </a:lnTo>
                  <a:lnTo>
                    <a:pt x="194" y="538"/>
                  </a:lnTo>
                  <a:lnTo>
                    <a:pt x="220" y="545"/>
                  </a:lnTo>
                  <a:lnTo>
                    <a:pt x="248" y="549"/>
                  </a:lnTo>
                  <a:lnTo>
                    <a:pt x="276" y="550"/>
                  </a:lnTo>
                  <a:close/>
                </a:path>
              </a:pathLst>
            </a:custGeom>
            <a:solidFill>
              <a:srgbClr val="9B8F79"/>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0"/>
            <p:cNvSpPr>
              <a:spLocks/>
            </p:cNvSpPr>
            <p:nvPr/>
          </p:nvSpPr>
          <p:spPr bwMode="auto">
            <a:xfrm>
              <a:off x="-1149350" y="1770063"/>
              <a:ext cx="436563" cy="436562"/>
            </a:xfrm>
            <a:custGeom>
              <a:avLst/>
              <a:gdLst>
                <a:gd name="T0" fmla="*/ 303 w 551"/>
                <a:gd name="T1" fmla="*/ 549 h 551"/>
                <a:gd name="T2" fmla="*/ 357 w 551"/>
                <a:gd name="T3" fmla="*/ 538 h 551"/>
                <a:gd name="T4" fmla="*/ 407 w 551"/>
                <a:gd name="T5" fmla="*/ 517 h 551"/>
                <a:gd name="T6" fmla="*/ 450 w 551"/>
                <a:gd name="T7" fmla="*/ 487 h 551"/>
                <a:gd name="T8" fmla="*/ 487 w 551"/>
                <a:gd name="T9" fmla="*/ 450 h 551"/>
                <a:gd name="T10" fmla="*/ 517 w 551"/>
                <a:gd name="T11" fmla="*/ 407 h 551"/>
                <a:gd name="T12" fmla="*/ 538 w 551"/>
                <a:gd name="T13" fmla="*/ 357 h 551"/>
                <a:gd name="T14" fmla="*/ 550 w 551"/>
                <a:gd name="T15" fmla="*/ 303 h 551"/>
                <a:gd name="T16" fmla="*/ 550 w 551"/>
                <a:gd name="T17" fmla="*/ 248 h 551"/>
                <a:gd name="T18" fmla="*/ 538 w 551"/>
                <a:gd name="T19" fmla="*/ 194 h 551"/>
                <a:gd name="T20" fmla="*/ 517 w 551"/>
                <a:gd name="T21" fmla="*/ 144 h 551"/>
                <a:gd name="T22" fmla="*/ 487 w 551"/>
                <a:gd name="T23" fmla="*/ 100 h 551"/>
                <a:gd name="T24" fmla="*/ 450 w 551"/>
                <a:gd name="T25" fmla="*/ 64 h 551"/>
                <a:gd name="T26" fmla="*/ 407 w 551"/>
                <a:gd name="T27" fmla="*/ 34 h 551"/>
                <a:gd name="T28" fmla="*/ 357 w 551"/>
                <a:gd name="T29" fmla="*/ 13 h 551"/>
                <a:gd name="T30" fmla="*/ 303 w 551"/>
                <a:gd name="T31" fmla="*/ 1 h 551"/>
                <a:gd name="T32" fmla="*/ 248 w 551"/>
                <a:gd name="T33" fmla="*/ 1 h 551"/>
                <a:gd name="T34" fmla="*/ 194 w 551"/>
                <a:gd name="T35" fmla="*/ 13 h 551"/>
                <a:gd name="T36" fmla="*/ 144 w 551"/>
                <a:gd name="T37" fmla="*/ 34 h 551"/>
                <a:gd name="T38" fmla="*/ 100 w 551"/>
                <a:gd name="T39" fmla="*/ 64 h 551"/>
                <a:gd name="T40" fmla="*/ 63 w 551"/>
                <a:gd name="T41" fmla="*/ 100 h 551"/>
                <a:gd name="T42" fmla="*/ 33 w 551"/>
                <a:gd name="T43" fmla="*/ 144 h 551"/>
                <a:gd name="T44" fmla="*/ 13 w 551"/>
                <a:gd name="T45" fmla="*/ 194 h 551"/>
                <a:gd name="T46" fmla="*/ 1 w 551"/>
                <a:gd name="T47" fmla="*/ 248 h 551"/>
                <a:gd name="T48" fmla="*/ 1 w 551"/>
                <a:gd name="T49" fmla="*/ 303 h 551"/>
                <a:gd name="T50" fmla="*/ 13 w 551"/>
                <a:gd name="T51" fmla="*/ 357 h 551"/>
                <a:gd name="T52" fmla="*/ 33 w 551"/>
                <a:gd name="T53" fmla="*/ 407 h 551"/>
                <a:gd name="T54" fmla="*/ 63 w 551"/>
                <a:gd name="T55" fmla="*/ 450 h 551"/>
                <a:gd name="T56" fmla="*/ 100 w 551"/>
                <a:gd name="T57" fmla="*/ 487 h 551"/>
                <a:gd name="T58" fmla="*/ 144 w 551"/>
                <a:gd name="T59" fmla="*/ 517 h 551"/>
                <a:gd name="T60" fmla="*/ 194 w 551"/>
                <a:gd name="T61" fmla="*/ 538 h 551"/>
                <a:gd name="T62" fmla="*/ 248 w 551"/>
                <a:gd name="T63" fmla="*/ 54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1" h="551">
                  <a:moveTo>
                    <a:pt x="275" y="551"/>
                  </a:moveTo>
                  <a:lnTo>
                    <a:pt x="303" y="549"/>
                  </a:lnTo>
                  <a:lnTo>
                    <a:pt x="331" y="545"/>
                  </a:lnTo>
                  <a:lnTo>
                    <a:pt x="357" y="538"/>
                  </a:lnTo>
                  <a:lnTo>
                    <a:pt x="383" y="529"/>
                  </a:lnTo>
                  <a:lnTo>
                    <a:pt x="407" y="517"/>
                  </a:lnTo>
                  <a:lnTo>
                    <a:pt x="430" y="503"/>
                  </a:lnTo>
                  <a:lnTo>
                    <a:pt x="450" y="487"/>
                  </a:lnTo>
                  <a:lnTo>
                    <a:pt x="470" y="470"/>
                  </a:lnTo>
                  <a:lnTo>
                    <a:pt x="487" y="450"/>
                  </a:lnTo>
                  <a:lnTo>
                    <a:pt x="503" y="430"/>
                  </a:lnTo>
                  <a:lnTo>
                    <a:pt x="517" y="407"/>
                  </a:lnTo>
                  <a:lnTo>
                    <a:pt x="529" y="382"/>
                  </a:lnTo>
                  <a:lnTo>
                    <a:pt x="538" y="357"/>
                  </a:lnTo>
                  <a:lnTo>
                    <a:pt x="545" y="331"/>
                  </a:lnTo>
                  <a:lnTo>
                    <a:pt x="550" y="303"/>
                  </a:lnTo>
                  <a:lnTo>
                    <a:pt x="551" y="275"/>
                  </a:lnTo>
                  <a:lnTo>
                    <a:pt x="550" y="248"/>
                  </a:lnTo>
                  <a:lnTo>
                    <a:pt x="545" y="220"/>
                  </a:lnTo>
                  <a:lnTo>
                    <a:pt x="538" y="194"/>
                  </a:lnTo>
                  <a:lnTo>
                    <a:pt x="529" y="168"/>
                  </a:lnTo>
                  <a:lnTo>
                    <a:pt x="517" y="144"/>
                  </a:lnTo>
                  <a:lnTo>
                    <a:pt x="503" y="121"/>
                  </a:lnTo>
                  <a:lnTo>
                    <a:pt x="487" y="100"/>
                  </a:lnTo>
                  <a:lnTo>
                    <a:pt x="470" y="81"/>
                  </a:lnTo>
                  <a:lnTo>
                    <a:pt x="450" y="64"/>
                  </a:lnTo>
                  <a:lnTo>
                    <a:pt x="430" y="47"/>
                  </a:lnTo>
                  <a:lnTo>
                    <a:pt x="407" y="34"/>
                  </a:lnTo>
                  <a:lnTo>
                    <a:pt x="383" y="22"/>
                  </a:lnTo>
                  <a:lnTo>
                    <a:pt x="357" y="13"/>
                  </a:lnTo>
                  <a:lnTo>
                    <a:pt x="331" y="6"/>
                  </a:lnTo>
                  <a:lnTo>
                    <a:pt x="303" y="1"/>
                  </a:lnTo>
                  <a:lnTo>
                    <a:pt x="275" y="0"/>
                  </a:lnTo>
                  <a:lnTo>
                    <a:pt x="248" y="1"/>
                  </a:lnTo>
                  <a:lnTo>
                    <a:pt x="220" y="6"/>
                  </a:lnTo>
                  <a:lnTo>
                    <a:pt x="194" y="13"/>
                  </a:lnTo>
                  <a:lnTo>
                    <a:pt x="168" y="22"/>
                  </a:lnTo>
                  <a:lnTo>
                    <a:pt x="144" y="34"/>
                  </a:lnTo>
                  <a:lnTo>
                    <a:pt x="121" y="47"/>
                  </a:lnTo>
                  <a:lnTo>
                    <a:pt x="100" y="64"/>
                  </a:lnTo>
                  <a:lnTo>
                    <a:pt x="81" y="81"/>
                  </a:lnTo>
                  <a:lnTo>
                    <a:pt x="63" y="100"/>
                  </a:lnTo>
                  <a:lnTo>
                    <a:pt x="47" y="121"/>
                  </a:lnTo>
                  <a:lnTo>
                    <a:pt x="33" y="144"/>
                  </a:lnTo>
                  <a:lnTo>
                    <a:pt x="22" y="168"/>
                  </a:lnTo>
                  <a:lnTo>
                    <a:pt x="13" y="194"/>
                  </a:lnTo>
                  <a:lnTo>
                    <a:pt x="6" y="220"/>
                  </a:lnTo>
                  <a:lnTo>
                    <a:pt x="1" y="248"/>
                  </a:lnTo>
                  <a:lnTo>
                    <a:pt x="0" y="275"/>
                  </a:lnTo>
                  <a:lnTo>
                    <a:pt x="1" y="303"/>
                  </a:lnTo>
                  <a:lnTo>
                    <a:pt x="6" y="331"/>
                  </a:lnTo>
                  <a:lnTo>
                    <a:pt x="13" y="357"/>
                  </a:lnTo>
                  <a:lnTo>
                    <a:pt x="22" y="382"/>
                  </a:lnTo>
                  <a:lnTo>
                    <a:pt x="33" y="407"/>
                  </a:lnTo>
                  <a:lnTo>
                    <a:pt x="47" y="430"/>
                  </a:lnTo>
                  <a:lnTo>
                    <a:pt x="63" y="450"/>
                  </a:lnTo>
                  <a:lnTo>
                    <a:pt x="81" y="470"/>
                  </a:lnTo>
                  <a:lnTo>
                    <a:pt x="100" y="487"/>
                  </a:lnTo>
                  <a:lnTo>
                    <a:pt x="121" y="503"/>
                  </a:lnTo>
                  <a:lnTo>
                    <a:pt x="144" y="517"/>
                  </a:lnTo>
                  <a:lnTo>
                    <a:pt x="168" y="529"/>
                  </a:lnTo>
                  <a:lnTo>
                    <a:pt x="194" y="538"/>
                  </a:lnTo>
                  <a:lnTo>
                    <a:pt x="220" y="545"/>
                  </a:lnTo>
                  <a:lnTo>
                    <a:pt x="248" y="549"/>
                  </a:lnTo>
                  <a:lnTo>
                    <a:pt x="275" y="551"/>
                  </a:lnTo>
                  <a:close/>
                </a:path>
              </a:pathLst>
            </a:custGeom>
            <a:solidFill>
              <a:srgbClr val="9B8F79"/>
            </a:solidFill>
            <a:ln>
              <a:noFill/>
            </a:ln>
          </p:spPr>
          <p:txBody>
            <a:bodyPr vert="horz" wrap="square" lIns="91440" tIns="45720" rIns="91440" bIns="45720" numCol="1" anchor="t" anchorCtr="0" compatLnSpc="1">
              <a:prstTxWarp prst="textNoShape">
                <a:avLst/>
              </a:prstTxWarp>
            </a:bodyPr>
            <a:lstStyle/>
            <a:p>
              <a:endParaRPr lang="en-US"/>
            </a:p>
          </p:txBody>
        </p:sp>
        <p:sp>
          <p:nvSpPr>
            <p:cNvPr id="2048" name="Freeform 11"/>
            <p:cNvSpPr>
              <a:spLocks/>
            </p:cNvSpPr>
            <p:nvPr/>
          </p:nvSpPr>
          <p:spPr bwMode="auto">
            <a:xfrm>
              <a:off x="-1414462" y="2251075"/>
              <a:ext cx="493713" cy="366712"/>
            </a:xfrm>
            <a:custGeom>
              <a:avLst/>
              <a:gdLst>
                <a:gd name="T0" fmla="*/ 623 w 623"/>
                <a:gd name="T1" fmla="*/ 234 h 462"/>
                <a:gd name="T2" fmla="*/ 0 w 623"/>
                <a:gd name="T3" fmla="*/ 0 h 462"/>
                <a:gd name="T4" fmla="*/ 0 w 623"/>
                <a:gd name="T5" fmla="*/ 462 h 462"/>
                <a:gd name="T6" fmla="*/ 623 w 623"/>
                <a:gd name="T7" fmla="*/ 234 h 462"/>
              </a:gdLst>
              <a:ahLst/>
              <a:cxnLst>
                <a:cxn ang="0">
                  <a:pos x="T0" y="T1"/>
                </a:cxn>
                <a:cxn ang="0">
                  <a:pos x="T2" y="T3"/>
                </a:cxn>
                <a:cxn ang="0">
                  <a:pos x="T4" y="T5"/>
                </a:cxn>
                <a:cxn ang="0">
                  <a:pos x="T6" y="T7"/>
                </a:cxn>
              </a:cxnLst>
              <a:rect l="0" t="0" r="r" b="b"/>
              <a:pathLst>
                <a:path w="623" h="462">
                  <a:moveTo>
                    <a:pt x="623" y="234"/>
                  </a:moveTo>
                  <a:lnTo>
                    <a:pt x="0" y="0"/>
                  </a:lnTo>
                  <a:lnTo>
                    <a:pt x="0" y="462"/>
                  </a:lnTo>
                  <a:lnTo>
                    <a:pt x="623" y="234"/>
                  </a:lnTo>
                  <a:close/>
                </a:path>
              </a:pathLst>
            </a:custGeom>
            <a:solidFill>
              <a:srgbClr val="9B8F79"/>
            </a:solidFill>
            <a:ln>
              <a:noFill/>
            </a:ln>
          </p:spPr>
          <p:txBody>
            <a:bodyPr vert="horz" wrap="square" lIns="91440" tIns="45720" rIns="91440" bIns="45720" numCol="1" anchor="t" anchorCtr="0" compatLnSpc="1">
              <a:prstTxWarp prst="textNoShape">
                <a:avLst/>
              </a:prstTxWarp>
            </a:bodyPr>
            <a:lstStyle/>
            <a:p>
              <a:endParaRPr lang="en-US"/>
            </a:p>
          </p:txBody>
        </p:sp>
        <p:sp>
          <p:nvSpPr>
            <p:cNvPr id="2049" name="Freeform 12"/>
            <p:cNvSpPr>
              <a:spLocks/>
            </p:cNvSpPr>
            <p:nvPr/>
          </p:nvSpPr>
          <p:spPr bwMode="auto">
            <a:xfrm>
              <a:off x="-741362" y="2586038"/>
              <a:ext cx="338138" cy="593725"/>
            </a:xfrm>
            <a:custGeom>
              <a:avLst/>
              <a:gdLst>
                <a:gd name="T0" fmla="*/ 105 w 425"/>
                <a:gd name="T1" fmla="*/ 0 h 749"/>
                <a:gd name="T2" fmla="*/ 425 w 425"/>
                <a:gd name="T3" fmla="*/ 700 h 749"/>
                <a:gd name="T4" fmla="*/ 320 w 425"/>
                <a:gd name="T5" fmla="*/ 749 h 749"/>
                <a:gd name="T6" fmla="*/ 0 w 425"/>
                <a:gd name="T7" fmla="*/ 47 h 749"/>
                <a:gd name="T8" fmla="*/ 105 w 425"/>
                <a:gd name="T9" fmla="*/ 0 h 749"/>
              </a:gdLst>
              <a:ahLst/>
              <a:cxnLst>
                <a:cxn ang="0">
                  <a:pos x="T0" y="T1"/>
                </a:cxn>
                <a:cxn ang="0">
                  <a:pos x="T2" y="T3"/>
                </a:cxn>
                <a:cxn ang="0">
                  <a:pos x="T4" y="T5"/>
                </a:cxn>
                <a:cxn ang="0">
                  <a:pos x="T6" y="T7"/>
                </a:cxn>
                <a:cxn ang="0">
                  <a:pos x="T8" y="T9"/>
                </a:cxn>
              </a:cxnLst>
              <a:rect l="0" t="0" r="r" b="b"/>
              <a:pathLst>
                <a:path w="425" h="749">
                  <a:moveTo>
                    <a:pt x="105" y="0"/>
                  </a:moveTo>
                  <a:lnTo>
                    <a:pt x="425" y="700"/>
                  </a:lnTo>
                  <a:lnTo>
                    <a:pt x="320" y="749"/>
                  </a:lnTo>
                  <a:lnTo>
                    <a:pt x="0" y="47"/>
                  </a:lnTo>
                  <a:lnTo>
                    <a:pt x="105" y="0"/>
                  </a:lnTo>
                  <a:close/>
                </a:path>
              </a:pathLst>
            </a:custGeom>
            <a:solidFill>
              <a:srgbClr val="9B8F79"/>
            </a:solidFill>
            <a:ln>
              <a:noFill/>
            </a:ln>
          </p:spPr>
          <p:txBody>
            <a:bodyPr vert="horz" wrap="square" lIns="91440" tIns="45720" rIns="91440" bIns="45720" numCol="1" anchor="t" anchorCtr="0" compatLnSpc="1">
              <a:prstTxWarp prst="textNoShape">
                <a:avLst/>
              </a:prstTxWarp>
            </a:bodyPr>
            <a:lstStyle/>
            <a:p>
              <a:endParaRPr lang="en-US"/>
            </a:p>
          </p:txBody>
        </p:sp>
        <p:sp>
          <p:nvSpPr>
            <p:cNvPr id="2052" name="Freeform 13"/>
            <p:cNvSpPr>
              <a:spLocks/>
            </p:cNvSpPr>
            <p:nvPr/>
          </p:nvSpPr>
          <p:spPr bwMode="auto">
            <a:xfrm>
              <a:off x="-1033462" y="2581275"/>
              <a:ext cx="338138" cy="595312"/>
            </a:xfrm>
            <a:custGeom>
              <a:avLst/>
              <a:gdLst>
                <a:gd name="T0" fmla="*/ 321 w 426"/>
                <a:gd name="T1" fmla="*/ 0 h 750"/>
                <a:gd name="T2" fmla="*/ 0 w 426"/>
                <a:gd name="T3" fmla="*/ 702 h 750"/>
                <a:gd name="T4" fmla="*/ 106 w 426"/>
                <a:gd name="T5" fmla="*/ 750 h 750"/>
                <a:gd name="T6" fmla="*/ 426 w 426"/>
                <a:gd name="T7" fmla="*/ 49 h 750"/>
                <a:gd name="T8" fmla="*/ 321 w 426"/>
                <a:gd name="T9" fmla="*/ 0 h 750"/>
              </a:gdLst>
              <a:ahLst/>
              <a:cxnLst>
                <a:cxn ang="0">
                  <a:pos x="T0" y="T1"/>
                </a:cxn>
                <a:cxn ang="0">
                  <a:pos x="T2" y="T3"/>
                </a:cxn>
                <a:cxn ang="0">
                  <a:pos x="T4" y="T5"/>
                </a:cxn>
                <a:cxn ang="0">
                  <a:pos x="T6" y="T7"/>
                </a:cxn>
                <a:cxn ang="0">
                  <a:pos x="T8" y="T9"/>
                </a:cxn>
              </a:cxnLst>
              <a:rect l="0" t="0" r="r" b="b"/>
              <a:pathLst>
                <a:path w="426" h="750">
                  <a:moveTo>
                    <a:pt x="321" y="0"/>
                  </a:moveTo>
                  <a:lnTo>
                    <a:pt x="0" y="702"/>
                  </a:lnTo>
                  <a:lnTo>
                    <a:pt x="106" y="750"/>
                  </a:lnTo>
                  <a:lnTo>
                    <a:pt x="426" y="49"/>
                  </a:lnTo>
                  <a:lnTo>
                    <a:pt x="321" y="0"/>
                  </a:lnTo>
                  <a:close/>
                </a:path>
              </a:pathLst>
            </a:custGeom>
            <a:solidFill>
              <a:srgbClr val="9B8F79"/>
            </a:solidFill>
            <a:ln>
              <a:noFill/>
            </a:ln>
          </p:spPr>
          <p:txBody>
            <a:bodyPr vert="horz" wrap="square" lIns="91440" tIns="45720" rIns="91440" bIns="45720" numCol="1" anchor="t" anchorCtr="0" compatLnSpc="1">
              <a:prstTxWarp prst="textNoShape">
                <a:avLst/>
              </a:prstTxWarp>
            </a:bodyPr>
            <a:lstStyle/>
            <a:p>
              <a:endParaRPr lang="en-US"/>
            </a:p>
          </p:txBody>
        </p:sp>
        <p:sp>
          <p:nvSpPr>
            <p:cNvPr id="2053" name="Rectangle 14"/>
            <p:cNvSpPr>
              <a:spLocks noChangeArrowheads="1"/>
            </p:cNvSpPr>
            <p:nvPr/>
          </p:nvSpPr>
          <p:spPr bwMode="auto">
            <a:xfrm>
              <a:off x="-822325" y="2362200"/>
              <a:ext cx="373063" cy="19526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54" name="Freeform 15"/>
            <p:cNvSpPr>
              <a:spLocks/>
            </p:cNvSpPr>
            <p:nvPr/>
          </p:nvSpPr>
          <p:spPr bwMode="auto">
            <a:xfrm>
              <a:off x="-798512" y="2411413"/>
              <a:ext cx="95250" cy="95250"/>
            </a:xfrm>
            <a:custGeom>
              <a:avLst/>
              <a:gdLst>
                <a:gd name="T0" fmla="*/ 59 w 119"/>
                <a:gd name="T1" fmla="*/ 120 h 120"/>
                <a:gd name="T2" fmla="*/ 72 w 119"/>
                <a:gd name="T3" fmla="*/ 119 h 120"/>
                <a:gd name="T4" fmla="*/ 83 w 119"/>
                <a:gd name="T5" fmla="*/ 116 h 120"/>
                <a:gd name="T6" fmla="*/ 93 w 119"/>
                <a:gd name="T7" fmla="*/ 110 h 120"/>
                <a:gd name="T8" fmla="*/ 102 w 119"/>
                <a:gd name="T9" fmla="*/ 103 h 120"/>
                <a:gd name="T10" fmla="*/ 109 w 119"/>
                <a:gd name="T11" fmla="*/ 94 h 120"/>
                <a:gd name="T12" fmla="*/ 115 w 119"/>
                <a:gd name="T13" fmla="*/ 83 h 120"/>
                <a:gd name="T14" fmla="*/ 118 w 119"/>
                <a:gd name="T15" fmla="*/ 73 h 120"/>
                <a:gd name="T16" fmla="*/ 119 w 119"/>
                <a:gd name="T17" fmla="*/ 60 h 120"/>
                <a:gd name="T18" fmla="*/ 118 w 119"/>
                <a:gd name="T19" fmla="*/ 49 h 120"/>
                <a:gd name="T20" fmla="*/ 115 w 119"/>
                <a:gd name="T21" fmla="*/ 37 h 120"/>
                <a:gd name="T22" fmla="*/ 109 w 119"/>
                <a:gd name="T23" fmla="*/ 27 h 120"/>
                <a:gd name="T24" fmla="*/ 102 w 119"/>
                <a:gd name="T25" fmla="*/ 18 h 120"/>
                <a:gd name="T26" fmla="*/ 93 w 119"/>
                <a:gd name="T27" fmla="*/ 11 h 120"/>
                <a:gd name="T28" fmla="*/ 83 w 119"/>
                <a:gd name="T29" fmla="*/ 5 h 120"/>
                <a:gd name="T30" fmla="*/ 72 w 119"/>
                <a:gd name="T31" fmla="*/ 2 h 120"/>
                <a:gd name="T32" fmla="*/ 59 w 119"/>
                <a:gd name="T33" fmla="*/ 0 h 120"/>
                <a:gd name="T34" fmla="*/ 47 w 119"/>
                <a:gd name="T35" fmla="*/ 2 h 120"/>
                <a:gd name="T36" fmla="*/ 36 w 119"/>
                <a:gd name="T37" fmla="*/ 5 h 120"/>
                <a:gd name="T38" fmla="*/ 26 w 119"/>
                <a:gd name="T39" fmla="*/ 11 h 120"/>
                <a:gd name="T40" fmla="*/ 17 w 119"/>
                <a:gd name="T41" fmla="*/ 18 h 120"/>
                <a:gd name="T42" fmla="*/ 10 w 119"/>
                <a:gd name="T43" fmla="*/ 27 h 120"/>
                <a:gd name="T44" fmla="*/ 4 w 119"/>
                <a:gd name="T45" fmla="*/ 37 h 120"/>
                <a:gd name="T46" fmla="*/ 1 w 119"/>
                <a:gd name="T47" fmla="*/ 49 h 120"/>
                <a:gd name="T48" fmla="*/ 0 w 119"/>
                <a:gd name="T49" fmla="*/ 60 h 120"/>
                <a:gd name="T50" fmla="*/ 1 w 119"/>
                <a:gd name="T51" fmla="*/ 73 h 120"/>
                <a:gd name="T52" fmla="*/ 4 w 119"/>
                <a:gd name="T53" fmla="*/ 83 h 120"/>
                <a:gd name="T54" fmla="*/ 10 w 119"/>
                <a:gd name="T55" fmla="*/ 94 h 120"/>
                <a:gd name="T56" fmla="*/ 17 w 119"/>
                <a:gd name="T57" fmla="*/ 103 h 120"/>
                <a:gd name="T58" fmla="*/ 26 w 119"/>
                <a:gd name="T59" fmla="*/ 110 h 120"/>
                <a:gd name="T60" fmla="*/ 36 w 119"/>
                <a:gd name="T61" fmla="*/ 116 h 120"/>
                <a:gd name="T62" fmla="*/ 47 w 119"/>
                <a:gd name="T63" fmla="*/ 119 h 120"/>
                <a:gd name="T64" fmla="*/ 59 w 119"/>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120">
                  <a:moveTo>
                    <a:pt x="59" y="120"/>
                  </a:moveTo>
                  <a:lnTo>
                    <a:pt x="72" y="119"/>
                  </a:lnTo>
                  <a:lnTo>
                    <a:pt x="83" y="116"/>
                  </a:lnTo>
                  <a:lnTo>
                    <a:pt x="93" y="110"/>
                  </a:lnTo>
                  <a:lnTo>
                    <a:pt x="102" y="103"/>
                  </a:lnTo>
                  <a:lnTo>
                    <a:pt x="109" y="94"/>
                  </a:lnTo>
                  <a:lnTo>
                    <a:pt x="115" y="83"/>
                  </a:lnTo>
                  <a:lnTo>
                    <a:pt x="118" y="73"/>
                  </a:lnTo>
                  <a:lnTo>
                    <a:pt x="119" y="60"/>
                  </a:lnTo>
                  <a:lnTo>
                    <a:pt x="118" y="49"/>
                  </a:lnTo>
                  <a:lnTo>
                    <a:pt x="115" y="37"/>
                  </a:lnTo>
                  <a:lnTo>
                    <a:pt x="109" y="27"/>
                  </a:lnTo>
                  <a:lnTo>
                    <a:pt x="102" y="18"/>
                  </a:lnTo>
                  <a:lnTo>
                    <a:pt x="93" y="11"/>
                  </a:lnTo>
                  <a:lnTo>
                    <a:pt x="83" y="5"/>
                  </a:lnTo>
                  <a:lnTo>
                    <a:pt x="72" y="2"/>
                  </a:lnTo>
                  <a:lnTo>
                    <a:pt x="59" y="0"/>
                  </a:lnTo>
                  <a:lnTo>
                    <a:pt x="47" y="2"/>
                  </a:lnTo>
                  <a:lnTo>
                    <a:pt x="36" y="5"/>
                  </a:lnTo>
                  <a:lnTo>
                    <a:pt x="26" y="11"/>
                  </a:lnTo>
                  <a:lnTo>
                    <a:pt x="17" y="18"/>
                  </a:lnTo>
                  <a:lnTo>
                    <a:pt x="10" y="27"/>
                  </a:lnTo>
                  <a:lnTo>
                    <a:pt x="4" y="37"/>
                  </a:lnTo>
                  <a:lnTo>
                    <a:pt x="1" y="49"/>
                  </a:lnTo>
                  <a:lnTo>
                    <a:pt x="0" y="60"/>
                  </a:lnTo>
                  <a:lnTo>
                    <a:pt x="1" y="73"/>
                  </a:lnTo>
                  <a:lnTo>
                    <a:pt x="4" y="83"/>
                  </a:lnTo>
                  <a:lnTo>
                    <a:pt x="10" y="94"/>
                  </a:lnTo>
                  <a:lnTo>
                    <a:pt x="17" y="103"/>
                  </a:lnTo>
                  <a:lnTo>
                    <a:pt x="26" y="110"/>
                  </a:lnTo>
                  <a:lnTo>
                    <a:pt x="36" y="116"/>
                  </a:lnTo>
                  <a:lnTo>
                    <a:pt x="47" y="119"/>
                  </a:lnTo>
                  <a:lnTo>
                    <a:pt x="59" y="120"/>
                  </a:lnTo>
                  <a:close/>
                </a:path>
              </a:pathLst>
            </a:custGeom>
            <a:solidFill>
              <a:srgbClr val="9B8F79"/>
            </a:solidFill>
            <a:ln>
              <a:noFill/>
            </a:ln>
          </p:spPr>
          <p:txBody>
            <a:bodyPr vert="horz" wrap="square" lIns="91440" tIns="45720" rIns="91440" bIns="45720" numCol="1" anchor="t" anchorCtr="0" compatLnSpc="1">
              <a:prstTxWarp prst="textNoShape">
                <a:avLst/>
              </a:prstTxWarp>
            </a:bodyPr>
            <a:lstStyle/>
            <a:p>
              <a:endParaRPr lang="en-US"/>
            </a:p>
          </p:txBody>
        </p:sp>
        <p:sp>
          <p:nvSpPr>
            <p:cNvPr id="2055" name="Freeform 16"/>
            <p:cNvSpPr>
              <a:spLocks/>
            </p:cNvSpPr>
            <p:nvPr/>
          </p:nvSpPr>
          <p:spPr bwMode="auto">
            <a:xfrm>
              <a:off x="-682625" y="2411413"/>
              <a:ext cx="95250" cy="95250"/>
            </a:xfrm>
            <a:custGeom>
              <a:avLst/>
              <a:gdLst>
                <a:gd name="T0" fmla="*/ 60 w 120"/>
                <a:gd name="T1" fmla="*/ 120 h 120"/>
                <a:gd name="T2" fmla="*/ 72 w 120"/>
                <a:gd name="T3" fmla="*/ 119 h 120"/>
                <a:gd name="T4" fmla="*/ 83 w 120"/>
                <a:gd name="T5" fmla="*/ 116 h 120"/>
                <a:gd name="T6" fmla="*/ 93 w 120"/>
                <a:gd name="T7" fmla="*/ 110 h 120"/>
                <a:gd name="T8" fmla="*/ 102 w 120"/>
                <a:gd name="T9" fmla="*/ 103 h 120"/>
                <a:gd name="T10" fmla="*/ 109 w 120"/>
                <a:gd name="T11" fmla="*/ 94 h 120"/>
                <a:gd name="T12" fmla="*/ 115 w 120"/>
                <a:gd name="T13" fmla="*/ 83 h 120"/>
                <a:gd name="T14" fmla="*/ 119 w 120"/>
                <a:gd name="T15" fmla="*/ 73 h 120"/>
                <a:gd name="T16" fmla="*/ 120 w 120"/>
                <a:gd name="T17" fmla="*/ 60 h 120"/>
                <a:gd name="T18" fmla="*/ 119 w 120"/>
                <a:gd name="T19" fmla="*/ 49 h 120"/>
                <a:gd name="T20" fmla="*/ 115 w 120"/>
                <a:gd name="T21" fmla="*/ 37 h 120"/>
                <a:gd name="T22" fmla="*/ 109 w 120"/>
                <a:gd name="T23" fmla="*/ 27 h 120"/>
                <a:gd name="T24" fmla="*/ 102 w 120"/>
                <a:gd name="T25" fmla="*/ 18 h 120"/>
                <a:gd name="T26" fmla="*/ 93 w 120"/>
                <a:gd name="T27" fmla="*/ 11 h 120"/>
                <a:gd name="T28" fmla="*/ 83 w 120"/>
                <a:gd name="T29" fmla="*/ 5 h 120"/>
                <a:gd name="T30" fmla="*/ 72 w 120"/>
                <a:gd name="T31" fmla="*/ 2 h 120"/>
                <a:gd name="T32" fmla="*/ 60 w 120"/>
                <a:gd name="T33" fmla="*/ 0 h 120"/>
                <a:gd name="T34" fmla="*/ 48 w 120"/>
                <a:gd name="T35" fmla="*/ 2 h 120"/>
                <a:gd name="T36" fmla="*/ 37 w 120"/>
                <a:gd name="T37" fmla="*/ 5 h 120"/>
                <a:gd name="T38" fmla="*/ 26 w 120"/>
                <a:gd name="T39" fmla="*/ 11 h 120"/>
                <a:gd name="T40" fmla="*/ 18 w 120"/>
                <a:gd name="T41" fmla="*/ 18 h 120"/>
                <a:gd name="T42" fmla="*/ 10 w 120"/>
                <a:gd name="T43" fmla="*/ 27 h 120"/>
                <a:gd name="T44" fmla="*/ 4 w 120"/>
                <a:gd name="T45" fmla="*/ 37 h 120"/>
                <a:gd name="T46" fmla="*/ 1 w 120"/>
                <a:gd name="T47" fmla="*/ 49 h 120"/>
                <a:gd name="T48" fmla="*/ 0 w 120"/>
                <a:gd name="T49" fmla="*/ 60 h 120"/>
                <a:gd name="T50" fmla="*/ 1 w 120"/>
                <a:gd name="T51" fmla="*/ 73 h 120"/>
                <a:gd name="T52" fmla="*/ 4 w 120"/>
                <a:gd name="T53" fmla="*/ 83 h 120"/>
                <a:gd name="T54" fmla="*/ 10 w 120"/>
                <a:gd name="T55" fmla="*/ 94 h 120"/>
                <a:gd name="T56" fmla="*/ 18 w 120"/>
                <a:gd name="T57" fmla="*/ 103 h 120"/>
                <a:gd name="T58" fmla="*/ 26 w 120"/>
                <a:gd name="T59" fmla="*/ 110 h 120"/>
                <a:gd name="T60" fmla="*/ 37 w 120"/>
                <a:gd name="T61" fmla="*/ 116 h 120"/>
                <a:gd name="T62" fmla="*/ 48 w 120"/>
                <a:gd name="T63" fmla="*/ 119 h 120"/>
                <a:gd name="T64" fmla="*/ 60 w 120"/>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60" y="120"/>
                  </a:moveTo>
                  <a:lnTo>
                    <a:pt x="72" y="119"/>
                  </a:lnTo>
                  <a:lnTo>
                    <a:pt x="83" y="116"/>
                  </a:lnTo>
                  <a:lnTo>
                    <a:pt x="93" y="110"/>
                  </a:lnTo>
                  <a:lnTo>
                    <a:pt x="102" y="103"/>
                  </a:lnTo>
                  <a:lnTo>
                    <a:pt x="109" y="94"/>
                  </a:lnTo>
                  <a:lnTo>
                    <a:pt x="115" y="83"/>
                  </a:lnTo>
                  <a:lnTo>
                    <a:pt x="119" y="73"/>
                  </a:lnTo>
                  <a:lnTo>
                    <a:pt x="120" y="60"/>
                  </a:lnTo>
                  <a:lnTo>
                    <a:pt x="119" y="49"/>
                  </a:lnTo>
                  <a:lnTo>
                    <a:pt x="115" y="37"/>
                  </a:lnTo>
                  <a:lnTo>
                    <a:pt x="109" y="27"/>
                  </a:lnTo>
                  <a:lnTo>
                    <a:pt x="102" y="18"/>
                  </a:lnTo>
                  <a:lnTo>
                    <a:pt x="93" y="11"/>
                  </a:lnTo>
                  <a:lnTo>
                    <a:pt x="83" y="5"/>
                  </a:lnTo>
                  <a:lnTo>
                    <a:pt x="72" y="2"/>
                  </a:lnTo>
                  <a:lnTo>
                    <a:pt x="60" y="0"/>
                  </a:lnTo>
                  <a:lnTo>
                    <a:pt x="48" y="2"/>
                  </a:lnTo>
                  <a:lnTo>
                    <a:pt x="37" y="5"/>
                  </a:lnTo>
                  <a:lnTo>
                    <a:pt x="26" y="11"/>
                  </a:lnTo>
                  <a:lnTo>
                    <a:pt x="18" y="18"/>
                  </a:lnTo>
                  <a:lnTo>
                    <a:pt x="10" y="27"/>
                  </a:lnTo>
                  <a:lnTo>
                    <a:pt x="4" y="37"/>
                  </a:lnTo>
                  <a:lnTo>
                    <a:pt x="1" y="49"/>
                  </a:lnTo>
                  <a:lnTo>
                    <a:pt x="0" y="60"/>
                  </a:lnTo>
                  <a:lnTo>
                    <a:pt x="1" y="73"/>
                  </a:lnTo>
                  <a:lnTo>
                    <a:pt x="4" y="83"/>
                  </a:lnTo>
                  <a:lnTo>
                    <a:pt x="10" y="94"/>
                  </a:lnTo>
                  <a:lnTo>
                    <a:pt x="18" y="103"/>
                  </a:lnTo>
                  <a:lnTo>
                    <a:pt x="26" y="110"/>
                  </a:lnTo>
                  <a:lnTo>
                    <a:pt x="37" y="116"/>
                  </a:lnTo>
                  <a:lnTo>
                    <a:pt x="48" y="119"/>
                  </a:lnTo>
                  <a:lnTo>
                    <a:pt x="60" y="120"/>
                  </a:lnTo>
                  <a:close/>
                </a:path>
              </a:pathLst>
            </a:custGeom>
            <a:solidFill>
              <a:srgbClr val="9B8F79"/>
            </a:solidFill>
            <a:ln>
              <a:noFill/>
            </a:ln>
          </p:spPr>
          <p:txBody>
            <a:bodyPr vert="horz" wrap="square" lIns="91440" tIns="45720" rIns="91440" bIns="45720" numCol="1" anchor="t" anchorCtr="0" compatLnSpc="1">
              <a:prstTxWarp prst="textNoShape">
                <a:avLst/>
              </a:prstTxWarp>
            </a:bodyPr>
            <a:lstStyle/>
            <a:p>
              <a:endParaRPr lang="en-US"/>
            </a:p>
          </p:txBody>
        </p:sp>
        <p:sp>
          <p:nvSpPr>
            <p:cNvPr id="2056" name="Freeform 17"/>
            <p:cNvSpPr>
              <a:spLocks/>
            </p:cNvSpPr>
            <p:nvPr/>
          </p:nvSpPr>
          <p:spPr bwMode="auto">
            <a:xfrm>
              <a:off x="-566737" y="2411413"/>
              <a:ext cx="95250" cy="95250"/>
            </a:xfrm>
            <a:custGeom>
              <a:avLst/>
              <a:gdLst>
                <a:gd name="T0" fmla="*/ 60 w 120"/>
                <a:gd name="T1" fmla="*/ 120 h 120"/>
                <a:gd name="T2" fmla="*/ 71 w 120"/>
                <a:gd name="T3" fmla="*/ 119 h 120"/>
                <a:gd name="T4" fmla="*/ 83 w 120"/>
                <a:gd name="T5" fmla="*/ 115 h 120"/>
                <a:gd name="T6" fmla="*/ 93 w 120"/>
                <a:gd name="T7" fmla="*/ 110 h 120"/>
                <a:gd name="T8" fmla="*/ 103 w 120"/>
                <a:gd name="T9" fmla="*/ 102 h 120"/>
                <a:gd name="T10" fmla="*/ 109 w 120"/>
                <a:gd name="T11" fmla="*/ 94 h 120"/>
                <a:gd name="T12" fmla="*/ 115 w 120"/>
                <a:gd name="T13" fmla="*/ 83 h 120"/>
                <a:gd name="T14" fmla="*/ 119 w 120"/>
                <a:gd name="T15" fmla="*/ 72 h 120"/>
                <a:gd name="T16" fmla="*/ 120 w 120"/>
                <a:gd name="T17" fmla="*/ 60 h 120"/>
                <a:gd name="T18" fmla="*/ 119 w 120"/>
                <a:gd name="T19" fmla="*/ 48 h 120"/>
                <a:gd name="T20" fmla="*/ 115 w 120"/>
                <a:gd name="T21" fmla="*/ 37 h 120"/>
                <a:gd name="T22" fmla="*/ 109 w 120"/>
                <a:gd name="T23" fmla="*/ 27 h 120"/>
                <a:gd name="T24" fmla="*/ 103 w 120"/>
                <a:gd name="T25" fmla="*/ 18 h 120"/>
                <a:gd name="T26" fmla="*/ 93 w 120"/>
                <a:gd name="T27" fmla="*/ 11 h 120"/>
                <a:gd name="T28" fmla="*/ 83 w 120"/>
                <a:gd name="T29" fmla="*/ 5 h 120"/>
                <a:gd name="T30" fmla="*/ 71 w 120"/>
                <a:gd name="T31" fmla="*/ 1 h 120"/>
                <a:gd name="T32" fmla="*/ 60 w 120"/>
                <a:gd name="T33" fmla="*/ 0 h 120"/>
                <a:gd name="T34" fmla="*/ 47 w 120"/>
                <a:gd name="T35" fmla="*/ 1 h 120"/>
                <a:gd name="T36" fmla="*/ 37 w 120"/>
                <a:gd name="T37" fmla="*/ 5 h 120"/>
                <a:gd name="T38" fmla="*/ 26 w 120"/>
                <a:gd name="T39" fmla="*/ 11 h 120"/>
                <a:gd name="T40" fmla="*/ 17 w 120"/>
                <a:gd name="T41" fmla="*/ 18 h 120"/>
                <a:gd name="T42" fmla="*/ 10 w 120"/>
                <a:gd name="T43" fmla="*/ 27 h 120"/>
                <a:gd name="T44" fmla="*/ 5 w 120"/>
                <a:gd name="T45" fmla="*/ 37 h 120"/>
                <a:gd name="T46" fmla="*/ 1 w 120"/>
                <a:gd name="T47" fmla="*/ 48 h 120"/>
                <a:gd name="T48" fmla="*/ 0 w 120"/>
                <a:gd name="T49" fmla="*/ 60 h 120"/>
                <a:gd name="T50" fmla="*/ 1 w 120"/>
                <a:gd name="T51" fmla="*/ 72 h 120"/>
                <a:gd name="T52" fmla="*/ 5 w 120"/>
                <a:gd name="T53" fmla="*/ 83 h 120"/>
                <a:gd name="T54" fmla="*/ 10 w 120"/>
                <a:gd name="T55" fmla="*/ 94 h 120"/>
                <a:gd name="T56" fmla="*/ 17 w 120"/>
                <a:gd name="T57" fmla="*/ 102 h 120"/>
                <a:gd name="T58" fmla="*/ 26 w 120"/>
                <a:gd name="T59" fmla="*/ 110 h 120"/>
                <a:gd name="T60" fmla="*/ 37 w 120"/>
                <a:gd name="T61" fmla="*/ 115 h 120"/>
                <a:gd name="T62" fmla="*/ 47 w 120"/>
                <a:gd name="T63" fmla="*/ 119 h 120"/>
                <a:gd name="T64" fmla="*/ 60 w 120"/>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60" y="120"/>
                  </a:moveTo>
                  <a:lnTo>
                    <a:pt x="71" y="119"/>
                  </a:lnTo>
                  <a:lnTo>
                    <a:pt x="83" y="115"/>
                  </a:lnTo>
                  <a:lnTo>
                    <a:pt x="93" y="110"/>
                  </a:lnTo>
                  <a:lnTo>
                    <a:pt x="103" y="102"/>
                  </a:lnTo>
                  <a:lnTo>
                    <a:pt x="109" y="94"/>
                  </a:lnTo>
                  <a:lnTo>
                    <a:pt x="115" y="83"/>
                  </a:lnTo>
                  <a:lnTo>
                    <a:pt x="119" y="72"/>
                  </a:lnTo>
                  <a:lnTo>
                    <a:pt x="120" y="60"/>
                  </a:lnTo>
                  <a:lnTo>
                    <a:pt x="119" y="48"/>
                  </a:lnTo>
                  <a:lnTo>
                    <a:pt x="115" y="37"/>
                  </a:lnTo>
                  <a:lnTo>
                    <a:pt x="109" y="27"/>
                  </a:lnTo>
                  <a:lnTo>
                    <a:pt x="103" y="18"/>
                  </a:lnTo>
                  <a:lnTo>
                    <a:pt x="93" y="11"/>
                  </a:lnTo>
                  <a:lnTo>
                    <a:pt x="83" y="5"/>
                  </a:lnTo>
                  <a:lnTo>
                    <a:pt x="71" y="1"/>
                  </a:lnTo>
                  <a:lnTo>
                    <a:pt x="60" y="0"/>
                  </a:lnTo>
                  <a:lnTo>
                    <a:pt x="47" y="1"/>
                  </a:lnTo>
                  <a:lnTo>
                    <a:pt x="37" y="5"/>
                  </a:lnTo>
                  <a:lnTo>
                    <a:pt x="26" y="11"/>
                  </a:lnTo>
                  <a:lnTo>
                    <a:pt x="17" y="18"/>
                  </a:lnTo>
                  <a:lnTo>
                    <a:pt x="10" y="27"/>
                  </a:lnTo>
                  <a:lnTo>
                    <a:pt x="5" y="37"/>
                  </a:lnTo>
                  <a:lnTo>
                    <a:pt x="1" y="48"/>
                  </a:lnTo>
                  <a:lnTo>
                    <a:pt x="0" y="60"/>
                  </a:lnTo>
                  <a:lnTo>
                    <a:pt x="1" y="72"/>
                  </a:lnTo>
                  <a:lnTo>
                    <a:pt x="5" y="83"/>
                  </a:lnTo>
                  <a:lnTo>
                    <a:pt x="10" y="94"/>
                  </a:lnTo>
                  <a:lnTo>
                    <a:pt x="17" y="102"/>
                  </a:lnTo>
                  <a:lnTo>
                    <a:pt x="26" y="110"/>
                  </a:lnTo>
                  <a:lnTo>
                    <a:pt x="37" y="115"/>
                  </a:lnTo>
                  <a:lnTo>
                    <a:pt x="47" y="119"/>
                  </a:lnTo>
                  <a:lnTo>
                    <a:pt x="60" y="120"/>
                  </a:lnTo>
                  <a:close/>
                </a:path>
              </a:pathLst>
            </a:custGeom>
            <a:solidFill>
              <a:srgbClr val="9B8F79"/>
            </a:solidFill>
            <a:ln>
              <a:noFill/>
            </a:ln>
          </p:spPr>
          <p:txBody>
            <a:bodyPr vert="horz" wrap="square" lIns="91440" tIns="45720" rIns="91440" bIns="45720" numCol="1" anchor="t" anchorCtr="0" compatLnSpc="1">
              <a:prstTxWarp prst="textNoShape">
                <a:avLst/>
              </a:prstTxWarp>
            </a:bodyPr>
            <a:lstStyle/>
            <a:p>
              <a:endParaRPr lang="en-US"/>
            </a:p>
          </p:txBody>
        </p:sp>
        <p:sp>
          <p:nvSpPr>
            <p:cNvPr id="2057" name="Freeform 18"/>
            <p:cNvSpPr>
              <a:spLocks/>
            </p:cNvSpPr>
            <p:nvPr/>
          </p:nvSpPr>
          <p:spPr bwMode="auto">
            <a:xfrm>
              <a:off x="-981075" y="1943100"/>
              <a:ext cx="95250" cy="96837"/>
            </a:xfrm>
            <a:custGeom>
              <a:avLst/>
              <a:gdLst>
                <a:gd name="T0" fmla="*/ 60 w 120"/>
                <a:gd name="T1" fmla="*/ 121 h 121"/>
                <a:gd name="T2" fmla="*/ 72 w 120"/>
                <a:gd name="T3" fmla="*/ 120 h 121"/>
                <a:gd name="T4" fmla="*/ 83 w 120"/>
                <a:gd name="T5" fmla="*/ 116 h 121"/>
                <a:gd name="T6" fmla="*/ 93 w 120"/>
                <a:gd name="T7" fmla="*/ 110 h 121"/>
                <a:gd name="T8" fmla="*/ 103 w 120"/>
                <a:gd name="T9" fmla="*/ 102 h 121"/>
                <a:gd name="T10" fmla="*/ 110 w 120"/>
                <a:gd name="T11" fmla="*/ 94 h 121"/>
                <a:gd name="T12" fmla="*/ 115 w 120"/>
                <a:gd name="T13" fmla="*/ 84 h 121"/>
                <a:gd name="T14" fmla="*/ 119 w 120"/>
                <a:gd name="T15" fmla="*/ 73 h 121"/>
                <a:gd name="T16" fmla="*/ 120 w 120"/>
                <a:gd name="T17" fmla="*/ 61 h 121"/>
                <a:gd name="T18" fmla="*/ 119 w 120"/>
                <a:gd name="T19" fmla="*/ 48 h 121"/>
                <a:gd name="T20" fmla="*/ 115 w 120"/>
                <a:gd name="T21" fmla="*/ 37 h 121"/>
                <a:gd name="T22" fmla="*/ 110 w 120"/>
                <a:gd name="T23" fmla="*/ 26 h 121"/>
                <a:gd name="T24" fmla="*/ 103 w 120"/>
                <a:gd name="T25" fmla="*/ 18 h 121"/>
                <a:gd name="T26" fmla="*/ 93 w 120"/>
                <a:gd name="T27" fmla="*/ 10 h 121"/>
                <a:gd name="T28" fmla="*/ 83 w 120"/>
                <a:gd name="T29" fmla="*/ 5 h 121"/>
                <a:gd name="T30" fmla="*/ 72 w 120"/>
                <a:gd name="T31" fmla="*/ 1 h 121"/>
                <a:gd name="T32" fmla="*/ 60 w 120"/>
                <a:gd name="T33" fmla="*/ 0 h 121"/>
                <a:gd name="T34" fmla="*/ 47 w 120"/>
                <a:gd name="T35" fmla="*/ 1 h 121"/>
                <a:gd name="T36" fmla="*/ 37 w 120"/>
                <a:gd name="T37" fmla="*/ 5 h 121"/>
                <a:gd name="T38" fmla="*/ 27 w 120"/>
                <a:gd name="T39" fmla="*/ 10 h 121"/>
                <a:gd name="T40" fmla="*/ 17 w 120"/>
                <a:gd name="T41" fmla="*/ 18 h 121"/>
                <a:gd name="T42" fmla="*/ 11 w 120"/>
                <a:gd name="T43" fmla="*/ 26 h 121"/>
                <a:gd name="T44" fmla="*/ 5 w 120"/>
                <a:gd name="T45" fmla="*/ 37 h 121"/>
                <a:gd name="T46" fmla="*/ 1 w 120"/>
                <a:gd name="T47" fmla="*/ 48 h 121"/>
                <a:gd name="T48" fmla="*/ 0 w 120"/>
                <a:gd name="T49" fmla="*/ 61 h 121"/>
                <a:gd name="T50" fmla="*/ 1 w 120"/>
                <a:gd name="T51" fmla="*/ 73 h 121"/>
                <a:gd name="T52" fmla="*/ 5 w 120"/>
                <a:gd name="T53" fmla="*/ 84 h 121"/>
                <a:gd name="T54" fmla="*/ 11 w 120"/>
                <a:gd name="T55" fmla="*/ 94 h 121"/>
                <a:gd name="T56" fmla="*/ 17 w 120"/>
                <a:gd name="T57" fmla="*/ 102 h 121"/>
                <a:gd name="T58" fmla="*/ 27 w 120"/>
                <a:gd name="T59" fmla="*/ 110 h 121"/>
                <a:gd name="T60" fmla="*/ 37 w 120"/>
                <a:gd name="T61" fmla="*/ 116 h 121"/>
                <a:gd name="T62" fmla="*/ 47 w 120"/>
                <a:gd name="T63" fmla="*/ 120 h 121"/>
                <a:gd name="T64" fmla="*/ 60 w 120"/>
                <a:gd name="T6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60" y="121"/>
                  </a:moveTo>
                  <a:lnTo>
                    <a:pt x="72" y="120"/>
                  </a:lnTo>
                  <a:lnTo>
                    <a:pt x="83" y="116"/>
                  </a:lnTo>
                  <a:lnTo>
                    <a:pt x="93" y="110"/>
                  </a:lnTo>
                  <a:lnTo>
                    <a:pt x="103" y="102"/>
                  </a:lnTo>
                  <a:lnTo>
                    <a:pt x="110" y="94"/>
                  </a:lnTo>
                  <a:lnTo>
                    <a:pt x="115" y="84"/>
                  </a:lnTo>
                  <a:lnTo>
                    <a:pt x="119" y="73"/>
                  </a:lnTo>
                  <a:lnTo>
                    <a:pt x="120" y="61"/>
                  </a:lnTo>
                  <a:lnTo>
                    <a:pt x="119" y="48"/>
                  </a:lnTo>
                  <a:lnTo>
                    <a:pt x="115" y="37"/>
                  </a:lnTo>
                  <a:lnTo>
                    <a:pt x="110" y="26"/>
                  </a:lnTo>
                  <a:lnTo>
                    <a:pt x="103" y="18"/>
                  </a:lnTo>
                  <a:lnTo>
                    <a:pt x="93" y="10"/>
                  </a:lnTo>
                  <a:lnTo>
                    <a:pt x="83" y="5"/>
                  </a:lnTo>
                  <a:lnTo>
                    <a:pt x="72" y="1"/>
                  </a:lnTo>
                  <a:lnTo>
                    <a:pt x="60" y="0"/>
                  </a:lnTo>
                  <a:lnTo>
                    <a:pt x="47" y="1"/>
                  </a:lnTo>
                  <a:lnTo>
                    <a:pt x="37" y="5"/>
                  </a:lnTo>
                  <a:lnTo>
                    <a:pt x="27" y="10"/>
                  </a:lnTo>
                  <a:lnTo>
                    <a:pt x="17" y="18"/>
                  </a:lnTo>
                  <a:lnTo>
                    <a:pt x="11" y="26"/>
                  </a:lnTo>
                  <a:lnTo>
                    <a:pt x="5" y="37"/>
                  </a:lnTo>
                  <a:lnTo>
                    <a:pt x="1" y="48"/>
                  </a:lnTo>
                  <a:lnTo>
                    <a:pt x="0" y="61"/>
                  </a:lnTo>
                  <a:lnTo>
                    <a:pt x="1" y="73"/>
                  </a:lnTo>
                  <a:lnTo>
                    <a:pt x="5" y="84"/>
                  </a:lnTo>
                  <a:lnTo>
                    <a:pt x="11" y="94"/>
                  </a:lnTo>
                  <a:lnTo>
                    <a:pt x="17" y="102"/>
                  </a:lnTo>
                  <a:lnTo>
                    <a:pt x="27" y="110"/>
                  </a:lnTo>
                  <a:lnTo>
                    <a:pt x="37" y="116"/>
                  </a:lnTo>
                  <a:lnTo>
                    <a:pt x="47" y="120"/>
                  </a:lnTo>
                  <a:lnTo>
                    <a:pt x="60" y="1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58" name="Freeform 19"/>
            <p:cNvSpPr>
              <a:spLocks/>
            </p:cNvSpPr>
            <p:nvPr/>
          </p:nvSpPr>
          <p:spPr bwMode="auto">
            <a:xfrm>
              <a:off x="-533400" y="1941513"/>
              <a:ext cx="95250" cy="95250"/>
            </a:xfrm>
            <a:custGeom>
              <a:avLst/>
              <a:gdLst>
                <a:gd name="T0" fmla="*/ 60 w 120"/>
                <a:gd name="T1" fmla="*/ 119 h 119"/>
                <a:gd name="T2" fmla="*/ 73 w 120"/>
                <a:gd name="T3" fmla="*/ 118 h 119"/>
                <a:gd name="T4" fmla="*/ 83 w 120"/>
                <a:gd name="T5" fmla="*/ 115 h 119"/>
                <a:gd name="T6" fmla="*/ 94 w 120"/>
                <a:gd name="T7" fmla="*/ 109 h 119"/>
                <a:gd name="T8" fmla="*/ 103 w 120"/>
                <a:gd name="T9" fmla="*/ 102 h 119"/>
                <a:gd name="T10" fmla="*/ 110 w 120"/>
                <a:gd name="T11" fmla="*/ 93 h 119"/>
                <a:gd name="T12" fmla="*/ 116 w 120"/>
                <a:gd name="T13" fmla="*/ 83 h 119"/>
                <a:gd name="T14" fmla="*/ 119 w 120"/>
                <a:gd name="T15" fmla="*/ 72 h 119"/>
                <a:gd name="T16" fmla="*/ 120 w 120"/>
                <a:gd name="T17" fmla="*/ 60 h 119"/>
                <a:gd name="T18" fmla="*/ 119 w 120"/>
                <a:gd name="T19" fmla="*/ 47 h 119"/>
                <a:gd name="T20" fmla="*/ 116 w 120"/>
                <a:gd name="T21" fmla="*/ 37 h 119"/>
                <a:gd name="T22" fmla="*/ 110 w 120"/>
                <a:gd name="T23" fmla="*/ 26 h 119"/>
                <a:gd name="T24" fmla="*/ 103 w 120"/>
                <a:gd name="T25" fmla="*/ 17 h 119"/>
                <a:gd name="T26" fmla="*/ 94 w 120"/>
                <a:gd name="T27" fmla="*/ 10 h 119"/>
                <a:gd name="T28" fmla="*/ 83 w 120"/>
                <a:gd name="T29" fmla="*/ 4 h 119"/>
                <a:gd name="T30" fmla="*/ 73 w 120"/>
                <a:gd name="T31" fmla="*/ 1 h 119"/>
                <a:gd name="T32" fmla="*/ 60 w 120"/>
                <a:gd name="T33" fmla="*/ 0 h 119"/>
                <a:gd name="T34" fmla="*/ 49 w 120"/>
                <a:gd name="T35" fmla="*/ 1 h 119"/>
                <a:gd name="T36" fmla="*/ 37 w 120"/>
                <a:gd name="T37" fmla="*/ 4 h 119"/>
                <a:gd name="T38" fmla="*/ 27 w 120"/>
                <a:gd name="T39" fmla="*/ 10 h 119"/>
                <a:gd name="T40" fmla="*/ 19 w 120"/>
                <a:gd name="T41" fmla="*/ 17 h 119"/>
                <a:gd name="T42" fmla="*/ 11 w 120"/>
                <a:gd name="T43" fmla="*/ 26 h 119"/>
                <a:gd name="T44" fmla="*/ 5 w 120"/>
                <a:gd name="T45" fmla="*/ 37 h 119"/>
                <a:gd name="T46" fmla="*/ 2 w 120"/>
                <a:gd name="T47" fmla="*/ 47 h 119"/>
                <a:gd name="T48" fmla="*/ 0 w 120"/>
                <a:gd name="T49" fmla="*/ 60 h 119"/>
                <a:gd name="T50" fmla="*/ 2 w 120"/>
                <a:gd name="T51" fmla="*/ 72 h 119"/>
                <a:gd name="T52" fmla="*/ 5 w 120"/>
                <a:gd name="T53" fmla="*/ 83 h 119"/>
                <a:gd name="T54" fmla="*/ 11 w 120"/>
                <a:gd name="T55" fmla="*/ 93 h 119"/>
                <a:gd name="T56" fmla="*/ 19 w 120"/>
                <a:gd name="T57" fmla="*/ 102 h 119"/>
                <a:gd name="T58" fmla="*/ 27 w 120"/>
                <a:gd name="T59" fmla="*/ 109 h 119"/>
                <a:gd name="T60" fmla="*/ 37 w 120"/>
                <a:gd name="T61" fmla="*/ 115 h 119"/>
                <a:gd name="T62" fmla="*/ 49 w 120"/>
                <a:gd name="T63" fmla="*/ 118 h 119"/>
                <a:gd name="T64" fmla="*/ 60 w 120"/>
                <a:gd name="T6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19">
                  <a:moveTo>
                    <a:pt x="60" y="119"/>
                  </a:moveTo>
                  <a:lnTo>
                    <a:pt x="73" y="118"/>
                  </a:lnTo>
                  <a:lnTo>
                    <a:pt x="83" y="115"/>
                  </a:lnTo>
                  <a:lnTo>
                    <a:pt x="94" y="109"/>
                  </a:lnTo>
                  <a:lnTo>
                    <a:pt x="103" y="102"/>
                  </a:lnTo>
                  <a:lnTo>
                    <a:pt x="110" y="93"/>
                  </a:lnTo>
                  <a:lnTo>
                    <a:pt x="116" y="83"/>
                  </a:lnTo>
                  <a:lnTo>
                    <a:pt x="119" y="72"/>
                  </a:lnTo>
                  <a:lnTo>
                    <a:pt x="120" y="60"/>
                  </a:lnTo>
                  <a:lnTo>
                    <a:pt x="119" y="47"/>
                  </a:lnTo>
                  <a:lnTo>
                    <a:pt x="116" y="37"/>
                  </a:lnTo>
                  <a:lnTo>
                    <a:pt x="110" y="26"/>
                  </a:lnTo>
                  <a:lnTo>
                    <a:pt x="103" y="17"/>
                  </a:lnTo>
                  <a:lnTo>
                    <a:pt x="94" y="10"/>
                  </a:lnTo>
                  <a:lnTo>
                    <a:pt x="83" y="4"/>
                  </a:lnTo>
                  <a:lnTo>
                    <a:pt x="73" y="1"/>
                  </a:lnTo>
                  <a:lnTo>
                    <a:pt x="60" y="0"/>
                  </a:lnTo>
                  <a:lnTo>
                    <a:pt x="49" y="1"/>
                  </a:lnTo>
                  <a:lnTo>
                    <a:pt x="37" y="4"/>
                  </a:lnTo>
                  <a:lnTo>
                    <a:pt x="27" y="10"/>
                  </a:lnTo>
                  <a:lnTo>
                    <a:pt x="19" y="17"/>
                  </a:lnTo>
                  <a:lnTo>
                    <a:pt x="11" y="26"/>
                  </a:lnTo>
                  <a:lnTo>
                    <a:pt x="5" y="37"/>
                  </a:lnTo>
                  <a:lnTo>
                    <a:pt x="2" y="47"/>
                  </a:lnTo>
                  <a:lnTo>
                    <a:pt x="0" y="60"/>
                  </a:lnTo>
                  <a:lnTo>
                    <a:pt x="2" y="72"/>
                  </a:lnTo>
                  <a:lnTo>
                    <a:pt x="5" y="83"/>
                  </a:lnTo>
                  <a:lnTo>
                    <a:pt x="11" y="93"/>
                  </a:lnTo>
                  <a:lnTo>
                    <a:pt x="19" y="102"/>
                  </a:lnTo>
                  <a:lnTo>
                    <a:pt x="27" y="109"/>
                  </a:lnTo>
                  <a:lnTo>
                    <a:pt x="37" y="115"/>
                  </a:lnTo>
                  <a:lnTo>
                    <a:pt x="49" y="118"/>
                  </a:lnTo>
                  <a:lnTo>
                    <a:pt x="60" y="1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4" name="Group 43"/>
          <p:cNvGrpSpPr/>
          <p:nvPr/>
        </p:nvGrpSpPr>
        <p:grpSpPr>
          <a:xfrm flipH="1">
            <a:off x="7232186" y="2721239"/>
            <a:ext cx="800074" cy="982663"/>
            <a:chOff x="-1414462" y="1770063"/>
            <a:chExt cx="1147763" cy="1409700"/>
          </a:xfrm>
        </p:grpSpPr>
        <p:sp>
          <p:nvSpPr>
            <p:cNvPr id="45" name="Rectangle 8"/>
            <p:cNvSpPr>
              <a:spLocks noChangeArrowheads="1"/>
            </p:cNvSpPr>
            <p:nvPr/>
          </p:nvSpPr>
          <p:spPr bwMode="auto">
            <a:xfrm>
              <a:off x="-1063625" y="2197100"/>
              <a:ext cx="703263" cy="488950"/>
            </a:xfrm>
            <a:prstGeom prst="rect">
              <a:avLst/>
            </a:prstGeom>
            <a:solidFill>
              <a:srgbClr val="9B8F79"/>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9"/>
            <p:cNvSpPr>
              <a:spLocks/>
            </p:cNvSpPr>
            <p:nvPr/>
          </p:nvSpPr>
          <p:spPr bwMode="auto">
            <a:xfrm>
              <a:off x="-703262" y="1770063"/>
              <a:ext cx="436563" cy="436562"/>
            </a:xfrm>
            <a:custGeom>
              <a:avLst/>
              <a:gdLst>
                <a:gd name="T0" fmla="*/ 303 w 550"/>
                <a:gd name="T1" fmla="*/ 549 h 550"/>
                <a:gd name="T2" fmla="*/ 357 w 550"/>
                <a:gd name="T3" fmla="*/ 538 h 550"/>
                <a:gd name="T4" fmla="*/ 406 w 550"/>
                <a:gd name="T5" fmla="*/ 517 h 550"/>
                <a:gd name="T6" fmla="*/ 450 w 550"/>
                <a:gd name="T7" fmla="*/ 487 h 550"/>
                <a:gd name="T8" fmla="*/ 488 w 550"/>
                <a:gd name="T9" fmla="*/ 450 h 550"/>
                <a:gd name="T10" fmla="*/ 516 w 550"/>
                <a:gd name="T11" fmla="*/ 406 h 550"/>
                <a:gd name="T12" fmla="*/ 537 w 550"/>
                <a:gd name="T13" fmla="*/ 357 h 550"/>
                <a:gd name="T14" fmla="*/ 549 w 550"/>
                <a:gd name="T15" fmla="*/ 303 h 550"/>
                <a:gd name="T16" fmla="*/ 549 w 550"/>
                <a:gd name="T17" fmla="*/ 248 h 550"/>
                <a:gd name="T18" fmla="*/ 537 w 550"/>
                <a:gd name="T19" fmla="*/ 193 h 550"/>
                <a:gd name="T20" fmla="*/ 516 w 550"/>
                <a:gd name="T21" fmla="*/ 144 h 550"/>
                <a:gd name="T22" fmla="*/ 488 w 550"/>
                <a:gd name="T23" fmla="*/ 100 h 550"/>
                <a:gd name="T24" fmla="*/ 450 w 550"/>
                <a:gd name="T25" fmla="*/ 63 h 550"/>
                <a:gd name="T26" fmla="*/ 406 w 550"/>
                <a:gd name="T27" fmla="*/ 33 h 550"/>
                <a:gd name="T28" fmla="*/ 357 w 550"/>
                <a:gd name="T29" fmla="*/ 13 h 550"/>
                <a:gd name="T30" fmla="*/ 303 w 550"/>
                <a:gd name="T31" fmla="*/ 1 h 550"/>
                <a:gd name="T32" fmla="*/ 248 w 550"/>
                <a:gd name="T33" fmla="*/ 1 h 550"/>
                <a:gd name="T34" fmla="*/ 194 w 550"/>
                <a:gd name="T35" fmla="*/ 13 h 550"/>
                <a:gd name="T36" fmla="*/ 144 w 550"/>
                <a:gd name="T37" fmla="*/ 33 h 550"/>
                <a:gd name="T38" fmla="*/ 101 w 550"/>
                <a:gd name="T39" fmla="*/ 63 h 550"/>
                <a:gd name="T40" fmla="*/ 64 w 550"/>
                <a:gd name="T41" fmla="*/ 100 h 550"/>
                <a:gd name="T42" fmla="*/ 34 w 550"/>
                <a:gd name="T43" fmla="*/ 144 h 550"/>
                <a:gd name="T44" fmla="*/ 13 w 550"/>
                <a:gd name="T45" fmla="*/ 193 h 550"/>
                <a:gd name="T46" fmla="*/ 2 w 550"/>
                <a:gd name="T47" fmla="*/ 248 h 550"/>
                <a:gd name="T48" fmla="*/ 2 w 550"/>
                <a:gd name="T49" fmla="*/ 303 h 550"/>
                <a:gd name="T50" fmla="*/ 13 w 550"/>
                <a:gd name="T51" fmla="*/ 357 h 550"/>
                <a:gd name="T52" fmla="*/ 34 w 550"/>
                <a:gd name="T53" fmla="*/ 406 h 550"/>
                <a:gd name="T54" fmla="*/ 64 w 550"/>
                <a:gd name="T55" fmla="*/ 450 h 550"/>
                <a:gd name="T56" fmla="*/ 101 w 550"/>
                <a:gd name="T57" fmla="*/ 487 h 550"/>
                <a:gd name="T58" fmla="*/ 144 w 550"/>
                <a:gd name="T59" fmla="*/ 517 h 550"/>
                <a:gd name="T60" fmla="*/ 194 w 550"/>
                <a:gd name="T61" fmla="*/ 538 h 550"/>
                <a:gd name="T62" fmla="*/ 248 w 550"/>
                <a:gd name="T63" fmla="*/ 549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0" h="550">
                  <a:moveTo>
                    <a:pt x="276" y="550"/>
                  </a:moveTo>
                  <a:lnTo>
                    <a:pt x="303" y="549"/>
                  </a:lnTo>
                  <a:lnTo>
                    <a:pt x="331" y="545"/>
                  </a:lnTo>
                  <a:lnTo>
                    <a:pt x="357" y="538"/>
                  </a:lnTo>
                  <a:lnTo>
                    <a:pt x="382" y="529"/>
                  </a:lnTo>
                  <a:lnTo>
                    <a:pt x="406" y="517"/>
                  </a:lnTo>
                  <a:lnTo>
                    <a:pt x="429" y="503"/>
                  </a:lnTo>
                  <a:lnTo>
                    <a:pt x="450" y="487"/>
                  </a:lnTo>
                  <a:lnTo>
                    <a:pt x="469" y="470"/>
                  </a:lnTo>
                  <a:lnTo>
                    <a:pt x="488" y="450"/>
                  </a:lnTo>
                  <a:lnTo>
                    <a:pt x="503" y="430"/>
                  </a:lnTo>
                  <a:lnTo>
                    <a:pt x="516" y="406"/>
                  </a:lnTo>
                  <a:lnTo>
                    <a:pt x="528" y="382"/>
                  </a:lnTo>
                  <a:lnTo>
                    <a:pt x="537" y="357"/>
                  </a:lnTo>
                  <a:lnTo>
                    <a:pt x="544" y="330"/>
                  </a:lnTo>
                  <a:lnTo>
                    <a:pt x="549" y="303"/>
                  </a:lnTo>
                  <a:lnTo>
                    <a:pt x="550" y="275"/>
                  </a:lnTo>
                  <a:lnTo>
                    <a:pt x="549" y="248"/>
                  </a:lnTo>
                  <a:lnTo>
                    <a:pt x="544" y="220"/>
                  </a:lnTo>
                  <a:lnTo>
                    <a:pt x="537" y="193"/>
                  </a:lnTo>
                  <a:lnTo>
                    <a:pt x="528" y="168"/>
                  </a:lnTo>
                  <a:lnTo>
                    <a:pt x="516" y="144"/>
                  </a:lnTo>
                  <a:lnTo>
                    <a:pt x="503" y="121"/>
                  </a:lnTo>
                  <a:lnTo>
                    <a:pt x="488" y="100"/>
                  </a:lnTo>
                  <a:lnTo>
                    <a:pt x="469" y="81"/>
                  </a:lnTo>
                  <a:lnTo>
                    <a:pt x="450" y="63"/>
                  </a:lnTo>
                  <a:lnTo>
                    <a:pt x="429" y="47"/>
                  </a:lnTo>
                  <a:lnTo>
                    <a:pt x="406" y="33"/>
                  </a:lnTo>
                  <a:lnTo>
                    <a:pt x="382" y="22"/>
                  </a:lnTo>
                  <a:lnTo>
                    <a:pt x="357" y="13"/>
                  </a:lnTo>
                  <a:lnTo>
                    <a:pt x="331" y="6"/>
                  </a:lnTo>
                  <a:lnTo>
                    <a:pt x="303" y="1"/>
                  </a:lnTo>
                  <a:lnTo>
                    <a:pt x="276" y="0"/>
                  </a:lnTo>
                  <a:lnTo>
                    <a:pt x="248" y="1"/>
                  </a:lnTo>
                  <a:lnTo>
                    <a:pt x="220" y="6"/>
                  </a:lnTo>
                  <a:lnTo>
                    <a:pt x="194" y="13"/>
                  </a:lnTo>
                  <a:lnTo>
                    <a:pt x="169" y="22"/>
                  </a:lnTo>
                  <a:lnTo>
                    <a:pt x="144" y="33"/>
                  </a:lnTo>
                  <a:lnTo>
                    <a:pt x="121" y="47"/>
                  </a:lnTo>
                  <a:lnTo>
                    <a:pt x="101" y="63"/>
                  </a:lnTo>
                  <a:lnTo>
                    <a:pt x="81" y="81"/>
                  </a:lnTo>
                  <a:lnTo>
                    <a:pt x="64" y="100"/>
                  </a:lnTo>
                  <a:lnTo>
                    <a:pt x="48" y="121"/>
                  </a:lnTo>
                  <a:lnTo>
                    <a:pt x="34" y="144"/>
                  </a:lnTo>
                  <a:lnTo>
                    <a:pt x="22" y="168"/>
                  </a:lnTo>
                  <a:lnTo>
                    <a:pt x="13" y="193"/>
                  </a:lnTo>
                  <a:lnTo>
                    <a:pt x="6" y="220"/>
                  </a:lnTo>
                  <a:lnTo>
                    <a:pt x="2" y="248"/>
                  </a:lnTo>
                  <a:lnTo>
                    <a:pt x="0" y="275"/>
                  </a:lnTo>
                  <a:lnTo>
                    <a:pt x="2" y="303"/>
                  </a:lnTo>
                  <a:lnTo>
                    <a:pt x="6" y="330"/>
                  </a:lnTo>
                  <a:lnTo>
                    <a:pt x="13" y="357"/>
                  </a:lnTo>
                  <a:lnTo>
                    <a:pt x="22" y="382"/>
                  </a:lnTo>
                  <a:lnTo>
                    <a:pt x="34" y="406"/>
                  </a:lnTo>
                  <a:lnTo>
                    <a:pt x="48" y="430"/>
                  </a:lnTo>
                  <a:lnTo>
                    <a:pt x="64" y="450"/>
                  </a:lnTo>
                  <a:lnTo>
                    <a:pt x="81" y="470"/>
                  </a:lnTo>
                  <a:lnTo>
                    <a:pt x="101" y="487"/>
                  </a:lnTo>
                  <a:lnTo>
                    <a:pt x="121" y="503"/>
                  </a:lnTo>
                  <a:lnTo>
                    <a:pt x="144" y="517"/>
                  </a:lnTo>
                  <a:lnTo>
                    <a:pt x="169" y="529"/>
                  </a:lnTo>
                  <a:lnTo>
                    <a:pt x="194" y="538"/>
                  </a:lnTo>
                  <a:lnTo>
                    <a:pt x="220" y="545"/>
                  </a:lnTo>
                  <a:lnTo>
                    <a:pt x="248" y="549"/>
                  </a:lnTo>
                  <a:lnTo>
                    <a:pt x="276" y="550"/>
                  </a:lnTo>
                  <a:close/>
                </a:path>
              </a:pathLst>
            </a:custGeom>
            <a:solidFill>
              <a:srgbClr val="9B8F79"/>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
            <p:cNvSpPr>
              <a:spLocks/>
            </p:cNvSpPr>
            <p:nvPr/>
          </p:nvSpPr>
          <p:spPr bwMode="auto">
            <a:xfrm>
              <a:off x="-1149350" y="1770063"/>
              <a:ext cx="436563" cy="436562"/>
            </a:xfrm>
            <a:custGeom>
              <a:avLst/>
              <a:gdLst>
                <a:gd name="T0" fmla="*/ 303 w 551"/>
                <a:gd name="T1" fmla="*/ 549 h 551"/>
                <a:gd name="T2" fmla="*/ 357 w 551"/>
                <a:gd name="T3" fmla="*/ 538 h 551"/>
                <a:gd name="T4" fmla="*/ 407 w 551"/>
                <a:gd name="T5" fmla="*/ 517 h 551"/>
                <a:gd name="T6" fmla="*/ 450 w 551"/>
                <a:gd name="T7" fmla="*/ 487 h 551"/>
                <a:gd name="T8" fmla="*/ 487 w 551"/>
                <a:gd name="T9" fmla="*/ 450 h 551"/>
                <a:gd name="T10" fmla="*/ 517 w 551"/>
                <a:gd name="T11" fmla="*/ 407 h 551"/>
                <a:gd name="T12" fmla="*/ 538 w 551"/>
                <a:gd name="T13" fmla="*/ 357 h 551"/>
                <a:gd name="T14" fmla="*/ 550 w 551"/>
                <a:gd name="T15" fmla="*/ 303 h 551"/>
                <a:gd name="T16" fmla="*/ 550 w 551"/>
                <a:gd name="T17" fmla="*/ 248 h 551"/>
                <a:gd name="T18" fmla="*/ 538 w 551"/>
                <a:gd name="T19" fmla="*/ 194 h 551"/>
                <a:gd name="T20" fmla="*/ 517 w 551"/>
                <a:gd name="T21" fmla="*/ 144 h 551"/>
                <a:gd name="T22" fmla="*/ 487 w 551"/>
                <a:gd name="T23" fmla="*/ 100 h 551"/>
                <a:gd name="T24" fmla="*/ 450 w 551"/>
                <a:gd name="T25" fmla="*/ 64 h 551"/>
                <a:gd name="T26" fmla="*/ 407 w 551"/>
                <a:gd name="T27" fmla="*/ 34 h 551"/>
                <a:gd name="T28" fmla="*/ 357 w 551"/>
                <a:gd name="T29" fmla="*/ 13 h 551"/>
                <a:gd name="T30" fmla="*/ 303 w 551"/>
                <a:gd name="T31" fmla="*/ 1 h 551"/>
                <a:gd name="T32" fmla="*/ 248 w 551"/>
                <a:gd name="T33" fmla="*/ 1 h 551"/>
                <a:gd name="T34" fmla="*/ 194 w 551"/>
                <a:gd name="T35" fmla="*/ 13 h 551"/>
                <a:gd name="T36" fmla="*/ 144 w 551"/>
                <a:gd name="T37" fmla="*/ 34 h 551"/>
                <a:gd name="T38" fmla="*/ 100 w 551"/>
                <a:gd name="T39" fmla="*/ 64 h 551"/>
                <a:gd name="T40" fmla="*/ 63 w 551"/>
                <a:gd name="T41" fmla="*/ 100 h 551"/>
                <a:gd name="T42" fmla="*/ 33 w 551"/>
                <a:gd name="T43" fmla="*/ 144 h 551"/>
                <a:gd name="T44" fmla="*/ 13 w 551"/>
                <a:gd name="T45" fmla="*/ 194 h 551"/>
                <a:gd name="T46" fmla="*/ 1 w 551"/>
                <a:gd name="T47" fmla="*/ 248 h 551"/>
                <a:gd name="T48" fmla="*/ 1 w 551"/>
                <a:gd name="T49" fmla="*/ 303 h 551"/>
                <a:gd name="T50" fmla="*/ 13 w 551"/>
                <a:gd name="T51" fmla="*/ 357 h 551"/>
                <a:gd name="T52" fmla="*/ 33 w 551"/>
                <a:gd name="T53" fmla="*/ 407 h 551"/>
                <a:gd name="T54" fmla="*/ 63 w 551"/>
                <a:gd name="T55" fmla="*/ 450 h 551"/>
                <a:gd name="T56" fmla="*/ 100 w 551"/>
                <a:gd name="T57" fmla="*/ 487 h 551"/>
                <a:gd name="T58" fmla="*/ 144 w 551"/>
                <a:gd name="T59" fmla="*/ 517 h 551"/>
                <a:gd name="T60" fmla="*/ 194 w 551"/>
                <a:gd name="T61" fmla="*/ 538 h 551"/>
                <a:gd name="T62" fmla="*/ 248 w 551"/>
                <a:gd name="T63" fmla="*/ 54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1" h="551">
                  <a:moveTo>
                    <a:pt x="275" y="551"/>
                  </a:moveTo>
                  <a:lnTo>
                    <a:pt x="303" y="549"/>
                  </a:lnTo>
                  <a:lnTo>
                    <a:pt x="331" y="545"/>
                  </a:lnTo>
                  <a:lnTo>
                    <a:pt x="357" y="538"/>
                  </a:lnTo>
                  <a:lnTo>
                    <a:pt x="383" y="529"/>
                  </a:lnTo>
                  <a:lnTo>
                    <a:pt x="407" y="517"/>
                  </a:lnTo>
                  <a:lnTo>
                    <a:pt x="430" y="503"/>
                  </a:lnTo>
                  <a:lnTo>
                    <a:pt x="450" y="487"/>
                  </a:lnTo>
                  <a:lnTo>
                    <a:pt x="470" y="470"/>
                  </a:lnTo>
                  <a:lnTo>
                    <a:pt x="487" y="450"/>
                  </a:lnTo>
                  <a:lnTo>
                    <a:pt x="503" y="430"/>
                  </a:lnTo>
                  <a:lnTo>
                    <a:pt x="517" y="407"/>
                  </a:lnTo>
                  <a:lnTo>
                    <a:pt x="529" y="382"/>
                  </a:lnTo>
                  <a:lnTo>
                    <a:pt x="538" y="357"/>
                  </a:lnTo>
                  <a:lnTo>
                    <a:pt x="545" y="331"/>
                  </a:lnTo>
                  <a:lnTo>
                    <a:pt x="550" y="303"/>
                  </a:lnTo>
                  <a:lnTo>
                    <a:pt x="551" y="275"/>
                  </a:lnTo>
                  <a:lnTo>
                    <a:pt x="550" y="248"/>
                  </a:lnTo>
                  <a:lnTo>
                    <a:pt x="545" y="220"/>
                  </a:lnTo>
                  <a:lnTo>
                    <a:pt x="538" y="194"/>
                  </a:lnTo>
                  <a:lnTo>
                    <a:pt x="529" y="168"/>
                  </a:lnTo>
                  <a:lnTo>
                    <a:pt x="517" y="144"/>
                  </a:lnTo>
                  <a:lnTo>
                    <a:pt x="503" y="121"/>
                  </a:lnTo>
                  <a:lnTo>
                    <a:pt x="487" y="100"/>
                  </a:lnTo>
                  <a:lnTo>
                    <a:pt x="470" y="81"/>
                  </a:lnTo>
                  <a:lnTo>
                    <a:pt x="450" y="64"/>
                  </a:lnTo>
                  <a:lnTo>
                    <a:pt x="430" y="47"/>
                  </a:lnTo>
                  <a:lnTo>
                    <a:pt x="407" y="34"/>
                  </a:lnTo>
                  <a:lnTo>
                    <a:pt x="383" y="22"/>
                  </a:lnTo>
                  <a:lnTo>
                    <a:pt x="357" y="13"/>
                  </a:lnTo>
                  <a:lnTo>
                    <a:pt x="331" y="6"/>
                  </a:lnTo>
                  <a:lnTo>
                    <a:pt x="303" y="1"/>
                  </a:lnTo>
                  <a:lnTo>
                    <a:pt x="275" y="0"/>
                  </a:lnTo>
                  <a:lnTo>
                    <a:pt x="248" y="1"/>
                  </a:lnTo>
                  <a:lnTo>
                    <a:pt x="220" y="6"/>
                  </a:lnTo>
                  <a:lnTo>
                    <a:pt x="194" y="13"/>
                  </a:lnTo>
                  <a:lnTo>
                    <a:pt x="168" y="22"/>
                  </a:lnTo>
                  <a:lnTo>
                    <a:pt x="144" y="34"/>
                  </a:lnTo>
                  <a:lnTo>
                    <a:pt x="121" y="47"/>
                  </a:lnTo>
                  <a:lnTo>
                    <a:pt x="100" y="64"/>
                  </a:lnTo>
                  <a:lnTo>
                    <a:pt x="81" y="81"/>
                  </a:lnTo>
                  <a:lnTo>
                    <a:pt x="63" y="100"/>
                  </a:lnTo>
                  <a:lnTo>
                    <a:pt x="47" y="121"/>
                  </a:lnTo>
                  <a:lnTo>
                    <a:pt x="33" y="144"/>
                  </a:lnTo>
                  <a:lnTo>
                    <a:pt x="22" y="168"/>
                  </a:lnTo>
                  <a:lnTo>
                    <a:pt x="13" y="194"/>
                  </a:lnTo>
                  <a:lnTo>
                    <a:pt x="6" y="220"/>
                  </a:lnTo>
                  <a:lnTo>
                    <a:pt x="1" y="248"/>
                  </a:lnTo>
                  <a:lnTo>
                    <a:pt x="0" y="275"/>
                  </a:lnTo>
                  <a:lnTo>
                    <a:pt x="1" y="303"/>
                  </a:lnTo>
                  <a:lnTo>
                    <a:pt x="6" y="331"/>
                  </a:lnTo>
                  <a:lnTo>
                    <a:pt x="13" y="357"/>
                  </a:lnTo>
                  <a:lnTo>
                    <a:pt x="22" y="382"/>
                  </a:lnTo>
                  <a:lnTo>
                    <a:pt x="33" y="407"/>
                  </a:lnTo>
                  <a:lnTo>
                    <a:pt x="47" y="430"/>
                  </a:lnTo>
                  <a:lnTo>
                    <a:pt x="63" y="450"/>
                  </a:lnTo>
                  <a:lnTo>
                    <a:pt x="81" y="470"/>
                  </a:lnTo>
                  <a:lnTo>
                    <a:pt x="100" y="487"/>
                  </a:lnTo>
                  <a:lnTo>
                    <a:pt x="121" y="503"/>
                  </a:lnTo>
                  <a:lnTo>
                    <a:pt x="144" y="517"/>
                  </a:lnTo>
                  <a:lnTo>
                    <a:pt x="168" y="529"/>
                  </a:lnTo>
                  <a:lnTo>
                    <a:pt x="194" y="538"/>
                  </a:lnTo>
                  <a:lnTo>
                    <a:pt x="220" y="545"/>
                  </a:lnTo>
                  <a:lnTo>
                    <a:pt x="248" y="549"/>
                  </a:lnTo>
                  <a:lnTo>
                    <a:pt x="275" y="551"/>
                  </a:lnTo>
                  <a:close/>
                </a:path>
              </a:pathLst>
            </a:custGeom>
            <a:solidFill>
              <a:srgbClr val="9B8F79"/>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
            <p:cNvSpPr>
              <a:spLocks/>
            </p:cNvSpPr>
            <p:nvPr/>
          </p:nvSpPr>
          <p:spPr bwMode="auto">
            <a:xfrm>
              <a:off x="-1414462" y="2251075"/>
              <a:ext cx="493713" cy="366712"/>
            </a:xfrm>
            <a:custGeom>
              <a:avLst/>
              <a:gdLst>
                <a:gd name="T0" fmla="*/ 623 w 623"/>
                <a:gd name="T1" fmla="*/ 234 h 462"/>
                <a:gd name="T2" fmla="*/ 0 w 623"/>
                <a:gd name="T3" fmla="*/ 0 h 462"/>
                <a:gd name="T4" fmla="*/ 0 w 623"/>
                <a:gd name="T5" fmla="*/ 462 h 462"/>
                <a:gd name="T6" fmla="*/ 623 w 623"/>
                <a:gd name="T7" fmla="*/ 234 h 462"/>
              </a:gdLst>
              <a:ahLst/>
              <a:cxnLst>
                <a:cxn ang="0">
                  <a:pos x="T0" y="T1"/>
                </a:cxn>
                <a:cxn ang="0">
                  <a:pos x="T2" y="T3"/>
                </a:cxn>
                <a:cxn ang="0">
                  <a:pos x="T4" y="T5"/>
                </a:cxn>
                <a:cxn ang="0">
                  <a:pos x="T6" y="T7"/>
                </a:cxn>
              </a:cxnLst>
              <a:rect l="0" t="0" r="r" b="b"/>
              <a:pathLst>
                <a:path w="623" h="462">
                  <a:moveTo>
                    <a:pt x="623" y="234"/>
                  </a:moveTo>
                  <a:lnTo>
                    <a:pt x="0" y="0"/>
                  </a:lnTo>
                  <a:lnTo>
                    <a:pt x="0" y="462"/>
                  </a:lnTo>
                  <a:lnTo>
                    <a:pt x="623" y="234"/>
                  </a:lnTo>
                  <a:close/>
                </a:path>
              </a:pathLst>
            </a:custGeom>
            <a:solidFill>
              <a:srgbClr val="9B8F79"/>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2"/>
            <p:cNvSpPr>
              <a:spLocks/>
            </p:cNvSpPr>
            <p:nvPr/>
          </p:nvSpPr>
          <p:spPr bwMode="auto">
            <a:xfrm>
              <a:off x="-741362" y="2586038"/>
              <a:ext cx="338138" cy="593725"/>
            </a:xfrm>
            <a:custGeom>
              <a:avLst/>
              <a:gdLst>
                <a:gd name="T0" fmla="*/ 105 w 425"/>
                <a:gd name="T1" fmla="*/ 0 h 749"/>
                <a:gd name="T2" fmla="*/ 425 w 425"/>
                <a:gd name="T3" fmla="*/ 700 h 749"/>
                <a:gd name="T4" fmla="*/ 320 w 425"/>
                <a:gd name="T5" fmla="*/ 749 h 749"/>
                <a:gd name="T6" fmla="*/ 0 w 425"/>
                <a:gd name="T7" fmla="*/ 47 h 749"/>
                <a:gd name="T8" fmla="*/ 105 w 425"/>
                <a:gd name="T9" fmla="*/ 0 h 749"/>
              </a:gdLst>
              <a:ahLst/>
              <a:cxnLst>
                <a:cxn ang="0">
                  <a:pos x="T0" y="T1"/>
                </a:cxn>
                <a:cxn ang="0">
                  <a:pos x="T2" y="T3"/>
                </a:cxn>
                <a:cxn ang="0">
                  <a:pos x="T4" y="T5"/>
                </a:cxn>
                <a:cxn ang="0">
                  <a:pos x="T6" y="T7"/>
                </a:cxn>
                <a:cxn ang="0">
                  <a:pos x="T8" y="T9"/>
                </a:cxn>
              </a:cxnLst>
              <a:rect l="0" t="0" r="r" b="b"/>
              <a:pathLst>
                <a:path w="425" h="749">
                  <a:moveTo>
                    <a:pt x="105" y="0"/>
                  </a:moveTo>
                  <a:lnTo>
                    <a:pt x="425" y="700"/>
                  </a:lnTo>
                  <a:lnTo>
                    <a:pt x="320" y="749"/>
                  </a:lnTo>
                  <a:lnTo>
                    <a:pt x="0" y="47"/>
                  </a:lnTo>
                  <a:lnTo>
                    <a:pt x="105" y="0"/>
                  </a:lnTo>
                  <a:close/>
                </a:path>
              </a:pathLst>
            </a:custGeom>
            <a:solidFill>
              <a:srgbClr val="9B8F79"/>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3"/>
            <p:cNvSpPr>
              <a:spLocks/>
            </p:cNvSpPr>
            <p:nvPr/>
          </p:nvSpPr>
          <p:spPr bwMode="auto">
            <a:xfrm>
              <a:off x="-1033462" y="2581275"/>
              <a:ext cx="338138" cy="595312"/>
            </a:xfrm>
            <a:custGeom>
              <a:avLst/>
              <a:gdLst>
                <a:gd name="T0" fmla="*/ 321 w 426"/>
                <a:gd name="T1" fmla="*/ 0 h 750"/>
                <a:gd name="T2" fmla="*/ 0 w 426"/>
                <a:gd name="T3" fmla="*/ 702 h 750"/>
                <a:gd name="T4" fmla="*/ 106 w 426"/>
                <a:gd name="T5" fmla="*/ 750 h 750"/>
                <a:gd name="T6" fmla="*/ 426 w 426"/>
                <a:gd name="T7" fmla="*/ 49 h 750"/>
                <a:gd name="T8" fmla="*/ 321 w 426"/>
                <a:gd name="T9" fmla="*/ 0 h 750"/>
              </a:gdLst>
              <a:ahLst/>
              <a:cxnLst>
                <a:cxn ang="0">
                  <a:pos x="T0" y="T1"/>
                </a:cxn>
                <a:cxn ang="0">
                  <a:pos x="T2" y="T3"/>
                </a:cxn>
                <a:cxn ang="0">
                  <a:pos x="T4" y="T5"/>
                </a:cxn>
                <a:cxn ang="0">
                  <a:pos x="T6" y="T7"/>
                </a:cxn>
                <a:cxn ang="0">
                  <a:pos x="T8" y="T9"/>
                </a:cxn>
              </a:cxnLst>
              <a:rect l="0" t="0" r="r" b="b"/>
              <a:pathLst>
                <a:path w="426" h="750">
                  <a:moveTo>
                    <a:pt x="321" y="0"/>
                  </a:moveTo>
                  <a:lnTo>
                    <a:pt x="0" y="702"/>
                  </a:lnTo>
                  <a:lnTo>
                    <a:pt x="106" y="750"/>
                  </a:lnTo>
                  <a:lnTo>
                    <a:pt x="426" y="49"/>
                  </a:lnTo>
                  <a:lnTo>
                    <a:pt x="321" y="0"/>
                  </a:lnTo>
                  <a:close/>
                </a:path>
              </a:pathLst>
            </a:custGeom>
            <a:solidFill>
              <a:srgbClr val="9B8F79"/>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Rectangle 14"/>
            <p:cNvSpPr>
              <a:spLocks noChangeArrowheads="1"/>
            </p:cNvSpPr>
            <p:nvPr/>
          </p:nvSpPr>
          <p:spPr bwMode="auto">
            <a:xfrm>
              <a:off x="-822325" y="2362200"/>
              <a:ext cx="373063" cy="195262"/>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5"/>
            <p:cNvSpPr>
              <a:spLocks/>
            </p:cNvSpPr>
            <p:nvPr/>
          </p:nvSpPr>
          <p:spPr bwMode="auto">
            <a:xfrm>
              <a:off x="-798512" y="2411413"/>
              <a:ext cx="95250" cy="95250"/>
            </a:xfrm>
            <a:custGeom>
              <a:avLst/>
              <a:gdLst>
                <a:gd name="T0" fmla="*/ 59 w 119"/>
                <a:gd name="T1" fmla="*/ 120 h 120"/>
                <a:gd name="T2" fmla="*/ 72 w 119"/>
                <a:gd name="T3" fmla="*/ 119 h 120"/>
                <a:gd name="T4" fmla="*/ 83 w 119"/>
                <a:gd name="T5" fmla="*/ 116 h 120"/>
                <a:gd name="T6" fmla="*/ 93 w 119"/>
                <a:gd name="T7" fmla="*/ 110 h 120"/>
                <a:gd name="T8" fmla="*/ 102 w 119"/>
                <a:gd name="T9" fmla="*/ 103 h 120"/>
                <a:gd name="T10" fmla="*/ 109 w 119"/>
                <a:gd name="T11" fmla="*/ 94 h 120"/>
                <a:gd name="T12" fmla="*/ 115 w 119"/>
                <a:gd name="T13" fmla="*/ 83 h 120"/>
                <a:gd name="T14" fmla="*/ 118 w 119"/>
                <a:gd name="T15" fmla="*/ 73 h 120"/>
                <a:gd name="T16" fmla="*/ 119 w 119"/>
                <a:gd name="T17" fmla="*/ 60 h 120"/>
                <a:gd name="T18" fmla="*/ 118 w 119"/>
                <a:gd name="T19" fmla="*/ 49 h 120"/>
                <a:gd name="T20" fmla="*/ 115 w 119"/>
                <a:gd name="T21" fmla="*/ 37 h 120"/>
                <a:gd name="T22" fmla="*/ 109 w 119"/>
                <a:gd name="T23" fmla="*/ 27 h 120"/>
                <a:gd name="T24" fmla="*/ 102 w 119"/>
                <a:gd name="T25" fmla="*/ 18 h 120"/>
                <a:gd name="T26" fmla="*/ 93 w 119"/>
                <a:gd name="T27" fmla="*/ 11 h 120"/>
                <a:gd name="T28" fmla="*/ 83 w 119"/>
                <a:gd name="T29" fmla="*/ 5 h 120"/>
                <a:gd name="T30" fmla="*/ 72 w 119"/>
                <a:gd name="T31" fmla="*/ 2 h 120"/>
                <a:gd name="T32" fmla="*/ 59 w 119"/>
                <a:gd name="T33" fmla="*/ 0 h 120"/>
                <a:gd name="T34" fmla="*/ 47 w 119"/>
                <a:gd name="T35" fmla="*/ 2 h 120"/>
                <a:gd name="T36" fmla="*/ 36 w 119"/>
                <a:gd name="T37" fmla="*/ 5 h 120"/>
                <a:gd name="T38" fmla="*/ 26 w 119"/>
                <a:gd name="T39" fmla="*/ 11 h 120"/>
                <a:gd name="T40" fmla="*/ 17 w 119"/>
                <a:gd name="T41" fmla="*/ 18 h 120"/>
                <a:gd name="T42" fmla="*/ 10 w 119"/>
                <a:gd name="T43" fmla="*/ 27 h 120"/>
                <a:gd name="T44" fmla="*/ 4 w 119"/>
                <a:gd name="T45" fmla="*/ 37 h 120"/>
                <a:gd name="T46" fmla="*/ 1 w 119"/>
                <a:gd name="T47" fmla="*/ 49 h 120"/>
                <a:gd name="T48" fmla="*/ 0 w 119"/>
                <a:gd name="T49" fmla="*/ 60 h 120"/>
                <a:gd name="T50" fmla="*/ 1 w 119"/>
                <a:gd name="T51" fmla="*/ 73 h 120"/>
                <a:gd name="T52" fmla="*/ 4 w 119"/>
                <a:gd name="T53" fmla="*/ 83 h 120"/>
                <a:gd name="T54" fmla="*/ 10 w 119"/>
                <a:gd name="T55" fmla="*/ 94 h 120"/>
                <a:gd name="T56" fmla="*/ 17 w 119"/>
                <a:gd name="T57" fmla="*/ 103 h 120"/>
                <a:gd name="T58" fmla="*/ 26 w 119"/>
                <a:gd name="T59" fmla="*/ 110 h 120"/>
                <a:gd name="T60" fmla="*/ 36 w 119"/>
                <a:gd name="T61" fmla="*/ 116 h 120"/>
                <a:gd name="T62" fmla="*/ 47 w 119"/>
                <a:gd name="T63" fmla="*/ 119 h 120"/>
                <a:gd name="T64" fmla="*/ 59 w 119"/>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120">
                  <a:moveTo>
                    <a:pt x="59" y="120"/>
                  </a:moveTo>
                  <a:lnTo>
                    <a:pt x="72" y="119"/>
                  </a:lnTo>
                  <a:lnTo>
                    <a:pt x="83" y="116"/>
                  </a:lnTo>
                  <a:lnTo>
                    <a:pt x="93" y="110"/>
                  </a:lnTo>
                  <a:lnTo>
                    <a:pt x="102" y="103"/>
                  </a:lnTo>
                  <a:lnTo>
                    <a:pt x="109" y="94"/>
                  </a:lnTo>
                  <a:lnTo>
                    <a:pt x="115" y="83"/>
                  </a:lnTo>
                  <a:lnTo>
                    <a:pt x="118" y="73"/>
                  </a:lnTo>
                  <a:lnTo>
                    <a:pt x="119" y="60"/>
                  </a:lnTo>
                  <a:lnTo>
                    <a:pt x="118" y="49"/>
                  </a:lnTo>
                  <a:lnTo>
                    <a:pt x="115" y="37"/>
                  </a:lnTo>
                  <a:lnTo>
                    <a:pt x="109" y="27"/>
                  </a:lnTo>
                  <a:lnTo>
                    <a:pt x="102" y="18"/>
                  </a:lnTo>
                  <a:lnTo>
                    <a:pt x="93" y="11"/>
                  </a:lnTo>
                  <a:lnTo>
                    <a:pt x="83" y="5"/>
                  </a:lnTo>
                  <a:lnTo>
                    <a:pt x="72" y="2"/>
                  </a:lnTo>
                  <a:lnTo>
                    <a:pt x="59" y="0"/>
                  </a:lnTo>
                  <a:lnTo>
                    <a:pt x="47" y="2"/>
                  </a:lnTo>
                  <a:lnTo>
                    <a:pt x="36" y="5"/>
                  </a:lnTo>
                  <a:lnTo>
                    <a:pt x="26" y="11"/>
                  </a:lnTo>
                  <a:lnTo>
                    <a:pt x="17" y="18"/>
                  </a:lnTo>
                  <a:lnTo>
                    <a:pt x="10" y="27"/>
                  </a:lnTo>
                  <a:lnTo>
                    <a:pt x="4" y="37"/>
                  </a:lnTo>
                  <a:lnTo>
                    <a:pt x="1" y="49"/>
                  </a:lnTo>
                  <a:lnTo>
                    <a:pt x="0" y="60"/>
                  </a:lnTo>
                  <a:lnTo>
                    <a:pt x="1" y="73"/>
                  </a:lnTo>
                  <a:lnTo>
                    <a:pt x="4" y="83"/>
                  </a:lnTo>
                  <a:lnTo>
                    <a:pt x="10" y="94"/>
                  </a:lnTo>
                  <a:lnTo>
                    <a:pt x="17" y="103"/>
                  </a:lnTo>
                  <a:lnTo>
                    <a:pt x="26" y="110"/>
                  </a:lnTo>
                  <a:lnTo>
                    <a:pt x="36" y="116"/>
                  </a:lnTo>
                  <a:lnTo>
                    <a:pt x="47" y="119"/>
                  </a:lnTo>
                  <a:lnTo>
                    <a:pt x="59" y="120"/>
                  </a:lnTo>
                  <a:close/>
                </a:path>
              </a:pathLst>
            </a:custGeom>
            <a:solidFill>
              <a:srgbClr val="9B8F79"/>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6"/>
            <p:cNvSpPr>
              <a:spLocks/>
            </p:cNvSpPr>
            <p:nvPr/>
          </p:nvSpPr>
          <p:spPr bwMode="auto">
            <a:xfrm>
              <a:off x="-682625" y="2411413"/>
              <a:ext cx="95250" cy="95250"/>
            </a:xfrm>
            <a:custGeom>
              <a:avLst/>
              <a:gdLst>
                <a:gd name="T0" fmla="*/ 60 w 120"/>
                <a:gd name="T1" fmla="*/ 120 h 120"/>
                <a:gd name="T2" fmla="*/ 72 w 120"/>
                <a:gd name="T3" fmla="*/ 119 h 120"/>
                <a:gd name="T4" fmla="*/ 83 w 120"/>
                <a:gd name="T5" fmla="*/ 116 h 120"/>
                <a:gd name="T6" fmla="*/ 93 w 120"/>
                <a:gd name="T7" fmla="*/ 110 h 120"/>
                <a:gd name="T8" fmla="*/ 102 w 120"/>
                <a:gd name="T9" fmla="*/ 103 h 120"/>
                <a:gd name="T10" fmla="*/ 109 w 120"/>
                <a:gd name="T11" fmla="*/ 94 h 120"/>
                <a:gd name="T12" fmla="*/ 115 w 120"/>
                <a:gd name="T13" fmla="*/ 83 h 120"/>
                <a:gd name="T14" fmla="*/ 119 w 120"/>
                <a:gd name="T15" fmla="*/ 73 h 120"/>
                <a:gd name="T16" fmla="*/ 120 w 120"/>
                <a:gd name="T17" fmla="*/ 60 h 120"/>
                <a:gd name="T18" fmla="*/ 119 w 120"/>
                <a:gd name="T19" fmla="*/ 49 h 120"/>
                <a:gd name="T20" fmla="*/ 115 w 120"/>
                <a:gd name="T21" fmla="*/ 37 h 120"/>
                <a:gd name="T22" fmla="*/ 109 w 120"/>
                <a:gd name="T23" fmla="*/ 27 h 120"/>
                <a:gd name="T24" fmla="*/ 102 w 120"/>
                <a:gd name="T25" fmla="*/ 18 h 120"/>
                <a:gd name="T26" fmla="*/ 93 w 120"/>
                <a:gd name="T27" fmla="*/ 11 h 120"/>
                <a:gd name="T28" fmla="*/ 83 w 120"/>
                <a:gd name="T29" fmla="*/ 5 h 120"/>
                <a:gd name="T30" fmla="*/ 72 w 120"/>
                <a:gd name="T31" fmla="*/ 2 h 120"/>
                <a:gd name="T32" fmla="*/ 60 w 120"/>
                <a:gd name="T33" fmla="*/ 0 h 120"/>
                <a:gd name="T34" fmla="*/ 48 w 120"/>
                <a:gd name="T35" fmla="*/ 2 h 120"/>
                <a:gd name="T36" fmla="*/ 37 w 120"/>
                <a:gd name="T37" fmla="*/ 5 h 120"/>
                <a:gd name="T38" fmla="*/ 26 w 120"/>
                <a:gd name="T39" fmla="*/ 11 h 120"/>
                <a:gd name="T40" fmla="*/ 18 w 120"/>
                <a:gd name="T41" fmla="*/ 18 h 120"/>
                <a:gd name="T42" fmla="*/ 10 w 120"/>
                <a:gd name="T43" fmla="*/ 27 h 120"/>
                <a:gd name="T44" fmla="*/ 4 w 120"/>
                <a:gd name="T45" fmla="*/ 37 h 120"/>
                <a:gd name="T46" fmla="*/ 1 w 120"/>
                <a:gd name="T47" fmla="*/ 49 h 120"/>
                <a:gd name="T48" fmla="*/ 0 w 120"/>
                <a:gd name="T49" fmla="*/ 60 h 120"/>
                <a:gd name="T50" fmla="*/ 1 w 120"/>
                <a:gd name="T51" fmla="*/ 73 h 120"/>
                <a:gd name="T52" fmla="*/ 4 w 120"/>
                <a:gd name="T53" fmla="*/ 83 h 120"/>
                <a:gd name="T54" fmla="*/ 10 w 120"/>
                <a:gd name="T55" fmla="*/ 94 h 120"/>
                <a:gd name="T56" fmla="*/ 18 w 120"/>
                <a:gd name="T57" fmla="*/ 103 h 120"/>
                <a:gd name="T58" fmla="*/ 26 w 120"/>
                <a:gd name="T59" fmla="*/ 110 h 120"/>
                <a:gd name="T60" fmla="*/ 37 w 120"/>
                <a:gd name="T61" fmla="*/ 116 h 120"/>
                <a:gd name="T62" fmla="*/ 48 w 120"/>
                <a:gd name="T63" fmla="*/ 119 h 120"/>
                <a:gd name="T64" fmla="*/ 60 w 120"/>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60" y="120"/>
                  </a:moveTo>
                  <a:lnTo>
                    <a:pt x="72" y="119"/>
                  </a:lnTo>
                  <a:lnTo>
                    <a:pt x="83" y="116"/>
                  </a:lnTo>
                  <a:lnTo>
                    <a:pt x="93" y="110"/>
                  </a:lnTo>
                  <a:lnTo>
                    <a:pt x="102" y="103"/>
                  </a:lnTo>
                  <a:lnTo>
                    <a:pt x="109" y="94"/>
                  </a:lnTo>
                  <a:lnTo>
                    <a:pt x="115" y="83"/>
                  </a:lnTo>
                  <a:lnTo>
                    <a:pt x="119" y="73"/>
                  </a:lnTo>
                  <a:lnTo>
                    <a:pt x="120" y="60"/>
                  </a:lnTo>
                  <a:lnTo>
                    <a:pt x="119" y="49"/>
                  </a:lnTo>
                  <a:lnTo>
                    <a:pt x="115" y="37"/>
                  </a:lnTo>
                  <a:lnTo>
                    <a:pt x="109" y="27"/>
                  </a:lnTo>
                  <a:lnTo>
                    <a:pt x="102" y="18"/>
                  </a:lnTo>
                  <a:lnTo>
                    <a:pt x="93" y="11"/>
                  </a:lnTo>
                  <a:lnTo>
                    <a:pt x="83" y="5"/>
                  </a:lnTo>
                  <a:lnTo>
                    <a:pt x="72" y="2"/>
                  </a:lnTo>
                  <a:lnTo>
                    <a:pt x="60" y="0"/>
                  </a:lnTo>
                  <a:lnTo>
                    <a:pt x="48" y="2"/>
                  </a:lnTo>
                  <a:lnTo>
                    <a:pt x="37" y="5"/>
                  </a:lnTo>
                  <a:lnTo>
                    <a:pt x="26" y="11"/>
                  </a:lnTo>
                  <a:lnTo>
                    <a:pt x="18" y="18"/>
                  </a:lnTo>
                  <a:lnTo>
                    <a:pt x="10" y="27"/>
                  </a:lnTo>
                  <a:lnTo>
                    <a:pt x="4" y="37"/>
                  </a:lnTo>
                  <a:lnTo>
                    <a:pt x="1" y="49"/>
                  </a:lnTo>
                  <a:lnTo>
                    <a:pt x="0" y="60"/>
                  </a:lnTo>
                  <a:lnTo>
                    <a:pt x="1" y="73"/>
                  </a:lnTo>
                  <a:lnTo>
                    <a:pt x="4" y="83"/>
                  </a:lnTo>
                  <a:lnTo>
                    <a:pt x="10" y="94"/>
                  </a:lnTo>
                  <a:lnTo>
                    <a:pt x="18" y="103"/>
                  </a:lnTo>
                  <a:lnTo>
                    <a:pt x="26" y="110"/>
                  </a:lnTo>
                  <a:lnTo>
                    <a:pt x="37" y="116"/>
                  </a:lnTo>
                  <a:lnTo>
                    <a:pt x="48" y="119"/>
                  </a:lnTo>
                  <a:lnTo>
                    <a:pt x="60" y="120"/>
                  </a:lnTo>
                  <a:close/>
                </a:path>
              </a:pathLst>
            </a:custGeom>
            <a:solidFill>
              <a:srgbClr val="9B8F79"/>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7"/>
            <p:cNvSpPr>
              <a:spLocks/>
            </p:cNvSpPr>
            <p:nvPr/>
          </p:nvSpPr>
          <p:spPr bwMode="auto">
            <a:xfrm>
              <a:off x="-566737" y="2411413"/>
              <a:ext cx="95250" cy="95250"/>
            </a:xfrm>
            <a:custGeom>
              <a:avLst/>
              <a:gdLst>
                <a:gd name="T0" fmla="*/ 60 w 120"/>
                <a:gd name="T1" fmla="*/ 120 h 120"/>
                <a:gd name="T2" fmla="*/ 71 w 120"/>
                <a:gd name="T3" fmla="*/ 119 h 120"/>
                <a:gd name="T4" fmla="*/ 83 w 120"/>
                <a:gd name="T5" fmla="*/ 115 h 120"/>
                <a:gd name="T6" fmla="*/ 93 w 120"/>
                <a:gd name="T7" fmla="*/ 110 h 120"/>
                <a:gd name="T8" fmla="*/ 103 w 120"/>
                <a:gd name="T9" fmla="*/ 102 h 120"/>
                <a:gd name="T10" fmla="*/ 109 w 120"/>
                <a:gd name="T11" fmla="*/ 94 h 120"/>
                <a:gd name="T12" fmla="*/ 115 w 120"/>
                <a:gd name="T13" fmla="*/ 83 h 120"/>
                <a:gd name="T14" fmla="*/ 119 w 120"/>
                <a:gd name="T15" fmla="*/ 72 h 120"/>
                <a:gd name="T16" fmla="*/ 120 w 120"/>
                <a:gd name="T17" fmla="*/ 60 h 120"/>
                <a:gd name="T18" fmla="*/ 119 w 120"/>
                <a:gd name="T19" fmla="*/ 48 h 120"/>
                <a:gd name="T20" fmla="*/ 115 w 120"/>
                <a:gd name="T21" fmla="*/ 37 h 120"/>
                <a:gd name="T22" fmla="*/ 109 w 120"/>
                <a:gd name="T23" fmla="*/ 27 h 120"/>
                <a:gd name="T24" fmla="*/ 103 w 120"/>
                <a:gd name="T25" fmla="*/ 18 h 120"/>
                <a:gd name="T26" fmla="*/ 93 w 120"/>
                <a:gd name="T27" fmla="*/ 11 h 120"/>
                <a:gd name="T28" fmla="*/ 83 w 120"/>
                <a:gd name="T29" fmla="*/ 5 h 120"/>
                <a:gd name="T30" fmla="*/ 71 w 120"/>
                <a:gd name="T31" fmla="*/ 1 h 120"/>
                <a:gd name="T32" fmla="*/ 60 w 120"/>
                <a:gd name="T33" fmla="*/ 0 h 120"/>
                <a:gd name="T34" fmla="*/ 47 w 120"/>
                <a:gd name="T35" fmla="*/ 1 h 120"/>
                <a:gd name="T36" fmla="*/ 37 w 120"/>
                <a:gd name="T37" fmla="*/ 5 h 120"/>
                <a:gd name="T38" fmla="*/ 26 w 120"/>
                <a:gd name="T39" fmla="*/ 11 h 120"/>
                <a:gd name="T40" fmla="*/ 17 w 120"/>
                <a:gd name="T41" fmla="*/ 18 h 120"/>
                <a:gd name="T42" fmla="*/ 10 w 120"/>
                <a:gd name="T43" fmla="*/ 27 h 120"/>
                <a:gd name="T44" fmla="*/ 5 w 120"/>
                <a:gd name="T45" fmla="*/ 37 h 120"/>
                <a:gd name="T46" fmla="*/ 1 w 120"/>
                <a:gd name="T47" fmla="*/ 48 h 120"/>
                <a:gd name="T48" fmla="*/ 0 w 120"/>
                <a:gd name="T49" fmla="*/ 60 h 120"/>
                <a:gd name="T50" fmla="*/ 1 w 120"/>
                <a:gd name="T51" fmla="*/ 72 h 120"/>
                <a:gd name="T52" fmla="*/ 5 w 120"/>
                <a:gd name="T53" fmla="*/ 83 h 120"/>
                <a:gd name="T54" fmla="*/ 10 w 120"/>
                <a:gd name="T55" fmla="*/ 94 h 120"/>
                <a:gd name="T56" fmla="*/ 17 w 120"/>
                <a:gd name="T57" fmla="*/ 102 h 120"/>
                <a:gd name="T58" fmla="*/ 26 w 120"/>
                <a:gd name="T59" fmla="*/ 110 h 120"/>
                <a:gd name="T60" fmla="*/ 37 w 120"/>
                <a:gd name="T61" fmla="*/ 115 h 120"/>
                <a:gd name="T62" fmla="*/ 47 w 120"/>
                <a:gd name="T63" fmla="*/ 119 h 120"/>
                <a:gd name="T64" fmla="*/ 60 w 120"/>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60" y="120"/>
                  </a:moveTo>
                  <a:lnTo>
                    <a:pt x="71" y="119"/>
                  </a:lnTo>
                  <a:lnTo>
                    <a:pt x="83" y="115"/>
                  </a:lnTo>
                  <a:lnTo>
                    <a:pt x="93" y="110"/>
                  </a:lnTo>
                  <a:lnTo>
                    <a:pt x="103" y="102"/>
                  </a:lnTo>
                  <a:lnTo>
                    <a:pt x="109" y="94"/>
                  </a:lnTo>
                  <a:lnTo>
                    <a:pt x="115" y="83"/>
                  </a:lnTo>
                  <a:lnTo>
                    <a:pt x="119" y="72"/>
                  </a:lnTo>
                  <a:lnTo>
                    <a:pt x="120" y="60"/>
                  </a:lnTo>
                  <a:lnTo>
                    <a:pt x="119" y="48"/>
                  </a:lnTo>
                  <a:lnTo>
                    <a:pt x="115" y="37"/>
                  </a:lnTo>
                  <a:lnTo>
                    <a:pt x="109" y="27"/>
                  </a:lnTo>
                  <a:lnTo>
                    <a:pt x="103" y="18"/>
                  </a:lnTo>
                  <a:lnTo>
                    <a:pt x="93" y="11"/>
                  </a:lnTo>
                  <a:lnTo>
                    <a:pt x="83" y="5"/>
                  </a:lnTo>
                  <a:lnTo>
                    <a:pt x="71" y="1"/>
                  </a:lnTo>
                  <a:lnTo>
                    <a:pt x="60" y="0"/>
                  </a:lnTo>
                  <a:lnTo>
                    <a:pt x="47" y="1"/>
                  </a:lnTo>
                  <a:lnTo>
                    <a:pt x="37" y="5"/>
                  </a:lnTo>
                  <a:lnTo>
                    <a:pt x="26" y="11"/>
                  </a:lnTo>
                  <a:lnTo>
                    <a:pt x="17" y="18"/>
                  </a:lnTo>
                  <a:lnTo>
                    <a:pt x="10" y="27"/>
                  </a:lnTo>
                  <a:lnTo>
                    <a:pt x="5" y="37"/>
                  </a:lnTo>
                  <a:lnTo>
                    <a:pt x="1" y="48"/>
                  </a:lnTo>
                  <a:lnTo>
                    <a:pt x="0" y="60"/>
                  </a:lnTo>
                  <a:lnTo>
                    <a:pt x="1" y="72"/>
                  </a:lnTo>
                  <a:lnTo>
                    <a:pt x="5" y="83"/>
                  </a:lnTo>
                  <a:lnTo>
                    <a:pt x="10" y="94"/>
                  </a:lnTo>
                  <a:lnTo>
                    <a:pt x="17" y="102"/>
                  </a:lnTo>
                  <a:lnTo>
                    <a:pt x="26" y="110"/>
                  </a:lnTo>
                  <a:lnTo>
                    <a:pt x="37" y="115"/>
                  </a:lnTo>
                  <a:lnTo>
                    <a:pt x="47" y="119"/>
                  </a:lnTo>
                  <a:lnTo>
                    <a:pt x="60" y="120"/>
                  </a:lnTo>
                  <a:close/>
                </a:path>
              </a:pathLst>
            </a:custGeom>
            <a:solidFill>
              <a:srgbClr val="9B8F79"/>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8"/>
            <p:cNvSpPr>
              <a:spLocks/>
            </p:cNvSpPr>
            <p:nvPr/>
          </p:nvSpPr>
          <p:spPr bwMode="auto">
            <a:xfrm>
              <a:off x="-981075" y="1943100"/>
              <a:ext cx="95250" cy="96837"/>
            </a:xfrm>
            <a:custGeom>
              <a:avLst/>
              <a:gdLst>
                <a:gd name="T0" fmla="*/ 60 w 120"/>
                <a:gd name="T1" fmla="*/ 121 h 121"/>
                <a:gd name="T2" fmla="*/ 72 w 120"/>
                <a:gd name="T3" fmla="*/ 120 h 121"/>
                <a:gd name="T4" fmla="*/ 83 w 120"/>
                <a:gd name="T5" fmla="*/ 116 h 121"/>
                <a:gd name="T6" fmla="*/ 93 w 120"/>
                <a:gd name="T7" fmla="*/ 110 h 121"/>
                <a:gd name="T8" fmla="*/ 103 w 120"/>
                <a:gd name="T9" fmla="*/ 102 h 121"/>
                <a:gd name="T10" fmla="*/ 110 w 120"/>
                <a:gd name="T11" fmla="*/ 94 h 121"/>
                <a:gd name="T12" fmla="*/ 115 w 120"/>
                <a:gd name="T13" fmla="*/ 84 h 121"/>
                <a:gd name="T14" fmla="*/ 119 w 120"/>
                <a:gd name="T15" fmla="*/ 73 h 121"/>
                <a:gd name="T16" fmla="*/ 120 w 120"/>
                <a:gd name="T17" fmla="*/ 61 h 121"/>
                <a:gd name="T18" fmla="*/ 119 w 120"/>
                <a:gd name="T19" fmla="*/ 48 h 121"/>
                <a:gd name="T20" fmla="*/ 115 w 120"/>
                <a:gd name="T21" fmla="*/ 37 h 121"/>
                <a:gd name="T22" fmla="*/ 110 w 120"/>
                <a:gd name="T23" fmla="*/ 26 h 121"/>
                <a:gd name="T24" fmla="*/ 103 w 120"/>
                <a:gd name="T25" fmla="*/ 18 h 121"/>
                <a:gd name="T26" fmla="*/ 93 w 120"/>
                <a:gd name="T27" fmla="*/ 10 h 121"/>
                <a:gd name="T28" fmla="*/ 83 w 120"/>
                <a:gd name="T29" fmla="*/ 5 h 121"/>
                <a:gd name="T30" fmla="*/ 72 w 120"/>
                <a:gd name="T31" fmla="*/ 1 h 121"/>
                <a:gd name="T32" fmla="*/ 60 w 120"/>
                <a:gd name="T33" fmla="*/ 0 h 121"/>
                <a:gd name="T34" fmla="*/ 47 w 120"/>
                <a:gd name="T35" fmla="*/ 1 h 121"/>
                <a:gd name="T36" fmla="*/ 37 w 120"/>
                <a:gd name="T37" fmla="*/ 5 h 121"/>
                <a:gd name="T38" fmla="*/ 27 w 120"/>
                <a:gd name="T39" fmla="*/ 10 h 121"/>
                <a:gd name="T40" fmla="*/ 17 w 120"/>
                <a:gd name="T41" fmla="*/ 18 h 121"/>
                <a:gd name="T42" fmla="*/ 11 w 120"/>
                <a:gd name="T43" fmla="*/ 26 h 121"/>
                <a:gd name="T44" fmla="*/ 5 w 120"/>
                <a:gd name="T45" fmla="*/ 37 h 121"/>
                <a:gd name="T46" fmla="*/ 1 w 120"/>
                <a:gd name="T47" fmla="*/ 48 h 121"/>
                <a:gd name="T48" fmla="*/ 0 w 120"/>
                <a:gd name="T49" fmla="*/ 61 h 121"/>
                <a:gd name="T50" fmla="*/ 1 w 120"/>
                <a:gd name="T51" fmla="*/ 73 h 121"/>
                <a:gd name="T52" fmla="*/ 5 w 120"/>
                <a:gd name="T53" fmla="*/ 84 h 121"/>
                <a:gd name="T54" fmla="*/ 11 w 120"/>
                <a:gd name="T55" fmla="*/ 94 h 121"/>
                <a:gd name="T56" fmla="*/ 17 w 120"/>
                <a:gd name="T57" fmla="*/ 102 h 121"/>
                <a:gd name="T58" fmla="*/ 27 w 120"/>
                <a:gd name="T59" fmla="*/ 110 h 121"/>
                <a:gd name="T60" fmla="*/ 37 w 120"/>
                <a:gd name="T61" fmla="*/ 116 h 121"/>
                <a:gd name="T62" fmla="*/ 47 w 120"/>
                <a:gd name="T63" fmla="*/ 120 h 121"/>
                <a:gd name="T64" fmla="*/ 60 w 120"/>
                <a:gd name="T6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60" y="121"/>
                  </a:moveTo>
                  <a:lnTo>
                    <a:pt x="72" y="120"/>
                  </a:lnTo>
                  <a:lnTo>
                    <a:pt x="83" y="116"/>
                  </a:lnTo>
                  <a:lnTo>
                    <a:pt x="93" y="110"/>
                  </a:lnTo>
                  <a:lnTo>
                    <a:pt x="103" y="102"/>
                  </a:lnTo>
                  <a:lnTo>
                    <a:pt x="110" y="94"/>
                  </a:lnTo>
                  <a:lnTo>
                    <a:pt x="115" y="84"/>
                  </a:lnTo>
                  <a:lnTo>
                    <a:pt x="119" y="73"/>
                  </a:lnTo>
                  <a:lnTo>
                    <a:pt x="120" y="61"/>
                  </a:lnTo>
                  <a:lnTo>
                    <a:pt x="119" y="48"/>
                  </a:lnTo>
                  <a:lnTo>
                    <a:pt x="115" y="37"/>
                  </a:lnTo>
                  <a:lnTo>
                    <a:pt x="110" y="26"/>
                  </a:lnTo>
                  <a:lnTo>
                    <a:pt x="103" y="18"/>
                  </a:lnTo>
                  <a:lnTo>
                    <a:pt x="93" y="10"/>
                  </a:lnTo>
                  <a:lnTo>
                    <a:pt x="83" y="5"/>
                  </a:lnTo>
                  <a:lnTo>
                    <a:pt x="72" y="1"/>
                  </a:lnTo>
                  <a:lnTo>
                    <a:pt x="60" y="0"/>
                  </a:lnTo>
                  <a:lnTo>
                    <a:pt x="47" y="1"/>
                  </a:lnTo>
                  <a:lnTo>
                    <a:pt x="37" y="5"/>
                  </a:lnTo>
                  <a:lnTo>
                    <a:pt x="27" y="10"/>
                  </a:lnTo>
                  <a:lnTo>
                    <a:pt x="17" y="18"/>
                  </a:lnTo>
                  <a:lnTo>
                    <a:pt x="11" y="26"/>
                  </a:lnTo>
                  <a:lnTo>
                    <a:pt x="5" y="37"/>
                  </a:lnTo>
                  <a:lnTo>
                    <a:pt x="1" y="48"/>
                  </a:lnTo>
                  <a:lnTo>
                    <a:pt x="0" y="61"/>
                  </a:lnTo>
                  <a:lnTo>
                    <a:pt x="1" y="73"/>
                  </a:lnTo>
                  <a:lnTo>
                    <a:pt x="5" y="84"/>
                  </a:lnTo>
                  <a:lnTo>
                    <a:pt x="11" y="94"/>
                  </a:lnTo>
                  <a:lnTo>
                    <a:pt x="17" y="102"/>
                  </a:lnTo>
                  <a:lnTo>
                    <a:pt x="27" y="110"/>
                  </a:lnTo>
                  <a:lnTo>
                    <a:pt x="37" y="116"/>
                  </a:lnTo>
                  <a:lnTo>
                    <a:pt x="47" y="120"/>
                  </a:lnTo>
                  <a:lnTo>
                    <a:pt x="60" y="1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9"/>
            <p:cNvSpPr>
              <a:spLocks/>
            </p:cNvSpPr>
            <p:nvPr/>
          </p:nvSpPr>
          <p:spPr bwMode="auto">
            <a:xfrm>
              <a:off x="-533400" y="1941513"/>
              <a:ext cx="95250" cy="95250"/>
            </a:xfrm>
            <a:custGeom>
              <a:avLst/>
              <a:gdLst>
                <a:gd name="T0" fmla="*/ 60 w 120"/>
                <a:gd name="T1" fmla="*/ 119 h 119"/>
                <a:gd name="T2" fmla="*/ 73 w 120"/>
                <a:gd name="T3" fmla="*/ 118 h 119"/>
                <a:gd name="T4" fmla="*/ 83 w 120"/>
                <a:gd name="T5" fmla="*/ 115 h 119"/>
                <a:gd name="T6" fmla="*/ 94 w 120"/>
                <a:gd name="T7" fmla="*/ 109 h 119"/>
                <a:gd name="T8" fmla="*/ 103 w 120"/>
                <a:gd name="T9" fmla="*/ 102 h 119"/>
                <a:gd name="T10" fmla="*/ 110 w 120"/>
                <a:gd name="T11" fmla="*/ 93 h 119"/>
                <a:gd name="T12" fmla="*/ 116 w 120"/>
                <a:gd name="T13" fmla="*/ 83 h 119"/>
                <a:gd name="T14" fmla="*/ 119 w 120"/>
                <a:gd name="T15" fmla="*/ 72 h 119"/>
                <a:gd name="T16" fmla="*/ 120 w 120"/>
                <a:gd name="T17" fmla="*/ 60 h 119"/>
                <a:gd name="T18" fmla="*/ 119 w 120"/>
                <a:gd name="T19" fmla="*/ 47 h 119"/>
                <a:gd name="T20" fmla="*/ 116 w 120"/>
                <a:gd name="T21" fmla="*/ 37 h 119"/>
                <a:gd name="T22" fmla="*/ 110 w 120"/>
                <a:gd name="T23" fmla="*/ 26 h 119"/>
                <a:gd name="T24" fmla="*/ 103 w 120"/>
                <a:gd name="T25" fmla="*/ 17 h 119"/>
                <a:gd name="T26" fmla="*/ 94 w 120"/>
                <a:gd name="T27" fmla="*/ 10 h 119"/>
                <a:gd name="T28" fmla="*/ 83 w 120"/>
                <a:gd name="T29" fmla="*/ 4 h 119"/>
                <a:gd name="T30" fmla="*/ 73 w 120"/>
                <a:gd name="T31" fmla="*/ 1 h 119"/>
                <a:gd name="T32" fmla="*/ 60 w 120"/>
                <a:gd name="T33" fmla="*/ 0 h 119"/>
                <a:gd name="T34" fmla="*/ 49 w 120"/>
                <a:gd name="T35" fmla="*/ 1 h 119"/>
                <a:gd name="T36" fmla="*/ 37 w 120"/>
                <a:gd name="T37" fmla="*/ 4 h 119"/>
                <a:gd name="T38" fmla="*/ 27 w 120"/>
                <a:gd name="T39" fmla="*/ 10 h 119"/>
                <a:gd name="T40" fmla="*/ 19 w 120"/>
                <a:gd name="T41" fmla="*/ 17 h 119"/>
                <a:gd name="T42" fmla="*/ 11 w 120"/>
                <a:gd name="T43" fmla="*/ 26 h 119"/>
                <a:gd name="T44" fmla="*/ 5 w 120"/>
                <a:gd name="T45" fmla="*/ 37 h 119"/>
                <a:gd name="T46" fmla="*/ 2 w 120"/>
                <a:gd name="T47" fmla="*/ 47 h 119"/>
                <a:gd name="T48" fmla="*/ 0 w 120"/>
                <a:gd name="T49" fmla="*/ 60 h 119"/>
                <a:gd name="T50" fmla="*/ 2 w 120"/>
                <a:gd name="T51" fmla="*/ 72 h 119"/>
                <a:gd name="T52" fmla="*/ 5 w 120"/>
                <a:gd name="T53" fmla="*/ 83 h 119"/>
                <a:gd name="T54" fmla="*/ 11 w 120"/>
                <a:gd name="T55" fmla="*/ 93 h 119"/>
                <a:gd name="T56" fmla="*/ 19 w 120"/>
                <a:gd name="T57" fmla="*/ 102 h 119"/>
                <a:gd name="T58" fmla="*/ 27 w 120"/>
                <a:gd name="T59" fmla="*/ 109 h 119"/>
                <a:gd name="T60" fmla="*/ 37 w 120"/>
                <a:gd name="T61" fmla="*/ 115 h 119"/>
                <a:gd name="T62" fmla="*/ 49 w 120"/>
                <a:gd name="T63" fmla="*/ 118 h 119"/>
                <a:gd name="T64" fmla="*/ 60 w 120"/>
                <a:gd name="T6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19">
                  <a:moveTo>
                    <a:pt x="60" y="119"/>
                  </a:moveTo>
                  <a:lnTo>
                    <a:pt x="73" y="118"/>
                  </a:lnTo>
                  <a:lnTo>
                    <a:pt x="83" y="115"/>
                  </a:lnTo>
                  <a:lnTo>
                    <a:pt x="94" y="109"/>
                  </a:lnTo>
                  <a:lnTo>
                    <a:pt x="103" y="102"/>
                  </a:lnTo>
                  <a:lnTo>
                    <a:pt x="110" y="93"/>
                  </a:lnTo>
                  <a:lnTo>
                    <a:pt x="116" y="83"/>
                  </a:lnTo>
                  <a:lnTo>
                    <a:pt x="119" y="72"/>
                  </a:lnTo>
                  <a:lnTo>
                    <a:pt x="120" y="60"/>
                  </a:lnTo>
                  <a:lnTo>
                    <a:pt x="119" y="47"/>
                  </a:lnTo>
                  <a:lnTo>
                    <a:pt x="116" y="37"/>
                  </a:lnTo>
                  <a:lnTo>
                    <a:pt x="110" y="26"/>
                  </a:lnTo>
                  <a:lnTo>
                    <a:pt x="103" y="17"/>
                  </a:lnTo>
                  <a:lnTo>
                    <a:pt x="94" y="10"/>
                  </a:lnTo>
                  <a:lnTo>
                    <a:pt x="83" y="4"/>
                  </a:lnTo>
                  <a:lnTo>
                    <a:pt x="73" y="1"/>
                  </a:lnTo>
                  <a:lnTo>
                    <a:pt x="60" y="0"/>
                  </a:lnTo>
                  <a:lnTo>
                    <a:pt x="49" y="1"/>
                  </a:lnTo>
                  <a:lnTo>
                    <a:pt x="37" y="4"/>
                  </a:lnTo>
                  <a:lnTo>
                    <a:pt x="27" y="10"/>
                  </a:lnTo>
                  <a:lnTo>
                    <a:pt x="19" y="17"/>
                  </a:lnTo>
                  <a:lnTo>
                    <a:pt x="11" y="26"/>
                  </a:lnTo>
                  <a:lnTo>
                    <a:pt x="5" y="37"/>
                  </a:lnTo>
                  <a:lnTo>
                    <a:pt x="2" y="47"/>
                  </a:lnTo>
                  <a:lnTo>
                    <a:pt x="0" y="60"/>
                  </a:lnTo>
                  <a:lnTo>
                    <a:pt x="2" y="72"/>
                  </a:lnTo>
                  <a:lnTo>
                    <a:pt x="5" y="83"/>
                  </a:lnTo>
                  <a:lnTo>
                    <a:pt x="11" y="93"/>
                  </a:lnTo>
                  <a:lnTo>
                    <a:pt x="19" y="102"/>
                  </a:lnTo>
                  <a:lnTo>
                    <a:pt x="27" y="109"/>
                  </a:lnTo>
                  <a:lnTo>
                    <a:pt x="37" y="115"/>
                  </a:lnTo>
                  <a:lnTo>
                    <a:pt x="49" y="118"/>
                  </a:lnTo>
                  <a:lnTo>
                    <a:pt x="60" y="1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61389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Move toward consensus</a:t>
            </a:r>
            <a:endParaRPr lang="en-CA" dirty="0"/>
          </a:p>
        </p:txBody>
      </p:sp>
      <p:sp>
        <p:nvSpPr>
          <p:cNvPr id="3" name="Text Placeholder 2"/>
          <p:cNvSpPr>
            <a:spLocks noGrp="1"/>
          </p:cNvSpPr>
          <p:nvPr>
            <p:ph type="body" sz="quarter" idx="12"/>
          </p:nvPr>
        </p:nvSpPr>
        <p:spPr>
          <a:solidFill>
            <a:srgbClr val="9B8F79"/>
          </a:solidFill>
        </p:spPr>
        <p:txBody>
          <a:bodyPr>
            <a:noAutofit/>
          </a:bodyPr>
          <a:lstStyle/>
          <a:p>
            <a:pPr>
              <a:buNone/>
            </a:pPr>
            <a:r>
              <a:rPr lang="en-CA" dirty="0" smtClean="0"/>
              <a:t>2 communication tools to help you…</a:t>
            </a:r>
            <a:endParaRPr lang="en-CA" b="0" dirty="0">
              <a:solidFill>
                <a:schemeClr val="bg1"/>
              </a:solidFill>
            </a:endParaRPr>
          </a:p>
        </p:txBody>
      </p:sp>
      <p:sp>
        <p:nvSpPr>
          <p:cNvPr id="6" name="Rounded Rectangle 5"/>
          <p:cNvSpPr/>
          <p:nvPr/>
        </p:nvSpPr>
        <p:spPr>
          <a:xfrm>
            <a:off x="3270587" y="4257232"/>
            <a:ext cx="2880000" cy="1260000"/>
          </a:xfrm>
          <a:prstGeom prst="roundRect">
            <a:avLst>
              <a:gd name="adj" fmla="val 8970"/>
            </a:avLst>
          </a:prstGeom>
          <a:gradFill flip="none" rotWithShape="1">
            <a:gsLst>
              <a:gs pos="0">
                <a:srgbClr val="A96652">
                  <a:shade val="30000"/>
                  <a:satMod val="115000"/>
                </a:srgbClr>
              </a:gs>
              <a:gs pos="50000">
                <a:srgbClr val="A96652">
                  <a:shade val="67500"/>
                  <a:satMod val="115000"/>
                </a:srgbClr>
              </a:gs>
              <a:gs pos="100000">
                <a:srgbClr val="A96652">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Seek to Understand</a:t>
            </a:r>
            <a:endParaRPr lang="en-US" sz="3200" dirty="0"/>
          </a:p>
        </p:txBody>
      </p:sp>
      <p:sp>
        <p:nvSpPr>
          <p:cNvPr id="9" name="Rounded Rectangle 8"/>
          <p:cNvSpPr/>
          <p:nvPr/>
        </p:nvSpPr>
        <p:spPr>
          <a:xfrm>
            <a:off x="3270587" y="2655124"/>
            <a:ext cx="2880000" cy="1260000"/>
          </a:xfrm>
          <a:prstGeom prst="roundRect">
            <a:avLst>
              <a:gd name="adj" fmla="val 8970"/>
            </a:avLst>
          </a:prstGeom>
          <a:gradFill flip="none" rotWithShape="1">
            <a:gsLst>
              <a:gs pos="0">
                <a:srgbClr val="89A99E">
                  <a:shade val="30000"/>
                  <a:satMod val="115000"/>
                </a:srgbClr>
              </a:gs>
              <a:gs pos="50000">
                <a:srgbClr val="89A99E">
                  <a:shade val="67500"/>
                  <a:satMod val="115000"/>
                </a:srgbClr>
              </a:gs>
              <a:gs pos="100000">
                <a:srgbClr val="89A99E">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WAIT</a:t>
            </a:r>
            <a:endParaRPr lang="en-US" sz="3200" dirty="0"/>
          </a:p>
        </p:txBody>
      </p:sp>
    </p:spTree>
    <p:extLst>
      <p:ext uri="{BB962C8B-B14F-4D97-AF65-F5344CB8AC3E}">
        <p14:creationId xmlns:p14="http://schemas.microsoft.com/office/powerpoint/2010/main" val="2285339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srcRect l="44293" t="55629" r="43107" b="7601"/>
          <a:stretch/>
        </p:blipFill>
        <p:spPr bwMode="auto">
          <a:xfrm>
            <a:off x="2123728" y="1916832"/>
            <a:ext cx="2304256" cy="378243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528951" y="457200"/>
            <a:ext cx="8363272" cy="1143000"/>
          </a:xfrm>
        </p:spPr>
        <p:txBody>
          <a:bodyPr/>
          <a:lstStyle/>
          <a:p>
            <a:r>
              <a:rPr lang="en-CA" dirty="0" smtClean="0"/>
              <a:t>WAIT: Why Am I Talking?</a:t>
            </a:r>
            <a:endParaRPr lang="en-CA" dirty="0"/>
          </a:p>
        </p:txBody>
      </p:sp>
      <p:sp>
        <p:nvSpPr>
          <p:cNvPr id="3" name="Content Placeholder 2"/>
          <p:cNvSpPr>
            <a:spLocks noGrp="1"/>
          </p:cNvSpPr>
          <p:nvPr>
            <p:ph idx="1"/>
          </p:nvPr>
        </p:nvSpPr>
        <p:spPr>
          <a:xfrm>
            <a:off x="4788024" y="1916832"/>
            <a:ext cx="3024336" cy="3782439"/>
          </a:xfrm>
        </p:spPr>
        <p:txBody>
          <a:bodyPr/>
          <a:lstStyle/>
          <a:p>
            <a:pPr marL="0" indent="0">
              <a:buNone/>
            </a:pPr>
            <a:r>
              <a:rPr lang="en-CA" dirty="0" smtClean="0"/>
              <a:t>The flip side of advocating is </a:t>
            </a:r>
            <a:r>
              <a:rPr lang="en-CA" b="1" i="1" dirty="0" smtClean="0"/>
              <a:t>listening</a:t>
            </a:r>
            <a:r>
              <a:rPr lang="en-CA" dirty="0" smtClean="0"/>
              <a:t>.</a:t>
            </a:r>
            <a:endParaRPr lang="en-US" b="1" i="1" dirty="0"/>
          </a:p>
        </p:txBody>
      </p:sp>
    </p:spTree>
    <p:extLst>
      <p:ext uri="{BB962C8B-B14F-4D97-AF65-F5344CB8AC3E}">
        <p14:creationId xmlns:p14="http://schemas.microsoft.com/office/powerpoint/2010/main" val="1168519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28951" y="457200"/>
            <a:ext cx="8363272" cy="1143000"/>
          </a:xfrm>
        </p:spPr>
        <p:txBody>
          <a:bodyPr/>
          <a:lstStyle/>
          <a:p>
            <a:r>
              <a:rPr lang="en-CA" dirty="0" smtClean="0"/>
              <a:t>Move toward consensus</a:t>
            </a:r>
            <a:endParaRPr lang="en-CA" dirty="0"/>
          </a:p>
        </p:txBody>
      </p:sp>
      <p:sp>
        <p:nvSpPr>
          <p:cNvPr id="10" name="Content Placeholder 9"/>
          <p:cNvSpPr>
            <a:spLocks noGrp="1"/>
          </p:cNvSpPr>
          <p:nvPr>
            <p:ph idx="1"/>
          </p:nvPr>
        </p:nvSpPr>
        <p:spPr>
          <a:xfrm>
            <a:off x="528951" y="1600200"/>
            <a:ext cx="5627225" cy="4525963"/>
          </a:xfrm>
        </p:spPr>
        <p:txBody>
          <a:bodyPr>
            <a:normAutofit/>
          </a:bodyPr>
          <a:lstStyle/>
          <a:p>
            <a:pPr marL="0" indent="0">
              <a:buNone/>
            </a:pPr>
            <a:r>
              <a:rPr lang="en-CA" dirty="0" smtClean="0"/>
              <a:t>Use WAIT to remind </a:t>
            </a:r>
            <a:r>
              <a:rPr lang="en-CA" dirty="0"/>
              <a:t>yourself (or team members) to contribute with </a:t>
            </a:r>
            <a:r>
              <a:rPr lang="en-CA" b="1" dirty="0"/>
              <a:t>purpose </a:t>
            </a:r>
            <a:r>
              <a:rPr lang="en-CA" dirty="0"/>
              <a:t>and make space for others to contribute. </a:t>
            </a:r>
          </a:p>
          <a:p>
            <a:pPr marL="0" indent="0">
              <a:buNone/>
            </a:pPr>
            <a:endParaRPr lang="en-CA" i="1" dirty="0"/>
          </a:p>
          <a:p>
            <a:pPr marL="0" indent="0">
              <a:buNone/>
            </a:pPr>
            <a:r>
              <a:rPr lang="en-CA" dirty="0" smtClean="0"/>
              <a:t>Use WAIT to </a:t>
            </a:r>
            <a:r>
              <a:rPr lang="en-CA" b="1" dirty="0"/>
              <a:t>empower </a:t>
            </a:r>
            <a:r>
              <a:rPr lang="en-CA" dirty="0"/>
              <a:t>patients to alert you to </a:t>
            </a:r>
            <a:r>
              <a:rPr lang="en-CA" b="1" dirty="0"/>
              <a:t>information overload. </a:t>
            </a:r>
            <a:endParaRPr lang="en-CA" b="1" dirty="0" smtClean="0"/>
          </a:p>
          <a:p>
            <a:endParaRPr lang="en-CA" dirty="0"/>
          </a:p>
        </p:txBody>
      </p:sp>
      <p:pic>
        <p:nvPicPr>
          <p:cNvPr id="5" name="Picture 3"/>
          <p:cNvPicPr>
            <a:picLocks noChangeAspect="1" noChangeArrowheads="1"/>
          </p:cNvPicPr>
          <p:nvPr/>
        </p:nvPicPr>
        <p:blipFill rotWithShape="1">
          <a:blip r:embed="rId3" cstate="print"/>
          <a:srcRect l="44293" t="55629" r="43107" b="7601"/>
          <a:stretch/>
        </p:blipFill>
        <p:spPr bwMode="auto">
          <a:xfrm>
            <a:off x="6372200" y="1916832"/>
            <a:ext cx="2304256" cy="37824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3386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Assumptions activity </a:t>
            </a:r>
            <a:endParaRPr lang="en-CA" dirty="0"/>
          </a:p>
        </p:txBody>
      </p:sp>
      <p:sp>
        <p:nvSpPr>
          <p:cNvPr id="4" name="Content Placeholder 3"/>
          <p:cNvSpPr>
            <a:spLocks noGrp="1"/>
          </p:cNvSpPr>
          <p:nvPr>
            <p:ph idx="1"/>
          </p:nvPr>
        </p:nvSpPr>
        <p:spPr>
          <a:xfrm>
            <a:off x="755576" y="1600200"/>
            <a:ext cx="7189942" cy="3484983"/>
          </a:xfrm>
        </p:spPr>
        <p:txBody>
          <a:bodyPr>
            <a:normAutofit/>
          </a:bodyPr>
          <a:lstStyle/>
          <a:p>
            <a:pPr marL="0" indent="0" algn="r">
              <a:lnSpc>
                <a:spcPct val="110000"/>
              </a:lnSpc>
              <a:spcBef>
                <a:spcPts val="0"/>
              </a:spcBef>
              <a:spcAft>
                <a:spcPts val="1200"/>
              </a:spcAft>
              <a:buNone/>
            </a:pPr>
            <a:r>
              <a:rPr lang="en-CA" dirty="0"/>
              <a:t>“Always</a:t>
            </a:r>
            <a:r>
              <a:rPr lang="en-CA" dirty="0" smtClean="0"/>
              <a:t>”      </a:t>
            </a:r>
            <a:r>
              <a:rPr lang="en-CA" dirty="0"/>
              <a:t>means ____% of the time</a:t>
            </a:r>
            <a:r>
              <a:rPr lang="en-CA" dirty="0" smtClean="0"/>
              <a:t>.</a:t>
            </a:r>
          </a:p>
          <a:p>
            <a:pPr marL="0" indent="0" algn="r">
              <a:lnSpc>
                <a:spcPct val="110000"/>
              </a:lnSpc>
              <a:spcBef>
                <a:spcPts val="0"/>
              </a:spcBef>
              <a:spcAft>
                <a:spcPts val="1200"/>
              </a:spcAft>
              <a:buNone/>
            </a:pPr>
            <a:r>
              <a:rPr lang="en-CA" dirty="0" smtClean="0"/>
              <a:t>“Sometimes”  means ____% of the time.</a:t>
            </a:r>
          </a:p>
          <a:p>
            <a:pPr marL="0" indent="0" algn="r">
              <a:lnSpc>
                <a:spcPct val="110000"/>
              </a:lnSpc>
              <a:spcBef>
                <a:spcPts val="0"/>
              </a:spcBef>
              <a:spcAft>
                <a:spcPts val="1200"/>
              </a:spcAft>
              <a:buNone/>
            </a:pPr>
            <a:r>
              <a:rPr lang="en-CA" dirty="0" smtClean="0"/>
              <a:t>“Occasionally” </a:t>
            </a:r>
            <a:r>
              <a:rPr lang="en-CA" dirty="0"/>
              <a:t>means ____% of the time</a:t>
            </a:r>
            <a:r>
              <a:rPr lang="en-CA" dirty="0" smtClean="0"/>
              <a:t>.</a:t>
            </a:r>
          </a:p>
          <a:p>
            <a:pPr marL="0" indent="0" algn="r">
              <a:lnSpc>
                <a:spcPct val="110000"/>
              </a:lnSpc>
              <a:spcBef>
                <a:spcPts val="0"/>
              </a:spcBef>
              <a:spcAft>
                <a:spcPts val="1200"/>
              </a:spcAft>
              <a:buNone/>
            </a:pPr>
            <a:r>
              <a:rPr lang="en-CA" dirty="0" smtClean="0"/>
              <a:t>“Rarely”      </a:t>
            </a:r>
            <a:r>
              <a:rPr lang="en-CA" dirty="0"/>
              <a:t>means ____% of the time</a:t>
            </a:r>
            <a:r>
              <a:rPr lang="en-CA" dirty="0" smtClean="0"/>
              <a:t>.</a:t>
            </a:r>
            <a:endParaRPr lang="en-CA" dirty="0"/>
          </a:p>
          <a:p>
            <a:pPr marL="0" indent="0" algn="r">
              <a:lnSpc>
                <a:spcPct val="110000"/>
              </a:lnSpc>
              <a:spcBef>
                <a:spcPts val="0"/>
              </a:spcBef>
              <a:spcAft>
                <a:spcPts val="1200"/>
              </a:spcAft>
              <a:buNone/>
            </a:pPr>
            <a:r>
              <a:rPr lang="en-CA" dirty="0" smtClean="0"/>
              <a:t>“Never</a:t>
            </a:r>
            <a:r>
              <a:rPr lang="en-CA" dirty="0"/>
              <a:t>” </a:t>
            </a:r>
            <a:r>
              <a:rPr lang="en-CA" dirty="0" smtClean="0"/>
              <a:t>     means </a:t>
            </a:r>
            <a:r>
              <a:rPr lang="en-CA" dirty="0"/>
              <a:t>____% of the time</a:t>
            </a:r>
            <a:r>
              <a:rPr lang="en-CA" dirty="0" smtClean="0"/>
              <a:t>.</a:t>
            </a:r>
          </a:p>
        </p:txBody>
      </p:sp>
      <p:sp>
        <p:nvSpPr>
          <p:cNvPr id="2" name="TextBox 1"/>
          <p:cNvSpPr txBox="1"/>
          <p:nvPr/>
        </p:nvSpPr>
        <p:spPr>
          <a:xfrm>
            <a:off x="529423" y="5301208"/>
            <a:ext cx="8362800" cy="1080120"/>
          </a:xfrm>
          <a:prstGeom prst="rect">
            <a:avLst/>
          </a:prstGeom>
        </p:spPr>
        <p:txBody>
          <a:bodyPr vert="horz" lIns="91440" tIns="45720" rIns="91440" bIns="45720" rtlCol="0">
            <a:noAutofit/>
          </a:bodyPr>
          <a:lstStyle>
            <a:lvl1pPr indent="0" algn="r">
              <a:spcBef>
                <a:spcPct val="20000"/>
              </a:spcBef>
              <a:buFont typeface="Arial" panose="020B0604020202020204" pitchFamily="34" charset="0"/>
              <a:buNone/>
              <a:defRPr sz="320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lnSpc>
                <a:spcPct val="110000"/>
              </a:lnSpc>
              <a:spcBef>
                <a:spcPts val="0"/>
              </a:spcBef>
            </a:pPr>
            <a:r>
              <a:rPr lang="en-CA" sz="2800" dirty="0"/>
              <a:t>On a slip of paper, fill in the blanks for the statements above. There are no right or wrong answers. </a:t>
            </a:r>
            <a:r>
              <a:rPr lang="en-CA" sz="2800" dirty="0" smtClean="0"/>
              <a:t>(2 </a:t>
            </a:r>
            <a:r>
              <a:rPr lang="en-CA" sz="2800" dirty="0" err="1" smtClean="0"/>
              <a:t>mins</a:t>
            </a:r>
            <a:r>
              <a:rPr lang="en-CA" sz="2800" dirty="0" smtClean="0"/>
              <a:t>)</a:t>
            </a:r>
            <a:endParaRPr lang="en-CA" sz="2800" dirty="0"/>
          </a:p>
        </p:txBody>
      </p:sp>
    </p:spTree>
    <p:extLst>
      <p:ext uri="{BB962C8B-B14F-4D97-AF65-F5344CB8AC3E}">
        <p14:creationId xmlns:p14="http://schemas.microsoft.com/office/powerpoint/2010/main" val="2633057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descr="http://www.angriesout.com/quotes/portraits/asimov.jpg"/>
          <p:cNvPicPr>
            <a:picLocks/>
          </p:cNvPicPr>
          <p:nvPr/>
        </p:nvPicPr>
        <p:blipFill rotWithShape="1">
          <a:blip r:embed="rId3" cstate="print"/>
          <a:srcRect b="7919"/>
          <a:stretch/>
        </p:blipFill>
        <p:spPr bwMode="auto">
          <a:xfrm>
            <a:off x="5508104" y="1617663"/>
            <a:ext cx="3282950" cy="3622675"/>
          </a:xfrm>
          <a:prstGeom prst="rect">
            <a:avLst/>
          </a:prstGeom>
          <a:ln>
            <a:noFill/>
          </a:ln>
          <a:effectLst>
            <a:outerShdw blurRad="292100" dist="139700" dir="2700000" algn="tl" rotWithShape="0">
              <a:srgbClr val="333333">
                <a:alpha val="65000"/>
              </a:srgbClr>
            </a:outerShdw>
          </a:effectLst>
        </p:spPr>
      </p:pic>
      <p:sp>
        <p:nvSpPr>
          <p:cNvPr id="9" name="Content Placeholder 4"/>
          <p:cNvSpPr txBox="1">
            <a:spLocks/>
          </p:cNvSpPr>
          <p:nvPr/>
        </p:nvSpPr>
        <p:spPr>
          <a:xfrm>
            <a:off x="672967" y="457200"/>
            <a:ext cx="4619113" cy="5824807"/>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CA" sz="3600" i="1" dirty="0" smtClean="0"/>
              <a:t>Your </a:t>
            </a:r>
            <a:r>
              <a:rPr lang="en-CA" sz="4400" i="1" dirty="0" smtClean="0"/>
              <a:t>assumptions </a:t>
            </a:r>
            <a:r>
              <a:rPr lang="en-CA" sz="3600" i="1" dirty="0" smtClean="0"/>
              <a:t>are your windows on the world. </a:t>
            </a:r>
          </a:p>
          <a:p>
            <a:pPr marL="0" indent="0">
              <a:spcBef>
                <a:spcPts val="0"/>
              </a:spcBef>
              <a:buFont typeface="Arial" panose="020B0604020202020204" pitchFamily="34" charset="0"/>
              <a:buNone/>
            </a:pPr>
            <a:endParaRPr lang="en-CA" sz="3600" i="1" dirty="0" smtClean="0"/>
          </a:p>
          <a:p>
            <a:pPr marL="0" indent="0">
              <a:spcBef>
                <a:spcPts val="0"/>
              </a:spcBef>
              <a:buFont typeface="Arial" panose="020B0604020202020204" pitchFamily="34" charset="0"/>
              <a:buNone/>
            </a:pPr>
            <a:r>
              <a:rPr lang="en-CA" sz="3600" i="1" dirty="0" smtClean="0"/>
              <a:t>Scrub them off every once in a while, or the light won't come in. </a:t>
            </a:r>
          </a:p>
          <a:p>
            <a:pPr marL="0" indent="0">
              <a:spcBef>
                <a:spcPts val="0"/>
              </a:spcBef>
              <a:buFont typeface="Arial" panose="020B0604020202020204" pitchFamily="34" charset="0"/>
              <a:buNone/>
            </a:pPr>
            <a:endParaRPr lang="en-CA" sz="3600" i="1" dirty="0" smtClean="0"/>
          </a:p>
          <a:p>
            <a:pPr marL="0" indent="0">
              <a:buFont typeface="Arial" panose="020B0604020202020204" pitchFamily="34" charset="0"/>
              <a:buNone/>
            </a:pPr>
            <a:r>
              <a:rPr lang="en-CA" sz="3600" i="1" dirty="0" smtClean="0"/>
              <a:t>- Isaac Asimov</a:t>
            </a:r>
            <a:endParaRPr lang="en-CA" sz="3600" i="1" dirty="0"/>
          </a:p>
        </p:txBody>
      </p:sp>
      <p:sp>
        <p:nvSpPr>
          <p:cNvPr id="10" name="TextBox 9"/>
          <p:cNvSpPr txBox="1"/>
          <p:nvPr/>
        </p:nvSpPr>
        <p:spPr>
          <a:xfrm>
            <a:off x="0" y="6158897"/>
            <a:ext cx="9144000" cy="246221"/>
          </a:xfrm>
          <a:prstGeom prst="rect">
            <a:avLst/>
          </a:prstGeom>
          <a:noFill/>
        </p:spPr>
        <p:txBody>
          <a:bodyPr wrap="square" rtlCol="0" anchor="ctr">
            <a:spAutoFit/>
          </a:bodyPr>
          <a:lstStyle/>
          <a:p>
            <a:pPr algn="r"/>
            <a:r>
              <a:rPr lang="en-CA" sz="1000" dirty="0"/>
              <a:t>http://www.doonething.org/heroes/asimov.htm</a:t>
            </a:r>
            <a:endParaRPr lang="en-CA" sz="1000" dirty="0"/>
          </a:p>
        </p:txBody>
      </p:sp>
    </p:spTree>
    <p:extLst>
      <p:ext uri="{BB962C8B-B14F-4D97-AF65-F5344CB8AC3E}">
        <p14:creationId xmlns:p14="http://schemas.microsoft.com/office/powerpoint/2010/main" val="2134882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24329" y="534769"/>
            <a:ext cx="184666" cy="369332"/>
          </a:xfrm>
          <a:prstGeom prst="rect">
            <a:avLst/>
          </a:prstGeom>
          <a:noFill/>
        </p:spPr>
        <p:txBody>
          <a:bodyPr wrap="none" rtlCol="0">
            <a:spAutoFit/>
          </a:bodyPr>
          <a:lstStyle/>
          <a:p>
            <a:endParaRPr lang="en-US" dirty="0"/>
          </a:p>
        </p:txBody>
      </p:sp>
      <p:sp>
        <p:nvSpPr>
          <p:cNvPr id="7" name="Title 6"/>
          <p:cNvSpPr>
            <a:spLocks noGrp="1"/>
          </p:cNvSpPr>
          <p:nvPr>
            <p:ph type="title"/>
          </p:nvPr>
        </p:nvSpPr>
        <p:spPr/>
        <p:txBody>
          <a:bodyPr>
            <a:normAutofit/>
          </a:bodyPr>
          <a:lstStyle/>
          <a:p>
            <a:r>
              <a:rPr lang="en-US" sz="4800" dirty="0" smtClean="0"/>
              <a:t>Seek to understand</a:t>
            </a:r>
            <a:endParaRPr lang="en-CA" sz="3600" dirty="0">
              <a:latin typeface="+mj-lt"/>
            </a:endParaRPr>
          </a:p>
        </p:txBody>
      </p:sp>
      <p:sp>
        <p:nvSpPr>
          <p:cNvPr id="6" name="Content Placeholder 5"/>
          <p:cNvSpPr>
            <a:spLocks noGrp="1"/>
          </p:cNvSpPr>
          <p:nvPr>
            <p:ph idx="1"/>
          </p:nvPr>
        </p:nvSpPr>
        <p:spPr>
          <a:xfrm>
            <a:off x="528951" y="1600200"/>
            <a:ext cx="8363272" cy="4525963"/>
          </a:xfrm>
        </p:spPr>
        <p:txBody>
          <a:bodyPr>
            <a:normAutofit/>
          </a:bodyPr>
          <a:lstStyle/>
          <a:p>
            <a:pPr marL="0" lvl="1" indent="0">
              <a:buNone/>
            </a:pPr>
            <a:r>
              <a:rPr lang="en-US" sz="3200" dirty="0"/>
              <a:t>Start with a statement about what you saw or </a:t>
            </a:r>
            <a:r>
              <a:rPr lang="en-US" sz="3200" dirty="0" smtClean="0"/>
              <a:t>heard.</a:t>
            </a:r>
            <a:endParaRPr lang="en-US" sz="3200" dirty="0"/>
          </a:p>
          <a:p>
            <a:pPr marL="0" lvl="1" indent="0">
              <a:buNone/>
            </a:pPr>
            <a:endParaRPr lang="en-CA" sz="3200" dirty="0"/>
          </a:p>
          <a:p>
            <a:pPr marL="0" lvl="1" indent="0">
              <a:buNone/>
            </a:pPr>
            <a:endParaRPr lang="en-CA" sz="3200" dirty="0"/>
          </a:p>
          <a:p>
            <a:pPr marL="0" lvl="1" indent="0">
              <a:buNone/>
            </a:pPr>
            <a:endParaRPr lang="en-US" sz="3200" dirty="0"/>
          </a:p>
          <a:p>
            <a:pPr marL="0" lvl="1" indent="0">
              <a:buNone/>
            </a:pPr>
            <a:r>
              <a:rPr lang="en-US" sz="3200" dirty="0"/>
              <a:t>Follow it up with an invitation for the person to tell you their </a:t>
            </a:r>
            <a:r>
              <a:rPr lang="en-US" sz="3200" dirty="0" smtClean="0"/>
              <a:t>perspective.</a:t>
            </a:r>
            <a:endParaRPr lang="en-US" sz="3200" dirty="0"/>
          </a:p>
        </p:txBody>
      </p:sp>
      <p:sp>
        <p:nvSpPr>
          <p:cNvPr id="2" name="Rounded Rectangular Callout 1"/>
          <p:cNvSpPr/>
          <p:nvPr/>
        </p:nvSpPr>
        <p:spPr>
          <a:xfrm>
            <a:off x="1779132" y="2780928"/>
            <a:ext cx="2808000" cy="900000"/>
          </a:xfrm>
          <a:prstGeom prst="wedgeRoundRectCallout">
            <a:avLst>
              <a:gd name="adj1" fmla="val -39410"/>
              <a:gd name="adj2" fmla="val 77892"/>
              <a:gd name="adj3" fmla="val 16667"/>
            </a:avLst>
          </a:prstGeom>
          <a:gradFill flip="none" rotWithShape="1">
            <a:gsLst>
              <a:gs pos="0">
                <a:srgbClr val="89A99E">
                  <a:shade val="30000"/>
                  <a:satMod val="115000"/>
                </a:srgbClr>
              </a:gs>
              <a:gs pos="50000">
                <a:srgbClr val="89A99E">
                  <a:shade val="67500"/>
                  <a:satMod val="115000"/>
                </a:srgbClr>
              </a:gs>
              <a:gs pos="100000">
                <a:srgbClr val="89A99E">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t>I noticed that…</a:t>
            </a:r>
            <a:endParaRPr lang="en-US" sz="2800" dirty="0"/>
          </a:p>
        </p:txBody>
      </p:sp>
      <p:sp>
        <p:nvSpPr>
          <p:cNvPr id="8" name="Rounded Rectangular Callout 7"/>
          <p:cNvSpPr/>
          <p:nvPr/>
        </p:nvSpPr>
        <p:spPr>
          <a:xfrm flipH="1">
            <a:off x="4834043" y="2780928"/>
            <a:ext cx="2808000" cy="900000"/>
          </a:xfrm>
          <a:prstGeom prst="wedgeRoundRectCallout">
            <a:avLst>
              <a:gd name="adj1" fmla="val -39410"/>
              <a:gd name="adj2" fmla="val 77892"/>
              <a:gd name="adj3" fmla="val 16667"/>
            </a:avLst>
          </a:prstGeom>
          <a:gradFill flip="none" rotWithShape="1">
            <a:gsLst>
              <a:gs pos="0">
                <a:srgbClr val="A96652">
                  <a:shade val="30000"/>
                  <a:satMod val="115000"/>
                </a:srgbClr>
              </a:gs>
              <a:gs pos="50000">
                <a:srgbClr val="A96652">
                  <a:shade val="67500"/>
                  <a:satMod val="115000"/>
                </a:srgbClr>
              </a:gs>
              <a:gs pos="100000">
                <a:srgbClr val="A96652">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t>I heard you say…</a:t>
            </a:r>
            <a:endParaRPr lang="en-US" sz="2800" dirty="0"/>
          </a:p>
        </p:txBody>
      </p:sp>
    </p:spTree>
    <p:extLst>
      <p:ext uri="{BB962C8B-B14F-4D97-AF65-F5344CB8AC3E}">
        <p14:creationId xmlns:p14="http://schemas.microsoft.com/office/powerpoint/2010/main" val="616417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CA" dirty="0" smtClean="0"/>
              <a:t>Practice</a:t>
            </a:r>
            <a:endParaRPr lang="en-CA" dirty="0"/>
          </a:p>
        </p:txBody>
      </p:sp>
      <p:sp>
        <p:nvSpPr>
          <p:cNvPr id="6" name="Content Placeholder 5"/>
          <p:cNvSpPr>
            <a:spLocks noGrp="1"/>
          </p:cNvSpPr>
          <p:nvPr>
            <p:ph idx="1"/>
          </p:nvPr>
        </p:nvSpPr>
        <p:spPr/>
        <p:txBody>
          <a:bodyPr>
            <a:normAutofit/>
          </a:bodyPr>
          <a:lstStyle/>
          <a:p>
            <a:pPr>
              <a:spcBef>
                <a:spcPts val="1800"/>
              </a:spcBef>
            </a:pPr>
            <a:r>
              <a:rPr lang="en-CA" dirty="0" smtClean="0"/>
              <a:t>Think of a missed opportunity to advocate for a different course of action or move toward consensus. </a:t>
            </a:r>
          </a:p>
          <a:p>
            <a:pPr>
              <a:spcBef>
                <a:spcPts val="1800"/>
              </a:spcBef>
            </a:pPr>
            <a:r>
              <a:rPr lang="en-CA" dirty="0" smtClean="0"/>
              <a:t>Try the tool you think would be best suited to respond in that case.</a:t>
            </a:r>
          </a:p>
          <a:p>
            <a:pPr>
              <a:spcBef>
                <a:spcPts val="1800"/>
              </a:spcBef>
            </a:pPr>
            <a:r>
              <a:rPr lang="en-CA" dirty="0" smtClean="0"/>
              <a:t>Partner and practice. (2 min)</a:t>
            </a:r>
          </a:p>
          <a:p>
            <a:pPr>
              <a:spcBef>
                <a:spcPts val="1800"/>
              </a:spcBef>
            </a:pPr>
            <a:r>
              <a:rPr lang="en-CA" dirty="0" smtClean="0"/>
              <a:t>Share as a group. (5 min)</a:t>
            </a:r>
          </a:p>
        </p:txBody>
      </p:sp>
    </p:spTree>
    <p:extLst>
      <p:ext uri="{BB962C8B-B14F-4D97-AF65-F5344CB8AC3E}">
        <p14:creationId xmlns:p14="http://schemas.microsoft.com/office/powerpoint/2010/main" val="2162906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Overview</a:t>
            </a:r>
            <a:endParaRPr lang="en-CA" dirty="0"/>
          </a:p>
        </p:txBody>
      </p:sp>
      <p:sp>
        <p:nvSpPr>
          <p:cNvPr id="3" name="Content Placeholder 2"/>
          <p:cNvSpPr>
            <a:spLocks noGrp="1"/>
          </p:cNvSpPr>
          <p:nvPr>
            <p:ph idx="1"/>
          </p:nvPr>
        </p:nvSpPr>
        <p:spPr/>
        <p:txBody>
          <a:bodyPr>
            <a:normAutofit/>
          </a:bodyPr>
          <a:lstStyle/>
          <a:p>
            <a:pPr marL="1168400" indent="-1168400" defTabSz="540000">
              <a:buNone/>
            </a:pPr>
            <a:r>
              <a:rPr lang="en-CA" dirty="0" smtClean="0"/>
              <a:t>Part 1: </a:t>
            </a:r>
            <a:r>
              <a:rPr lang="en-CA" dirty="0"/>
              <a:t>Why collaborative practice tools?</a:t>
            </a:r>
          </a:p>
          <a:p>
            <a:pPr marL="1081088" indent="-1081088" defTabSz="540000">
              <a:buNone/>
            </a:pPr>
            <a:r>
              <a:rPr lang="en-CA" dirty="0" smtClean="0"/>
              <a:t>Part 2: Overview </a:t>
            </a:r>
            <a:r>
              <a:rPr lang="en-CA" dirty="0"/>
              <a:t>and practice with the tools</a:t>
            </a:r>
          </a:p>
          <a:p>
            <a:pPr lvl="1" defTabSz="540000">
              <a:buFont typeface="Arial" panose="020B0604020202020204" pitchFamily="34" charset="0"/>
              <a:buChar char="•"/>
            </a:pPr>
            <a:r>
              <a:rPr lang="en-CA" dirty="0"/>
              <a:t>Be clear, quick, and effective (3 tools)</a:t>
            </a:r>
          </a:p>
          <a:p>
            <a:pPr lvl="1" defTabSz="540000">
              <a:buFont typeface="Arial" panose="020B0604020202020204" pitchFamily="34" charset="0"/>
              <a:buChar char="•"/>
            </a:pPr>
            <a:r>
              <a:rPr lang="en-CA" dirty="0"/>
              <a:t>Advocate with clarity (3 tools)</a:t>
            </a:r>
          </a:p>
          <a:p>
            <a:pPr lvl="1" defTabSz="540000">
              <a:buFont typeface="Arial" panose="020B0604020202020204" pitchFamily="34" charset="0"/>
              <a:buChar char="•"/>
            </a:pPr>
            <a:r>
              <a:rPr lang="en-CA" dirty="0"/>
              <a:t>Move toward consensus (2 tools)</a:t>
            </a:r>
          </a:p>
          <a:p>
            <a:pPr marL="0" indent="0" defTabSz="540000">
              <a:buNone/>
            </a:pPr>
            <a:r>
              <a:rPr lang="en-CA" dirty="0" smtClean="0"/>
              <a:t>Part 3: Reflect </a:t>
            </a:r>
            <a:r>
              <a:rPr lang="en-CA" dirty="0"/>
              <a:t>on </a:t>
            </a:r>
            <a:r>
              <a:rPr lang="en-CA" dirty="0" smtClean="0"/>
              <a:t>practice</a:t>
            </a:r>
            <a:endParaRPr lang="en-CA" dirty="0"/>
          </a:p>
        </p:txBody>
      </p:sp>
    </p:spTree>
    <p:extLst>
      <p:ext uri="{BB962C8B-B14F-4D97-AF65-F5344CB8AC3E}">
        <p14:creationId xmlns:p14="http://schemas.microsoft.com/office/powerpoint/2010/main" val="3992737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4294967295"/>
            <p:extLst>
              <p:ext uri="{D42A27DB-BD31-4B8C-83A1-F6EECF244321}">
                <p14:modId xmlns:p14="http://schemas.microsoft.com/office/powerpoint/2010/main" val="4180204303"/>
              </p:ext>
            </p:extLst>
          </p:nvPr>
        </p:nvGraphicFramePr>
        <p:xfrm>
          <a:off x="279230" y="274503"/>
          <a:ext cx="8640000" cy="6078240"/>
        </p:xfrm>
        <a:graphic>
          <a:graphicData uri="http://schemas.openxmlformats.org/drawingml/2006/table">
            <a:tbl>
              <a:tblPr firstRow="1" bandRow="1">
                <a:tableStyleId>{46F890A9-2807-4EBB-B81D-B2AA78EC7F39}</a:tableStyleId>
              </a:tblPr>
              <a:tblGrid>
                <a:gridCol w="2924618"/>
                <a:gridCol w="5715382"/>
              </a:tblGrid>
              <a:tr h="792000">
                <a:tc gridSpan="2">
                  <a:txBody>
                    <a:bodyPr/>
                    <a:lstStyle/>
                    <a:p>
                      <a:pPr algn="ctr"/>
                      <a:r>
                        <a:rPr lang="en-CA" sz="4000" dirty="0" smtClean="0"/>
                        <a:t>Rapid </a:t>
                      </a:r>
                      <a:r>
                        <a:rPr lang="en-CA" sz="4000" dirty="0" smtClean="0"/>
                        <a:t>Rounds </a:t>
                      </a:r>
                      <a:r>
                        <a:rPr lang="en-CA" sz="4000" dirty="0" smtClean="0"/>
                        <a:t>troubleshooting</a:t>
                      </a:r>
                      <a:endParaRPr lang="en-CA" sz="4000" dirty="0"/>
                    </a:p>
                  </a:txBody>
                  <a:tcPr marL="108000" marR="108000" marT="90000" marB="9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9A99E">
                            <a:shade val="30000"/>
                            <a:satMod val="115000"/>
                          </a:srgbClr>
                        </a:gs>
                        <a:gs pos="50000">
                          <a:srgbClr val="89A99E">
                            <a:shade val="67500"/>
                            <a:satMod val="115000"/>
                          </a:srgbClr>
                        </a:gs>
                        <a:gs pos="100000">
                          <a:srgbClr val="89A99E">
                            <a:shade val="100000"/>
                            <a:satMod val="115000"/>
                          </a:srgbClr>
                        </a:gs>
                      </a:gsLst>
                      <a:lin ang="16200000" scaled="1"/>
                      <a:tileRect/>
                    </a:gradFill>
                  </a:tcPr>
                </a:tc>
                <a:tc hMerge="1">
                  <a:txBody>
                    <a:bodyPr/>
                    <a:lstStyle/>
                    <a:p>
                      <a:endParaRPr lang="en-CA" dirty="0"/>
                    </a:p>
                  </a:txBody>
                  <a:tcPr>
                    <a:solidFill>
                      <a:srgbClr val="A96550"/>
                    </a:solidFill>
                  </a:tcPr>
                </a:tc>
              </a:tr>
              <a:tr h="540000">
                <a:tc>
                  <a:txBody>
                    <a:bodyPr/>
                    <a:lstStyle/>
                    <a:p>
                      <a:r>
                        <a:rPr lang="en-CA" sz="2400" b="1" dirty="0" smtClean="0">
                          <a:solidFill>
                            <a:schemeClr val="bg1"/>
                          </a:solidFill>
                        </a:rPr>
                        <a:t>When this happens…</a:t>
                      </a:r>
                      <a:endParaRPr lang="en-CA" sz="2400" b="1" dirty="0">
                        <a:solidFill>
                          <a:schemeClr val="bg1"/>
                        </a:solidFill>
                      </a:endParaRPr>
                    </a:p>
                  </a:txBody>
                  <a:tcPr marL="108000" marR="108000" marT="90000" marB="9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9A99E"/>
                    </a:solidFill>
                  </a:tcPr>
                </a:tc>
                <a:tc>
                  <a:txBody>
                    <a:bodyPr/>
                    <a:lstStyle/>
                    <a:p>
                      <a:r>
                        <a:rPr lang="en-CA" sz="2400" b="1" dirty="0" smtClean="0">
                          <a:solidFill>
                            <a:schemeClr val="bg1"/>
                          </a:solidFill>
                        </a:rPr>
                        <a:t>Try this…</a:t>
                      </a:r>
                      <a:endParaRPr lang="en-CA" sz="2400" b="1" dirty="0">
                        <a:solidFill>
                          <a:schemeClr val="bg1"/>
                        </a:solidFill>
                      </a:endParaRPr>
                    </a:p>
                  </a:txBody>
                  <a:tcPr marL="108000" marR="108000" marT="90000" marB="9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9A99E"/>
                    </a:solidFill>
                  </a:tcPr>
                </a:tc>
              </a:tr>
              <a:tr h="370840">
                <a:tc>
                  <a:txBody>
                    <a:bodyPr/>
                    <a:lstStyle/>
                    <a:p>
                      <a:r>
                        <a:rPr lang="en-CA" dirty="0" smtClean="0"/>
                        <a:t>Flow is interrupted</a:t>
                      </a:r>
                      <a:r>
                        <a:rPr lang="en-CA" baseline="0" dirty="0" smtClean="0"/>
                        <a:t> by rambling contributions or sidebars</a:t>
                      </a:r>
                      <a:endParaRPr lang="en-CA" dirty="0"/>
                    </a:p>
                  </a:txBody>
                  <a:tcPr marL="108000" marR="108000" marT="90000" marB="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9A99E">
                            <a:tint val="66000"/>
                            <a:satMod val="160000"/>
                          </a:srgbClr>
                        </a:gs>
                        <a:gs pos="50000">
                          <a:srgbClr val="89A99E">
                            <a:tint val="44500"/>
                            <a:satMod val="160000"/>
                          </a:srgbClr>
                        </a:gs>
                        <a:gs pos="100000">
                          <a:srgbClr val="89A99E">
                            <a:tint val="23500"/>
                            <a:satMod val="160000"/>
                          </a:srgbClr>
                        </a:gs>
                      </a:gsLst>
                      <a:lin ang="2700000" scaled="1"/>
                      <a:tileRect/>
                    </a:gradFill>
                  </a:tcPr>
                </a:tc>
                <a:tc>
                  <a:txBody>
                    <a:bodyPr/>
                    <a:lstStyle/>
                    <a:p>
                      <a:pPr marL="285750" indent="-285750">
                        <a:buFont typeface="Arial" panose="020B0604020202020204" pitchFamily="34" charset="0"/>
                        <a:buChar char="•"/>
                      </a:pPr>
                      <a:r>
                        <a:rPr lang="en-CA" dirty="0" smtClean="0"/>
                        <a:t>Start with reference to </a:t>
                      </a:r>
                      <a:r>
                        <a:rPr lang="en-CA" b="1" dirty="0" smtClean="0"/>
                        <a:t>cornerstones</a:t>
                      </a:r>
                    </a:p>
                    <a:p>
                      <a:pPr marL="285750" indent="-285750">
                        <a:buFont typeface="Arial" panose="020B0604020202020204" pitchFamily="34" charset="0"/>
                        <a:buChar char="•"/>
                      </a:pPr>
                      <a:r>
                        <a:rPr lang="en-CA" dirty="0" smtClean="0"/>
                        <a:t>Use </a:t>
                      </a:r>
                      <a:r>
                        <a:rPr lang="en-CA" b="1" dirty="0" smtClean="0"/>
                        <a:t>SBAR</a:t>
                      </a:r>
                      <a:r>
                        <a:rPr lang="en-CA" b="0" dirty="0" smtClean="0"/>
                        <a:t>, </a:t>
                      </a:r>
                      <a:r>
                        <a:rPr lang="en-CA" b="1" dirty="0" smtClean="0"/>
                        <a:t>WAIT</a:t>
                      </a:r>
                    </a:p>
                    <a:p>
                      <a:pPr marL="285750" indent="-285750">
                        <a:buFont typeface="Arial" panose="020B0604020202020204" pitchFamily="34" charset="0"/>
                        <a:buChar char="•"/>
                      </a:pPr>
                      <a:r>
                        <a:rPr lang="en-CA" dirty="0" smtClean="0"/>
                        <a:t>Provide </a:t>
                      </a:r>
                      <a:r>
                        <a:rPr lang="en-CA" b="1" dirty="0" smtClean="0"/>
                        <a:t>feedback</a:t>
                      </a:r>
                      <a:endParaRPr lang="en-CA" b="1" dirty="0"/>
                    </a:p>
                  </a:txBody>
                  <a:tcPr marL="108000" marR="108000" marT="90000" marB="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9A99E">
                            <a:tint val="66000"/>
                            <a:satMod val="160000"/>
                          </a:srgbClr>
                        </a:gs>
                        <a:gs pos="50000">
                          <a:srgbClr val="89A99E">
                            <a:tint val="44500"/>
                            <a:satMod val="160000"/>
                          </a:srgbClr>
                        </a:gs>
                        <a:gs pos="100000">
                          <a:srgbClr val="89A99E">
                            <a:tint val="23500"/>
                            <a:satMod val="160000"/>
                          </a:srgbClr>
                        </a:gs>
                      </a:gsLst>
                      <a:lin ang="2700000" scaled="1"/>
                      <a:tileRect/>
                    </a:gradFill>
                  </a:tcPr>
                </a:tc>
              </a:tr>
              <a:tr h="370840">
                <a:tc>
                  <a:txBody>
                    <a:bodyPr/>
                    <a:lstStyle/>
                    <a:p>
                      <a:r>
                        <a:rPr lang="en-CA" dirty="0" smtClean="0"/>
                        <a:t>Takes</a:t>
                      </a:r>
                      <a:r>
                        <a:rPr lang="en-CA" baseline="0" dirty="0" smtClean="0"/>
                        <a:t> too long</a:t>
                      </a:r>
                      <a:endParaRPr lang="en-CA" dirty="0"/>
                    </a:p>
                  </a:txBody>
                  <a:tcPr marL="108000" marR="108000" marT="90000" marB="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n-CA" dirty="0" smtClean="0"/>
                        <a:t>Use </a:t>
                      </a:r>
                      <a:r>
                        <a:rPr lang="en-CA" b="1" dirty="0" smtClean="0"/>
                        <a:t>SBAR</a:t>
                      </a:r>
                      <a:r>
                        <a:rPr lang="en-CA" dirty="0" smtClean="0"/>
                        <a:t> for new or complicated cases, only</a:t>
                      </a:r>
                    </a:p>
                    <a:p>
                      <a:pPr marL="285750" indent="-285750">
                        <a:buFont typeface="Arial" panose="020B0604020202020204" pitchFamily="34" charset="0"/>
                        <a:buChar char="•"/>
                      </a:pPr>
                      <a:r>
                        <a:rPr lang="en-CA" dirty="0" smtClean="0"/>
                        <a:t>Use </a:t>
                      </a:r>
                      <a:r>
                        <a:rPr lang="en-CA" b="1" dirty="0" smtClean="0"/>
                        <a:t>WAIT</a:t>
                      </a:r>
                      <a:r>
                        <a:rPr lang="en-CA" dirty="0" smtClean="0"/>
                        <a:t> to contribute purposely</a:t>
                      </a:r>
                    </a:p>
                    <a:p>
                      <a:pPr marL="285750" indent="-285750">
                        <a:buFont typeface="Arial" panose="020B0604020202020204" pitchFamily="34" charset="0"/>
                        <a:buChar char="•"/>
                      </a:pPr>
                      <a:r>
                        <a:rPr lang="en-CA" dirty="0" smtClean="0"/>
                        <a:t>Assign a </a:t>
                      </a:r>
                      <a:r>
                        <a:rPr lang="en-CA" b="1" dirty="0" smtClean="0"/>
                        <a:t>timekeeper</a:t>
                      </a:r>
                    </a:p>
                    <a:p>
                      <a:pPr marL="285750" indent="-285750">
                        <a:buFont typeface="Arial" panose="020B0604020202020204" pitchFamily="34" charset="0"/>
                        <a:buChar char="•"/>
                      </a:pPr>
                      <a:r>
                        <a:rPr lang="en-CA" dirty="0" smtClean="0"/>
                        <a:t>Separate</a:t>
                      </a:r>
                      <a:r>
                        <a:rPr lang="en-CA" baseline="0" dirty="0" smtClean="0"/>
                        <a:t> roles of facilitator and recorder</a:t>
                      </a:r>
                      <a:endParaRPr lang="en-CA" dirty="0"/>
                    </a:p>
                  </a:txBody>
                  <a:tcPr marL="108000" marR="108000" marT="90000" marB="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CA" dirty="0" smtClean="0"/>
                        <a:t>Unclear</a:t>
                      </a:r>
                      <a:r>
                        <a:rPr lang="en-CA" baseline="0" dirty="0" smtClean="0"/>
                        <a:t> plan or </a:t>
                      </a:r>
                    </a:p>
                    <a:p>
                      <a:r>
                        <a:rPr lang="en-CA" baseline="0" dirty="0" smtClean="0"/>
                        <a:t>f</a:t>
                      </a:r>
                      <a:r>
                        <a:rPr lang="en-CA" dirty="0" smtClean="0"/>
                        <a:t>ollow</a:t>
                      </a:r>
                      <a:r>
                        <a:rPr lang="en-CA" baseline="0" dirty="0" smtClean="0"/>
                        <a:t> up is not assigned</a:t>
                      </a:r>
                      <a:endParaRPr lang="en-CA" dirty="0"/>
                    </a:p>
                  </a:txBody>
                  <a:tcPr marL="108000" marR="108000" marT="90000" marB="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9A99E">
                            <a:tint val="66000"/>
                            <a:satMod val="160000"/>
                          </a:srgbClr>
                        </a:gs>
                        <a:gs pos="50000">
                          <a:srgbClr val="89A99E">
                            <a:tint val="44500"/>
                            <a:satMod val="160000"/>
                          </a:srgbClr>
                        </a:gs>
                        <a:gs pos="100000">
                          <a:srgbClr val="89A99E">
                            <a:tint val="23500"/>
                            <a:satMod val="160000"/>
                          </a:srgbClr>
                        </a:gs>
                      </a:gsLst>
                      <a:lin ang="2700000" scaled="1"/>
                      <a:tileRect/>
                    </a:gradFill>
                  </a:tcPr>
                </a:tc>
                <a:tc>
                  <a:txBody>
                    <a:bodyPr/>
                    <a:lstStyle/>
                    <a:p>
                      <a:pPr marL="285750" indent="-285750">
                        <a:buFont typeface="Arial" panose="020B0604020202020204" pitchFamily="34" charset="0"/>
                        <a:buChar char="•"/>
                      </a:pPr>
                      <a:r>
                        <a:rPr lang="en-CA" dirty="0" smtClean="0"/>
                        <a:t>Use</a:t>
                      </a:r>
                      <a:r>
                        <a:rPr lang="en-CA" baseline="0" dirty="0" smtClean="0"/>
                        <a:t> the “what gets covered” </a:t>
                      </a:r>
                      <a:r>
                        <a:rPr lang="en-CA" b="1" baseline="0" dirty="0" smtClean="0"/>
                        <a:t>checklist </a:t>
                      </a:r>
                      <a:r>
                        <a:rPr lang="en-CA" baseline="0" dirty="0" smtClean="0"/>
                        <a:t>to guide each Rapid Round</a:t>
                      </a:r>
                    </a:p>
                    <a:p>
                      <a:pPr marL="285750" indent="-285750">
                        <a:buFont typeface="Arial" panose="020B0604020202020204" pitchFamily="34" charset="0"/>
                        <a:buChar char="•"/>
                      </a:pPr>
                      <a:r>
                        <a:rPr lang="en-CA" baseline="0" dirty="0" smtClean="0"/>
                        <a:t>Start each case with update on previously assigned tasks</a:t>
                      </a:r>
                      <a:endParaRPr lang="en-CA" dirty="0"/>
                    </a:p>
                  </a:txBody>
                  <a:tcPr marL="108000" marR="108000" marT="90000" marB="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9A99E">
                            <a:tint val="66000"/>
                            <a:satMod val="160000"/>
                          </a:srgbClr>
                        </a:gs>
                        <a:gs pos="50000">
                          <a:srgbClr val="89A99E">
                            <a:tint val="44500"/>
                            <a:satMod val="160000"/>
                          </a:srgbClr>
                        </a:gs>
                        <a:gs pos="100000">
                          <a:srgbClr val="89A99E">
                            <a:tint val="23500"/>
                            <a:satMod val="160000"/>
                          </a:srgbClr>
                        </a:gs>
                      </a:gsLst>
                      <a:lin ang="2700000" scaled="1"/>
                      <a:tileRect/>
                    </a:gradFill>
                  </a:tcPr>
                </a:tc>
              </a:tr>
              <a:tr h="370840">
                <a:tc>
                  <a:txBody>
                    <a:bodyPr/>
                    <a:lstStyle/>
                    <a:p>
                      <a:r>
                        <a:rPr lang="en-CA" dirty="0" smtClean="0"/>
                        <a:t>I did not get a response</a:t>
                      </a:r>
                      <a:r>
                        <a:rPr lang="en-CA" baseline="0" dirty="0" smtClean="0"/>
                        <a:t> to my concern</a:t>
                      </a:r>
                      <a:endParaRPr lang="en-CA" dirty="0"/>
                    </a:p>
                  </a:txBody>
                  <a:tcPr marL="108000" marR="108000" marT="90000" marB="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n-CA" dirty="0" smtClean="0"/>
                        <a:t>Use</a:t>
                      </a:r>
                      <a:r>
                        <a:rPr lang="en-CA" baseline="0" dirty="0" smtClean="0"/>
                        <a:t> </a:t>
                      </a:r>
                      <a:r>
                        <a:rPr lang="en-CA" b="1" dirty="0" smtClean="0"/>
                        <a:t>2-challenge</a:t>
                      </a:r>
                      <a:endParaRPr lang="en-CA" b="1" dirty="0"/>
                    </a:p>
                  </a:txBody>
                  <a:tcPr marL="108000" marR="108000" marT="90000" marB="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CA" dirty="0" smtClean="0"/>
                        <a:t>(What</a:t>
                      </a:r>
                      <a:r>
                        <a:rPr lang="en-CA" baseline="0" dirty="0" smtClean="0"/>
                        <a:t> else might happen?)</a:t>
                      </a:r>
                      <a:endParaRPr lang="en-CA" dirty="0"/>
                    </a:p>
                  </a:txBody>
                  <a:tcPr marL="108000" marR="108000" marT="90000" marB="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9A99E">
                            <a:tint val="66000"/>
                            <a:satMod val="160000"/>
                          </a:srgbClr>
                        </a:gs>
                        <a:gs pos="50000">
                          <a:srgbClr val="89A99E">
                            <a:tint val="44500"/>
                            <a:satMod val="160000"/>
                          </a:srgbClr>
                        </a:gs>
                        <a:gs pos="100000">
                          <a:srgbClr val="89A99E">
                            <a:tint val="23500"/>
                            <a:satMod val="160000"/>
                          </a:srgbClr>
                        </a:gs>
                      </a:gsLst>
                      <a:lin ang="2700000" scaled="1"/>
                      <a:tileRect/>
                    </a:gradFill>
                  </a:tcPr>
                </a:tc>
                <a:tc>
                  <a:txBody>
                    <a:bodyPr/>
                    <a:lstStyle/>
                    <a:p>
                      <a:r>
                        <a:rPr lang="en-CA" dirty="0" smtClean="0"/>
                        <a:t>(How might</a:t>
                      </a:r>
                      <a:r>
                        <a:rPr lang="en-CA" baseline="0" dirty="0" smtClean="0"/>
                        <a:t> you address it?)</a:t>
                      </a:r>
                      <a:endParaRPr lang="en-CA" dirty="0"/>
                    </a:p>
                  </a:txBody>
                  <a:tcPr marL="108000" marR="108000" marT="90000" marB="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89A99E">
                            <a:tint val="66000"/>
                            <a:satMod val="160000"/>
                          </a:srgbClr>
                        </a:gs>
                        <a:gs pos="50000">
                          <a:srgbClr val="89A99E">
                            <a:tint val="44500"/>
                            <a:satMod val="160000"/>
                          </a:srgbClr>
                        </a:gs>
                        <a:gs pos="100000">
                          <a:srgbClr val="89A99E">
                            <a:tint val="23500"/>
                            <a:satMod val="160000"/>
                          </a:srgbClr>
                        </a:gs>
                      </a:gsLst>
                      <a:lin ang="2700000" scaled="1"/>
                      <a:tileRect/>
                    </a:gradFill>
                  </a:tcPr>
                </a:tc>
              </a:tr>
            </a:tbl>
          </a:graphicData>
        </a:graphic>
      </p:graphicFrame>
    </p:spTree>
    <p:extLst>
      <p:ext uri="{BB962C8B-B14F-4D97-AF65-F5344CB8AC3E}">
        <p14:creationId xmlns:p14="http://schemas.microsoft.com/office/powerpoint/2010/main" val="3078293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4294967295"/>
            <p:extLst>
              <p:ext uri="{D42A27DB-BD31-4B8C-83A1-F6EECF244321}">
                <p14:modId xmlns:p14="http://schemas.microsoft.com/office/powerpoint/2010/main" val="4165563019"/>
              </p:ext>
            </p:extLst>
          </p:nvPr>
        </p:nvGraphicFramePr>
        <p:xfrm>
          <a:off x="279230" y="274503"/>
          <a:ext cx="8640000" cy="5779200"/>
        </p:xfrm>
        <a:graphic>
          <a:graphicData uri="http://schemas.openxmlformats.org/drawingml/2006/table">
            <a:tbl>
              <a:tblPr firstRow="1" bandRow="1">
                <a:tableStyleId>{46F890A9-2807-4EBB-B81D-B2AA78EC7F39}</a:tableStyleId>
              </a:tblPr>
              <a:tblGrid>
                <a:gridCol w="3068634"/>
                <a:gridCol w="5571366"/>
              </a:tblGrid>
              <a:tr h="792000">
                <a:tc gridSpan="2">
                  <a:txBody>
                    <a:bodyPr/>
                    <a:lstStyle/>
                    <a:p>
                      <a:pPr algn="ctr"/>
                      <a:r>
                        <a:rPr lang="en-CA" sz="4000" dirty="0" smtClean="0"/>
                        <a:t>Bedside shift report troubleshooting</a:t>
                      </a:r>
                      <a:endParaRPr lang="en-CA" sz="4000" dirty="0"/>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flip="none" rotWithShape="1">
                      <a:gsLst>
                        <a:gs pos="0">
                          <a:srgbClr val="A96652">
                            <a:shade val="30000"/>
                            <a:satMod val="115000"/>
                          </a:srgbClr>
                        </a:gs>
                        <a:gs pos="50000">
                          <a:srgbClr val="A96652">
                            <a:shade val="67500"/>
                            <a:satMod val="115000"/>
                          </a:srgbClr>
                        </a:gs>
                        <a:gs pos="100000">
                          <a:srgbClr val="A96652">
                            <a:shade val="100000"/>
                            <a:satMod val="115000"/>
                          </a:srgbClr>
                        </a:gs>
                      </a:gsLst>
                      <a:lin ang="16200000" scaled="1"/>
                      <a:tileRect/>
                    </a:gradFill>
                  </a:tcPr>
                </a:tc>
                <a:tc hMerge="1">
                  <a:txBody>
                    <a:bodyPr/>
                    <a:lstStyle/>
                    <a:p>
                      <a:endParaRPr lang="en-CA" dirty="0"/>
                    </a:p>
                  </a:txBody>
                  <a:tcPr>
                    <a:solidFill>
                      <a:srgbClr val="A96550"/>
                    </a:solidFill>
                  </a:tcPr>
                </a:tc>
              </a:tr>
              <a:tr h="540000">
                <a:tc>
                  <a:txBody>
                    <a:bodyPr/>
                    <a:lstStyle/>
                    <a:p>
                      <a:r>
                        <a:rPr lang="en-CA" sz="2400" b="1" dirty="0" smtClean="0">
                          <a:solidFill>
                            <a:schemeClr val="bg1"/>
                          </a:solidFill>
                        </a:rPr>
                        <a:t>When this happens…</a:t>
                      </a:r>
                      <a:endParaRPr lang="en-CA" sz="2400" b="1"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96652"/>
                    </a:solidFill>
                  </a:tcPr>
                </a:tc>
                <a:tc>
                  <a:txBody>
                    <a:bodyPr/>
                    <a:lstStyle/>
                    <a:p>
                      <a:r>
                        <a:rPr lang="en-CA" sz="2400" b="1" dirty="0" smtClean="0">
                          <a:solidFill>
                            <a:schemeClr val="bg1"/>
                          </a:solidFill>
                        </a:rPr>
                        <a:t>Try this…</a:t>
                      </a:r>
                      <a:endParaRPr lang="en-CA" sz="2400" b="1" dirty="0">
                        <a:solidFill>
                          <a:schemeClr val="bg1"/>
                        </a:solidFill>
                      </a:endParaRPr>
                    </a:p>
                  </a:txBody>
                  <a:tcPr marL="108000" marR="108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96652"/>
                    </a:solidFill>
                  </a:tcPr>
                </a:tc>
              </a:tr>
              <a:tr h="370840">
                <a:tc>
                  <a:txBody>
                    <a:bodyPr/>
                    <a:lstStyle/>
                    <a:p>
                      <a:r>
                        <a:rPr lang="en-CA" dirty="0" smtClean="0"/>
                        <a:t>Colleague </a:t>
                      </a:r>
                      <a:r>
                        <a:rPr lang="en-CA" baseline="0" dirty="0" smtClean="0"/>
                        <a:t>is reluctant to conduct report at the bedside</a:t>
                      </a:r>
                      <a:endParaRPr lang="en-CA" dirty="0"/>
                    </a:p>
                  </a:txBody>
                  <a:tcPr marL="108000" marR="108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flip="none" rotWithShape="1">
                      <a:gsLst>
                        <a:gs pos="0">
                          <a:srgbClr val="A96652">
                            <a:tint val="66000"/>
                            <a:satMod val="160000"/>
                          </a:srgbClr>
                        </a:gs>
                        <a:gs pos="50000">
                          <a:srgbClr val="A96652">
                            <a:tint val="44500"/>
                            <a:satMod val="160000"/>
                          </a:srgbClr>
                        </a:gs>
                        <a:gs pos="100000">
                          <a:srgbClr val="A96652">
                            <a:tint val="23500"/>
                            <a:satMod val="160000"/>
                          </a:srgbClr>
                        </a:gs>
                      </a:gsLst>
                      <a:lin ang="2700000" scaled="1"/>
                      <a:tileRect/>
                    </a:gradFill>
                  </a:tcPr>
                </a:tc>
                <a:tc>
                  <a:txBody>
                    <a:bodyPr/>
                    <a:lstStyle/>
                    <a:p>
                      <a:pPr marL="285750" indent="-285750">
                        <a:buFont typeface="Arial" panose="020B0604020202020204" pitchFamily="34" charset="0"/>
                        <a:buChar char="•"/>
                      </a:pPr>
                      <a:r>
                        <a:rPr lang="en-CA" dirty="0" smtClean="0"/>
                        <a:t>Refer to th</a:t>
                      </a:r>
                      <a:r>
                        <a:rPr lang="en-CA" baseline="0" dirty="0" smtClean="0"/>
                        <a:t>e cornerstones which emphasize </a:t>
                      </a:r>
                      <a:r>
                        <a:rPr lang="en-CA" b="1" baseline="0" dirty="0" smtClean="0"/>
                        <a:t>safety checks </a:t>
                      </a:r>
                      <a:r>
                        <a:rPr lang="en-CA" baseline="0" dirty="0" smtClean="0"/>
                        <a:t>and </a:t>
                      </a:r>
                      <a:r>
                        <a:rPr lang="en-CA" b="1" baseline="0" dirty="0" smtClean="0"/>
                        <a:t>patient engagement</a:t>
                      </a:r>
                      <a:endParaRPr lang="en-CA" b="1" dirty="0"/>
                    </a:p>
                  </a:txBody>
                  <a:tcPr marL="108000" marR="108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flip="none" rotWithShape="1">
                      <a:gsLst>
                        <a:gs pos="0">
                          <a:srgbClr val="A96652">
                            <a:tint val="66000"/>
                            <a:satMod val="160000"/>
                          </a:srgbClr>
                        </a:gs>
                        <a:gs pos="50000">
                          <a:srgbClr val="A96652">
                            <a:tint val="44500"/>
                            <a:satMod val="160000"/>
                          </a:srgbClr>
                        </a:gs>
                        <a:gs pos="100000">
                          <a:srgbClr val="A96652">
                            <a:tint val="23500"/>
                            <a:satMod val="160000"/>
                          </a:srgbClr>
                        </a:gs>
                      </a:gsLst>
                      <a:lin ang="2700000" scaled="1"/>
                      <a:tileRect/>
                    </a:gradFill>
                  </a:tcPr>
                </a:tc>
              </a:tr>
              <a:tr h="370840">
                <a:tc>
                  <a:txBody>
                    <a:bodyPr/>
                    <a:lstStyle/>
                    <a:p>
                      <a:r>
                        <a:rPr lang="en-CA" dirty="0" smtClean="0"/>
                        <a:t>Patient</a:t>
                      </a:r>
                      <a:r>
                        <a:rPr lang="en-CA" baseline="0" dirty="0" smtClean="0"/>
                        <a:t> has needs or concerns unrelated to report</a:t>
                      </a:r>
                      <a:endParaRPr lang="en-CA" dirty="0"/>
                    </a:p>
                  </a:txBody>
                  <a:tcPr marL="108000" marR="108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CA" dirty="0" smtClean="0"/>
                        <a:t>Complete </a:t>
                      </a:r>
                      <a:r>
                        <a:rPr lang="en-CA" b="1" dirty="0" smtClean="0"/>
                        <a:t>comfort</a:t>
                      </a:r>
                      <a:r>
                        <a:rPr lang="en-CA" b="1" baseline="0" dirty="0" smtClean="0"/>
                        <a:t> rounds </a:t>
                      </a:r>
                      <a:r>
                        <a:rPr lang="en-CA" baseline="0" dirty="0" smtClean="0"/>
                        <a:t>½ hour prior to shift change</a:t>
                      </a:r>
                      <a:endParaRPr lang="en-CA" dirty="0" smtClean="0"/>
                    </a:p>
                    <a:p>
                      <a:pPr marL="285750" indent="-285750">
                        <a:buFont typeface="Arial" panose="020B0604020202020204" pitchFamily="34" charset="0"/>
                        <a:buChar char="•"/>
                      </a:pPr>
                      <a:r>
                        <a:rPr lang="en-CA" dirty="0" smtClean="0"/>
                        <a:t>Start</a:t>
                      </a:r>
                      <a:r>
                        <a:rPr lang="en-CA" baseline="0" dirty="0" smtClean="0"/>
                        <a:t> report with </a:t>
                      </a:r>
                      <a:r>
                        <a:rPr lang="en-CA" b="1" baseline="0" dirty="0" smtClean="0"/>
                        <a:t>NOD</a:t>
                      </a:r>
                      <a:r>
                        <a:rPr lang="en-CA" b="0" baseline="0" dirty="0" smtClean="0"/>
                        <a:t> to </a:t>
                      </a:r>
                      <a:r>
                        <a:rPr lang="en-CA" baseline="0" dirty="0" smtClean="0"/>
                        <a:t>highlight your role and purpose of report</a:t>
                      </a:r>
                      <a:endParaRPr lang="en-CA" dirty="0"/>
                    </a:p>
                  </a:txBody>
                  <a:tcPr marL="108000" marR="108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370840">
                <a:tc>
                  <a:txBody>
                    <a:bodyPr/>
                    <a:lstStyle/>
                    <a:p>
                      <a:r>
                        <a:rPr lang="en-CA" dirty="0" smtClean="0"/>
                        <a:t>Takes too long</a:t>
                      </a:r>
                      <a:endParaRPr lang="en-CA" dirty="0"/>
                    </a:p>
                  </a:txBody>
                  <a:tcPr marL="108000" marR="108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flip="none" rotWithShape="1">
                      <a:gsLst>
                        <a:gs pos="0">
                          <a:srgbClr val="A96652">
                            <a:tint val="66000"/>
                            <a:satMod val="160000"/>
                          </a:srgbClr>
                        </a:gs>
                        <a:gs pos="50000">
                          <a:srgbClr val="A96652">
                            <a:tint val="44500"/>
                            <a:satMod val="160000"/>
                          </a:srgbClr>
                        </a:gs>
                        <a:gs pos="100000">
                          <a:srgbClr val="A96652">
                            <a:tint val="23500"/>
                            <a:satMod val="160000"/>
                          </a:srgbClr>
                        </a:gs>
                      </a:gsLst>
                      <a:lin ang="2700000" scaled="1"/>
                      <a:tileRect/>
                    </a:gradFill>
                  </a:tcPr>
                </a:tc>
                <a:tc>
                  <a:txBody>
                    <a:bodyPr/>
                    <a:lstStyle/>
                    <a:p>
                      <a:pPr marL="285750" indent="-285750">
                        <a:buFont typeface="Arial" panose="020B0604020202020204" pitchFamily="34" charset="0"/>
                        <a:buChar char="•"/>
                      </a:pPr>
                      <a:r>
                        <a:rPr lang="en-CA" dirty="0" smtClean="0"/>
                        <a:t>Use </a:t>
                      </a:r>
                      <a:r>
                        <a:rPr lang="en-CA" b="1" dirty="0" smtClean="0"/>
                        <a:t>SBAR</a:t>
                      </a:r>
                      <a:r>
                        <a:rPr lang="en-CA" dirty="0" smtClean="0"/>
                        <a:t>, </a:t>
                      </a:r>
                      <a:r>
                        <a:rPr lang="en-CA" b="1" dirty="0" smtClean="0"/>
                        <a:t>WAIT</a:t>
                      </a:r>
                    </a:p>
                    <a:p>
                      <a:pPr marL="285750" indent="-285750">
                        <a:buFont typeface="Arial" panose="020B0604020202020204" pitchFamily="34" charset="0"/>
                        <a:buChar char="•"/>
                      </a:pPr>
                      <a:r>
                        <a:rPr lang="en-CA" dirty="0" smtClean="0"/>
                        <a:t>Complete </a:t>
                      </a:r>
                      <a:r>
                        <a:rPr lang="en-CA" b="1" dirty="0" smtClean="0"/>
                        <a:t>comfort</a:t>
                      </a:r>
                      <a:r>
                        <a:rPr lang="en-CA" b="1" baseline="0" dirty="0" smtClean="0"/>
                        <a:t> rounds </a:t>
                      </a:r>
                      <a:r>
                        <a:rPr lang="en-CA" baseline="0" dirty="0" smtClean="0"/>
                        <a:t>½ hour prior to shift change</a:t>
                      </a:r>
                      <a:endParaRPr lang="en-CA" dirty="0" smtClean="0"/>
                    </a:p>
                  </a:txBody>
                  <a:tcPr marL="108000" marR="108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flip="none" rotWithShape="1">
                      <a:gsLst>
                        <a:gs pos="0">
                          <a:srgbClr val="A96652">
                            <a:tint val="66000"/>
                            <a:satMod val="160000"/>
                          </a:srgbClr>
                        </a:gs>
                        <a:gs pos="50000">
                          <a:srgbClr val="A96652">
                            <a:tint val="44500"/>
                            <a:satMod val="160000"/>
                          </a:srgbClr>
                        </a:gs>
                        <a:gs pos="100000">
                          <a:srgbClr val="A96652">
                            <a:tint val="23500"/>
                            <a:satMod val="160000"/>
                          </a:srgbClr>
                        </a:gs>
                      </a:gsLst>
                      <a:lin ang="2700000" scaled="1"/>
                      <a:tileRect/>
                    </a:gradFill>
                  </a:tcPr>
                </a:tc>
              </a:tr>
              <a:tr h="370840">
                <a:tc>
                  <a:txBody>
                    <a:bodyPr/>
                    <a:lstStyle/>
                    <a:p>
                      <a:r>
                        <a:rPr lang="en-CA" dirty="0" smtClean="0"/>
                        <a:t>Concern for patient confidentiality, loss of dignity</a:t>
                      </a:r>
                      <a:endParaRPr lang="en-CA" dirty="0"/>
                    </a:p>
                  </a:txBody>
                  <a:tcPr marL="108000" marR="108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CA" b="1" dirty="0" smtClean="0"/>
                        <a:t>Explain the process </a:t>
                      </a:r>
                      <a:r>
                        <a:rPr lang="en-CA" dirty="0" smtClean="0"/>
                        <a:t>to the patient, </a:t>
                      </a:r>
                      <a:r>
                        <a:rPr lang="en-CA" b="1" dirty="0" smtClean="0"/>
                        <a:t>ask permission</a:t>
                      </a:r>
                      <a:r>
                        <a:rPr lang="en-CA" dirty="0" smtClean="0"/>
                        <a:t> to conduct report at the bedside</a:t>
                      </a:r>
                    </a:p>
                    <a:p>
                      <a:pPr marL="285750" indent="-285750">
                        <a:buFont typeface="Arial" panose="020B0604020202020204" pitchFamily="34" charset="0"/>
                        <a:buChar char="•"/>
                      </a:pPr>
                      <a:r>
                        <a:rPr lang="en-CA" dirty="0" smtClean="0"/>
                        <a:t>Think critically about what information must</a:t>
                      </a:r>
                      <a:r>
                        <a:rPr lang="en-CA" baseline="0" dirty="0" smtClean="0"/>
                        <a:t> be shared outside the room</a:t>
                      </a:r>
                      <a:endParaRPr lang="en-CA" dirty="0"/>
                    </a:p>
                  </a:txBody>
                  <a:tcPr marL="108000" marR="108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r>
              <a:tr h="370840">
                <a:tc>
                  <a:txBody>
                    <a:bodyPr/>
                    <a:lstStyle/>
                    <a:p>
                      <a:r>
                        <a:rPr lang="en-CA" dirty="0" smtClean="0"/>
                        <a:t>(What</a:t>
                      </a:r>
                      <a:r>
                        <a:rPr lang="en-CA" baseline="0" dirty="0" smtClean="0"/>
                        <a:t> else might happen?)</a:t>
                      </a:r>
                      <a:endParaRPr lang="en-CA" dirty="0"/>
                    </a:p>
                  </a:txBody>
                  <a:tcPr marL="108000" marR="108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flip="none" rotWithShape="1">
                      <a:gsLst>
                        <a:gs pos="0">
                          <a:srgbClr val="A96652">
                            <a:tint val="66000"/>
                            <a:satMod val="160000"/>
                          </a:srgbClr>
                        </a:gs>
                        <a:gs pos="50000">
                          <a:srgbClr val="A96652">
                            <a:tint val="44500"/>
                            <a:satMod val="160000"/>
                          </a:srgbClr>
                        </a:gs>
                        <a:gs pos="100000">
                          <a:srgbClr val="A96652">
                            <a:tint val="23500"/>
                            <a:satMod val="160000"/>
                          </a:srgbClr>
                        </a:gs>
                      </a:gsLst>
                      <a:lin ang="2700000" scaled="1"/>
                      <a:tileRect/>
                    </a:gradFill>
                  </a:tcPr>
                </a:tc>
                <a:tc>
                  <a:txBody>
                    <a:bodyPr/>
                    <a:lstStyle/>
                    <a:p>
                      <a:r>
                        <a:rPr lang="en-CA" dirty="0" smtClean="0"/>
                        <a:t>(How might you address it?)</a:t>
                      </a:r>
                      <a:endParaRPr lang="en-CA" dirty="0"/>
                    </a:p>
                  </a:txBody>
                  <a:tcPr marL="108000" marR="108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flip="none" rotWithShape="1">
                      <a:gsLst>
                        <a:gs pos="0">
                          <a:srgbClr val="A96652">
                            <a:tint val="66000"/>
                            <a:satMod val="160000"/>
                          </a:srgbClr>
                        </a:gs>
                        <a:gs pos="50000">
                          <a:srgbClr val="A96652">
                            <a:tint val="44500"/>
                            <a:satMod val="160000"/>
                          </a:srgbClr>
                        </a:gs>
                        <a:gs pos="100000">
                          <a:srgbClr val="A96652">
                            <a:tint val="23500"/>
                            <a:satMod val="160000"/>
                          </a:srgbClr>
                        </a:gs>
                      </a:gsLst>
                      <a:lin ang="2700000" scaled="1"/>
                      <a:tileRect/>
                    </a:gradFill>
                  </a:tcPr>
                </a:tc>
              </a:tr>
            </a:tbl>
          </a:graphicData>
        </a:graphic>
      </p:graphicFrame>
    </p:spTree>
    <p:extLst>
      <p:ext uri="{BB962C8B-B14F-4D97-AF65-F5344CB8AC3E}">
        <p14:creationId xmlns:p14="http://schemas.microsoft.com/office/powerpoint/2010/main" val="683995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b">
            <a:noAutofit/>
          </a:bodyPr>
          <a:lstStyle/>
          <a:p>
            <a:pPr algn="ctr"/>
            <a:r>
              <a:rPr lang="en-CA" sz="4000" cap="none" dirty="0" smtClean="0">
                <a:solidFill>
                  <a:srgbClr val="514746"/>
                </a:solidFill>
              </a:rPr>
              <a:t>Part 3</a:t>
            </a:r>
            <a:endParaRPr lang="en-US" sz="4000" cap="none" dirty="0">
              <a:solidFill>
                <a:srgbClr val="514746"/>
              </a:solidFill>
            </a:endParaRPr>
          </a:p>
        </p:txBody>
      </p:sp>
      <p:sp>
        <p:nvSpPr>
          <p:cNvPr id="6" name="Subtitle 5"/>
          <p:cNvSpPr>
            <a:spLocks noGrp="1"/>
          </p:cNvSpPr>
          <p:nvPr>
            <p:ph type="subTitle" idx="1"/>
          </p:nvPr>
        </p:nvSpPr>
        <p:spPr/>
        <p:txBody>
          <a:bodyPr anchor="t">
            <a:normAutofit/>
          </a:bodyPr>
          <a:lstStyle/>
          <a:p>
            <a:r>
              <a:rPr lang="en-CA" sz="4000" dirty="0" smtClean="0"/>
              <a:t>Reflect on practice.</a:t>
            </a:r>
            <a:endParaRPr lang="en-CA" sz="4000" dirty="0"/>
          </a:p>
        </p:txBody>
      </p:sp>
    </p:spTree>
    <p:extLst>
      <p:ext uri="{BB962C8B-B14F-4D97-AF65-F5344CB8AC3E}">
        <p14:creationId xmlns:p14="http://schemas.microsoft.com/office/powerpoint/2010/main" val="3822536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Reflect on practice</a:t>
            </a:r>
            <a:endParaRPr lang="en-CA" dirty="0"/>
          </a:p>
        </p:txBody>
      </p:sp>
      <p:sp>
        <p:nvSpPr>
          <p:cNvPr id="3" name="Content Placeholder 2"/>
          <p:cNvSpPr>
            <a:spLocks noGrp="1"/>
          </p:cNvSpPr>
          <p:nvPr>
            <p:ph idx="1"/>
          </p:nvPr>
        </p:nvSpPr>
        <p:spPr>
          <a:xfrm>
            <a:off x="528951" y="1600200"/>
            <a:ext cx="8363272" cy="4709120"/>
          </a:xfrm>
        </p:spPr>
        <p:txBody>
          <a:bodyPr>
            <a:normAutofit/>
          </a:bodyPr>
          <a:lstStyle/>
          <a:p>
            <a:pPr marL="514350" indent="-514350">
              <a:spcBef>
                <a:spcPts val="0"/>
              </a:spcBef>
              <a:spcAft>
                <a:spcPts val="1800"/>
              </a:spcAft>
              <a:buFont typeface="+mj-lt"/>
              <a:buAutoNum type="arabicPeriod"/>
            </a:pPr>
            <a:r>
              <a:rPr lang="en-CA" sz="2800" dirty="0"/>
              <a:t>Where and when can I use 2-challenge? CUS? DESC? SBAR? Jargon Alert? WAIT? Seek to understand?</a:t>
            </a:r>
          </a:p>
          <a:p>
            <a:pPr marL="514350" indent="-514350">
              <a:spcBef>
                <a:spcPts val="0"/>
              </a:spcBef>
              <a:spcAft>
                <a:spcPts val="1800"/>
              </a:spcAft>
              <a:buFont typeface="+mj-lt"/>
              <a:buAutoNum type="arabicPeriod"/>
            </a:pPr>
            <a:r>
              <a:rPr lang="en-CA" sz="2800" dirty="0"/>
              <a:t>What others skills/ competencies do I already have that enable me to be successful? </a:t>
            </a:r>
          </a:p>
          <a:p>
            <a:pPr marL="514350" indent="-514350">
              <a:spcBef>
                <a:spcPts val="0"/>
              </a:spcBef>
              <a:spcAft>
                <a:spcPts val="1800"/>
              </a:spcAft>
              <a:buFont typeface="+mj-lt"/>
              <a:buAutoNum type="arabicPeriod"/>
            </a:pPr>
            <a:r>
              <a:rPr lang="en-CA" sz="2800" dirty="0"/>
              <a:t>What might I need to unlearn or relearn? </a:t>
            </a:r>
          </a:p>
          <a:p>
            <a:pPr marL="514350" indent="-514350">
              <a:spcBef>
                <a:spcPts val="0"/>
              </a:spcBef>
              <a:spcAft>
                <a:spcPts val="1800"/>
              </a:spcAft>
              <a:buFont typeface="+mj-lt"/>
              <a:buAutoNum type="arabicPeriod"/>
            </a:pPr>
            <a:r>
              <a:rPr lang="en-CA" sz="2800" dirty="0"/>
              <a:t>What others skills and competencies do I need? </a:t>
            </a:r>
          </a:p>
          <a:p>
            <a:pPr marL="514350" indent="-514350">
              <a:spcBef>
                <a:spcPts val="0"/>
              </a:spcBef>
              <a:spcAft>
                <a:spcPts val="1800"/>
              </a:spcAft>
              <a:buFont typeface="+mj-lt"/>
              <a:buAutoNum type="arabicPeriod"/>
            </a:pPr>
            <a:r>
              <a:rPr lang="en-CA" sz="2800" dirty="0"/>
              <a:t>Am I ready to apply these skills in practice? </a:t>
            </a:r>
          </a:p>
          <a:p>
            <a:pPr marL="514350" indent="-514350">
              <a:spcBef>
                <a:spcPts val="0"/>
              </a:spcBef>
              <a:spcAft>
                <a:spcPts val="1800"/>
              </a:spcAft>
              <a:buFont typeface="+mj-lt"/>
              <a:buAutoNum type="arabicPeriod"/>
            </a:pPr>
            <a:r>
              <a:rPr lang="en-CA" sz="2800" dirty="0"/>
              <a:t>What might I need to implement them? </a:t>
            </a:r>
          </a:p>
        </p:txBody>
      </p:sp>
    </p:spTree>
    <p:extLst>
      <p:ext uri="{BB962C8B-B14F-4D97-AF65-F5344CB8AC3E}">
        <p14:creationId xmlns:p14="http://schemas.microsoft.com/office/powerpoint/2010/main" val="1664506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smtClean="0"/>
              <a:t>References</a:t>
            </a:r>
            <a:endParaRPr lang="en-CA" sz="3600" dirty="0"/>
          </a:p>
        </p:txBody>
      </p:sp>
      <p:sp>
        <p:nvSpPr>
          <p:cNvPr id="4" name="Content Placeholder 3"/>
          <p:cNvSpPr>
            <a:spLocks noGrp="1"/>
          </p:cNvSpPr>
          <p:nvPr>
            <p:ph idx="1"/>
          </p:nvPr>
        </p:nvSpPr>
        <p:spPr>
          <a:xfrm>
            <a:off x="528950" y="1600200"/>
            <a:ext cx="8363529" cy="4781128"/>
          </a:xfrm>
        </p:spPr>
        <p:txBody>
          <a:bodyPr lIns="36000" rIns="36000" numCol="1" spcCol="288000">
            <a:normAutofit fontScale="55000" lnSpcReduction="20000"/>
          </a:bodyPr>
          <a:lstStyle/>
          <a:p>
            <a:pPr marL="0" indent="0" fontAlgn="t">
              <a:lnSpc>
                <a:spcPct val="120000"/>
              </a:lnSpc>
              <a:buNone/>
            </a:pPr>
            <a:r>
              <a:rPr lang="en-CA" b="1" dirty="0" smtClean="0"/>
              <a:t>CUS</a:t>
            </a:r>
            <a:r>
              <a:rPr lang="en-CA" b="1" dirty="0"/>
              <a:t>, 2 </a:t>
            </a:r>
            <a:r>
              <a:rPr lang="en-CA" b="1" dirty="0" smtClean="0"/>
              <a:t>Challenge, </a:t>
            </a:r>
            <a:r>
              <a:rPr lang="en-CA" b="1" dirty="0"/>
              <a:t>&amp; </a:t>
            </a:r>
            <a:r>
              <a:rPr lang="en-CA" b="1" dirty="0" smtClean="0"/>
              <a:t>DESC</a:t>
            </a:r>
            <a:endParaRPr lang="en-CA" dirty="0" smtClean="0"/>
          </a:p>
          <a:p>
            <a:pPr marL="0" indent="0" fontAlgn="t">
              <a:lnSpc>
                <a:spcPct val="120000"/>
              </a:lnSpc>
              <a:buNone/>
            </a:pPr>
            <a:r>
              <a:rPr lang="en-CA" dirty="0"/>
              <a:t>Agency for Healthcare Research and </a:t>
            </a:r>
            <a:r>
              <a:rPr lang="en-CA" dirty="0" smtClean="0"/>
              <a:t>Quality (AHRQ): TEAMSTEPPS project.</a:t>
            </a:r>
            <a:endParaRPr lang="en-US" dirty="0"/>
          </a:p>
          <a:p>
            <a:pPr marL="0" indent="0" fontAlgn="t">
              <a:lnSpc>
                <a:spcPct val="120000"/>
              </a:lnSpc>
              <a:buNone/>
            </a:pPr>
            <a:r>
              <a:rPr lang="en-US" u="sng" dirty="0" smtClean="0">
                <a:hlinkClick r:id="rId3"/>
              </a:rPr>
              <a:t>http</a:t>
            </a:r>
            <a:r>
              <a:rPr lang="en-US" u="sng" dirty="0">
                <a:hlinkClick r:id="rId3"/>
              </a:rPr>
              <a:t>://</a:t>
            </a:r>
            <a:r>
              <a:rPr lang="en-US" u="sng" dirty="0" smtClean="0">
                <a:hlinkClick r:id="rId3"/>
              </a:rPr>
              <a:t>teamstepps.ahrq.gov/about-2cl_3.htm</a:t>
            </a:r>
            <a:endParaRPr lang="en-US" dirty="0"/>
          </a:p>
          <a:p>
            <a:pPr marL="0" indent="0" fontAlgn="t">
              <a:lnSpc>
                <a:spcPct val="120000"/>
              </a:lnSpc>
              <a:buNone/>
            </a:pPr>
            <a:endParaRPr lang="en-US" b="1" dirty="0" smtClean="0"/>
          </a:p>
          <a:p>
            <a:pPr marL="0" indent="0" fontAlgn="t">
              <a:lnSpc>
                <a:spcPct val="120000"/>
              </a:lnSpc>
              <a:buNone/>
            </a:pPr>
            <a:r>
              <a:rPr lang="en-US" b="1" dirty="0" smtClean="0"/>
              <a:t>Jargon </a:t>
            </a:r>
            <a:r>
              <a:rPr lang="en-US" b="1" dirty="0"/>
              <a:t>Alert</a:t>
            </a:r>
            <a:endParaRPr lang="en-US" dirty="0"/>
          </a:p>
          <a:p>
            <a:pPr marL="0" indent="0" fontAlgn="t">
              <a:lnSpc>
                <a:spcPct val="120000"/>
              </a:lnSpc>
              <a:buNone/>
            </a:pPr>
            <a:r>
              <a:rPr lang="en-US" dirty="0"/>
              <a:t>University of Alberta: Health Sciences Council: Interprofessional Clinical Learning Unit</a:t>
            </a:r>
            <a:r>
              <a:rPr lang="en-CA" dirty="0"/>
              <a:t> </a:t>
            </a:r>
            <a:r>
              <a:rPr lang="en-CA" dirty="0" smtClean="0"/>
              <a:t>project</a:t>
            </a:r>
            <a:r>
              <a:rPr lang="en-CA" dirty="0"/>
              <a:t>. </a:t>
            </a:r>
            <a:r>
              <a:rPr lang="en-CA" dirty="0">
                <a:hlinkClick r:id="rId4"/>
              </a:rPr>
              <a:t>http://</a:t>
            </a:r>
            <a:r>
              <a:rPr lang="en-CA" dirty="0" smtClean="0">
                <a:hlinkClick r:id="rId4"/>
              </a:rPr>
              <a:t>www.hserc.ualberta.ca/TeachingandLearning/</a:t>
            </a:r>
            <a:br>
              <a:rPr lang="en-CA" dirty="0" smtClean="0">
                <a:hlinkClick r:id="rId4"/>
              </a:rPr>
            </a:br>
            <a:r>
              <a:rPr lang="en-CA" dirty="0" smtClean="0">
                <a:hlinkClick r:id="rId4"/>
              </a:rPr>
              <a:t>VIPER/</a:t>
            </a:r>
            <a:r>
              <a:rPr lang="en-CA" dirty="0" err="1" smtClean="0">
                <a:hlinkClick r:id="rId4"/>
              </a:rPr>
              <a:t>EducatorResources</a:t>
            </a:r>
            <a:r>
              <a:rPr lang="en-CA" dirty="0" smtClean="0">
                <a:hlinkClick r:id="rId4"/>
              </a:rPr>
              <a:t>/JargonAlertCard.aspx</a:t>
            </a:r>
            <a:r>
              <a:rPr lang="en-CA" dirty="0" smtClean="0"/>
              <a:t> </a:t>
            </a:r>
            <a:endParaRPr lang="en-US" dirty="0"/>
          </a:p>
          <a:p>
            <a:pPr marL="0" indent="0" fontAlgn="t">
              <a:lnSpc>
                <a:spcPct val="120000"/>
              </a:lnSpc>
              <a:buNone/>
            </a:pPr>
            <a:endParaRPr lang="en-CA" b="1" dirty="0" smtClean="0"/>
          </a:p>
          <a:p>
            <a:pPr marL="0" indent="0" fontAlgn="t">
              <a:lnSpc>
                <a:spcPct val="120000"/>
              </a:lnSpc>
              <a:buNone/>
            </a:pPr>
            <a:r>
              <a:rPr lang="en-CA" b="1" dirty="0" smtClean="0"/>
              <a:t>SBAR</a:t>
            </a:r>
            <a:endParaRPr lang="en-US" dirty="0"/>
          </a:p>
          <a:p>
            <a:pPr marL="0" indent="0" fontAlgn="t">
              <a:lnSpc>
                <a:spcPct val="120000"/>
              </a:lnSpc>
              <a:buNone/>
            </a:pPr>
            <a:r>
              <a:rPr lang="en-CA" dirty="0"/>
              <a:t>Originated </a:t>
            </a:r>
            <a:r>
              <a:rPr lang="en-CA" dirty="0" smtClean="0"/>
              <a:t>by </a:t>
            </a:r>
            <a:r>
              <a:rPr lang="en-CA" dirty="0"/>
              <a:t>US Navy, adapted for </a:t>
            </a:r>
            <a:r>
              <a:rPr lang="en-CA" dirty="0" smtClean="0"/>
              <a:t>health care </a:t>
            </a:r>
            <a:r>
              <a:rPr lang="en-CA" dirty="0"/>
              <a:t>by M. Leonard from Kaiser </a:t>
            </a:r>
            <a:r>
              <a:rPr lang="en-CA" dirty="0" smtClean="0"/>
              <a:t>Permanente.</a:t>
            </a:r>
            <a:endParaRPr lang="en-US" dirty="0"/>
          </a:p>
          <a:p>
            <a:pPr marL="0" indent="0" fontAlgn="t">
              <a:lnSpc>
                <a:spcPct val="120000"/>
              </a:lnSpc>
              <a:buNone/>
            </a:pPr>
            <a:endParaRPr lang="en-CA" b="1" dirty="0" smtClean="0"/>
          </a:p>
          <a:p>
            <a:pPr marL="0" indent="0" fontAlgn="t">
              <a:lnSpc>
                <a:spcPct val="120000"/>
              </a:lnSpc>
              <a:buNone/>
            </a:pPr>
            <a:r>
              <a:rPr lang="en-CA" b="1" dirty="0" smtClean="0"/>
              <a:t>WAIT</a:t>
            </a:r>
            <a:endParaRPr lang="en-US" dirty="0"/>
          </a:p>
          <a:p>
            <a:pPr marL="0" indent="0" fontAlgn="t">
              <a:lnSpc>
                <a:spcPct val="120000"/>
              </a:lnSpc>
              <a:buNone/>
            </a:pPr>
            <a:r>
              <a:rPr lang="en-CA" dirty="0"/>
              <a:t>Source </a:t>
            </a:r>
            <a:r>
              <a:rPr lang="en-CA" dirty="0" smtClean="0"/>
              <a:t>unknown.</a:t>
            </a:r>
            <a:endParaRPr lang="en-US" dirty="0"/>
          </a:p>
        </p:txBody>
      </p:sp>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33420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Acknowledgements</a:t>
            </a:r>
            <a:endParaRPr lang="en-CA" dirty="0"/>
          </a:p>
        </p:txBody>
      </p:sp>
      <p:sp>
        <p:nvSpPr>
          <p:cNvPr id="3" name="Content Placeholder 2"/>
          <p:cNvSpPr>
            <a:spLocks noGrp="1"/>
          </p:cNvSpPr>
          <p:nvPr>
            <p:ph idx="1"/>
          </p:nvPr>
        </p:nvSpPr>
        <p:spPr>
          <a:xfrm>
            <a:off x="528951" y="1600200"/>
            <a:ext cx="8363272" cy="4781128"/>
          </a:xfrm>
        </p:spPr>
        <p:txBody>
          <a:bodyPr>
            <a:noAutofit/>
          </a:bodyPr>
          <a:lstStyle/>
          <a:p>
            <a:pPr marL="0" indent="0">
              <a:spcBef>
                <a:spcPts val="0"/>
              </a:spcBef>
              <a:spcAft>
                <a:spcPts val="1000"/>
              </a:spcAft>
              <a:buNone/>
            </a:pPr>
            <a:r>
              <a:rPr lang="en-CA" sz="1400" dirty="0" smtClean="0"/>
              <a:t>These </a:t>
            </a:r>
            <a:r>
              <a:rPr lang="en-CA" sz="1400" dirty="0"/>
              <a:t>materials were produced for </a:t>
            </a:r>
            <a:r>
              <a:rPr lang="en-CA" sz="1400" i="1" dirty="0"/>
              <a:t>Better Teams, Better Care: Enhancing Interprofessional Care Processes through Experiential Learning (Interprofessional Care Processes Project)</a:t>
            </a:r>
            <a:r>
              <a:rPr lang="en-CA" sz="1400" dirty="0"/>
              <a:t>. </a:t>
            </a:r>
            <a:r>
              <a:rPr lang="en-CA" sz="1400" dirty="0" smtClean="0"/>
              <a:t>This </a:t>
            </a:r>
            <a:r>
              <a:rPr lang="en-CA" sz="1400" dirty="0"/>
              <a:t>project is a joint initiative of Alberta Health Services and the University of Alberta, in partnership with Covenant Health, and funded by Alberta Health. </a:t>
            </a:r>
          </a:p>
          <a:p>
            <a:pPr marL="0" indent="0">
              <a:spcBef>
                <a:spcPts val="0"/>
              </a:spcBef>
              <a:spcAft>
                <a:spcPts val="1000"/>
              </a:spcAft>
              <a:buNone/>
            </a:pPr>
            <a:r>
              <a:rPr lang="en-CA" sz="1400" dirty="0"/>
              <a:t>Thank you to all the people and organizations who supported and encouraged this project in countless ways</a:t>
            </a:r>
            <a:r>
              <a:rPr lang="en-CA" sz="1400" dirty="0" smtClean="0"/>
              <a:t>.</a:t>
            </a:r>
            <a:endParaRPr lang="en-CA" sz="1400" dirty="0"/>
          </a:p>
          <a:p>
            <a:pPr marL="0" indent="0">
              <a:spcBef>
                <a:spcPts val="0"/>
              </a:spcBef>
              <a:spcAft>
                <a:spcPts val="1000"/>
              </a:spcAft>
              <a:buNone/>
            </a:pPr>
            <a:r>
              <a:rPr lang="en-CA" sz="1400" dirty="0"/>
              <a:t>For further information about this initiative, please contact the project co-leads: Dr. </a:t>
            </a:r>
            <a:r>
              <a:rPr lang="en-CA" sz="1400" dirty="0" err="1"/>
              <a:t>Sharla</a:t>
            </a:r>
            <a:r>
              <a:rPr lang="en-CA" sz="1400" dirty="0"/>
              <a:t> King (780-492-2333; </a:t>
            </a:r>
            <a:r>
              <a:rPr lang="en-CA" sz="1400" u="sng" dirty="0">
                <a:hlinkClick r:id="rId2"/>
              </a:rPr>
              <a:t>Sharla.King@ualberta.ca</a:t>
            </a:r>
            <a:r>
              <a:rPr lang="en-CA" sz="1400" dirty="0"/>
              <a:t>) and Dr. Esther Suter (403-943-0183; </a:t>
            </a:r>
            <a:r>
              <a:rPr lang="en-CA" sz="1400" u="sng" dirty="0">
                <a:hlinkClick r:id="rId3"/>
              </a:rPr>
              <a:t>Esther.Suter@albertahealthservices.ca</a:t>
            </a:r>
            <a:r>
              <a:rPr lang="en-CA" sz="1400" dirty="0"/>
              <a:t>). </a:t>
            </a:r>
          </a:p>
          <a:p>
            <a:pPr marL="0" indent="0">
              <a:spcBef>
                <a:spcPts val="0"/>
              </a:spcBef>
              <a:spcAft>
                <a:spcPts val="1000"/>
              </a:spcAft>
              <a:buNone/>
            </a:pPr>
            <a:r>
              <a:rPr lang="en-CA" sz="1400" dirty="0"/>
              <a:t>These materials were published on </a:t>
            </a:r>
            <a:r>
              <a:rPr lang="en-CA" sz="1400" dirty="0" smtClean="0"/>
              <a:t>July </a:t>
            </a:r>
            <a:r>
              <a:rPr lang="en-CA" sz="1400" dirty="0"/>
              <a:t>1, 2015. </a:t>
            </a:r>
          </a:p>
          <a:p>
            <a:pPr marL="0" indent="0">
              <a:spcBef>
                <a:spcPts val="0"/>
              </a:spcBef>
              <a:spcAft>
                <a:spcPts val="1000"/>
              </a:spcAft>
              <a:buNone/>
            </a:pPr>
            <a:r>
              <a:rPr lang="en-CA" sz="1400" dirty="0"/>
              <a:t>© 2015 Alberta Health Services and University of Alberta</a:t>
            </a:r>
          </a:p>
          <a:p>
            <a:pPr marL="0" indent="0">
              <a:spcBef>
                <a:spcPts val="0"/>
              </a:spcBef>
              <a:spcAft>
                <a:spcPts val="1000"/>
              </a:spcAft>
              <a:buNone/>
            </a:pPr>
            <a:endParaRPr lang="en-CA" sz="1400" dirty="0"/>
          </a:p>
          <a:p>
            <a:pPr marL="0" indent="0">
              <a:spcBef>
                <a:spcPts val="0"/>
              </a:spcBef>
              <a:spcAft>
                <a:spcPts val="1000"/>
              </a:spcAft>
              <a:buNone/>
            </a:pPr>
            <a:r>
              <a:rPr lang="en-CA" sz="1400" b="1" dirty="0"/>
              <a:t>Image </a:t>
            </a:r>
            <a:r>
              <a:rPr lang="en-CA" sz="1400" b="1" dirty="0" smtClean="0"/>
              <a:t>Credits</a:t>
            </a:r>
            <a:endParaRPr lang="en-CA" sz="1400" dirty="0"/>
          </a:p>
          <a:p>
            <a:pPr marL="0" indent="0">
              <a:spcBef>
                <a:spcPts val="0"/>
              </a:spcBef>
              <a:spcAft>
                <a:spcPts val="1000"/>
              </a:spcAft>
              <a:buNone/>
            </a:pPr>
            <a:r>
              <a:rPr lang="en-CA" sz="1200" i="1" dirty="0" smtClean="0"/>
              <a:t>George Bernard Shaw</a:t>
            </a:r>
            <a:r>
              <a:rPr lang="en-CA" sz="1200" dirty="0" smtClean="0"/>
              <a:t>. </a:t>
            </a:r>
            <a:r>
              <a:rPr lang="en-CA" sz="1200" dirty="0"/>
              <a:t>The People for Peace Project, via DoOneThing.org (</a:t>
            </a:r>
            <a:r>
              <a:rPr lang="en-CA" sz="1200" dirty="0">
                <a:hlinkClick r:id="rId4"/>
              </a:rPr>
              <a:t>http://</a:t>
            </a:r>
            <a:r>
              <a:rPr lang="en-CA" sz="1200" dirty="0" smtClean="0">
                <a:hlinkClick r:id="rId4"/>
              </a:rPr>
              <a:t>www.doonething.org/heroes/shaw.htm</a:t>
            </a:r>
            <a:r>
              <a:rPr lang="en-CA" sz="1200" dirty="0" smtClean="0"/>
              <a:t>). </a:t>
            </a:r>
            <a:r>
              <a:rPr lang="en-CA" sz="1200" dirty="0"/>
              <a:t>Used with permission</a:t>
            </a:r>
            <a:r>
              <a:rPr lang="en-CA" sz="1200" dirty="0" smtClean="0"/>
              <a:t>.</a:t>
            </a:r>
            <a:endParaRPr lang="en-CA" sz="1200" dirty="0"/>
          </a:p>
          <a:p>
            <a:pPr marL="0" indent="0">
              <a:spcBef>
                <a:spcPts val="0"/>
              </a:spcBef>
              <a:spcAft>
                <a:spcPts val="1000"/>
              </a:spcAft>
              <a:buNone/>
            </a:pPr>
            <a:r>
              <a:rPr lang="en-CA" sz="1200" i="1" dirty="0" smtClean="0"/>
              <a:t>Hinting and hoping</a:t>
            </a:r>
            <a:r>
              <a:rPr lang="en-CA" sz="1200" dirty="0" smtClean="0"/>
              <a:t>. Health Sciences Education and Research Commons, University of Alberta.</a:t>
            </a:r>
            <a:endParaRPr lang="en-CA" sz="1200" dirty="0"/>
          </a:p>
          <a:p>
            <a:pPr marL="0" indent="0">
              <a:spcBef>
                <a:spcPts val="0"/>
              </a:spcBef>
              <a:spcAft>
                <a:spcPts val="1000"/>
              </a:spcAft>
              <a:buNone/>
            </a:pPr>
            <a:r>
              <a:rPr lang="en-CA" sz="1200" i="1" dirty="0"/>
              <a:t>Isaac Asimov</a:t>
            </a:r>
            <a:r>
              <a:rPr lang="en-CA" sz="1200" dirty="0"/>
              <a:t>. The People for Peace Project, via DoOneThing.org </a:t>
            </a:r>
            <a:r>
              <a:rPr lang="en-CA" sz="1200" dirty="0"/>
              <a:t>(</a:t>
            </a:r>
            <a:r>
              <a:rPr lang="en-CA" sz="1200" dirty="0">
                <a:hlinkClick r:id="rId5"/>
              </a:rPr>
              <a:t>http://</a:t>
            </a:r>
            <a:r>
              <a:rPr lang="en-CA" sz="1200" dirty="0" smtClean="0">
                <a:hlinkClick r:id="rId5"/>
              </a:rPr>
              <a:t>www.doonething.org/heroes/asimov.htm</a:t>
            </a:r>
            <a:r>
              <a:rPr lang="en-CA" sz="1200" dirty="0" smtClean="0"/>
              <a:t>). </a:t>
            </a:r>
            <a:r>
              <a:rPr lang="en-CA" sz="1200" dirty="0"/>
              <a:t>Used with permission</a:t>
            </a:r>
            <a:r>
              <a:rPr lang="en-CA" sz="1200" dirty="0" smtClean="0"/>
              <a:t>.</a:t>
            </a:r>
            <a:endParaRPr lang="en-CA" sz="1200" dirty="0"/>
          </a:p>
        </p:txBody>
      </p:sp>
    </p:spTree>
    <p:extLst>
      <p:ext uri="{BB962C8B-B14F-4D97-AF65-F5344CB8AC3E}">
        <p14:creationId xmlns:p14="http://schemas.microsoft.com/office/powerpoint/2010/main" val="4655705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Learner outcomes</a:t>
            </a:r>
            <a:endParaRPr lang="en-CA" dirty="0"/>
          </a:p>
        </p:txBody>
      </p:sp>
      <p:sp>
        <p:nvSpPr>
          <p:cNvPr id="3" name="Content Placeholder 2"/>
          <p:cNvSpPr>
            <a:spLocks noGrp="1"/>
          </p:cNvSpPr>
          <p:nvPr>
            <p:ph idx="1"/>
          </p:nvPr>
        </p:nvSpPr>
        <p:spPr>
          <a:ln>
            <a:noFill/>
          </a:ln>
        </p:spPr>
        <p:txBody>
          <a:bodyPr>
            <a:normAutofit/>
          </a:bodyPr>
          <a:lstStyle/>
          <a:p>
            <a:r>
              <a:rPr lang="en-CA" dirty="0" smtClean="0"/>
              <a:t>Recognize utility of collaborative practice skills. </a:t>
            </a:r>
          </a:p>
          <a:p>
            <a:r>
              <a:rPr lang="en-CA" dirty="0" smtClean="0"/>
              <a:t>Learn collaborative practice skills, including when and how to use them in the context of the care process.</a:t>
            </a:r>
            <a:endParaRPr lang="en-CA" dirty="0"/>
          </a:p>
          <a:p>
            <a:r>
              <a:rPr lang="en-CA" dirty="0" smtClean="0"/>
              <a:t>Reflect on practice.</a:t>
            </a:r>
          </a:p>
        </p:txBody>
      </p:sp>
    </p:spTree>
    <p:extLst>
      <p:ext uri="{BB962C8B-B14F-4D97-AF65-F5344CB8AC3E}">
        <p14:creationId xmlns:p14="http://schemas.microsoft.com/office/powerpoint/2010/main" val="1022932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b">
            <a:noAutofit/>
          </a:bodyPr>
          <a:lstStyle/>
          <a:p>
            <a:pPr algn="ctr"/>
            <a:r>
              <a:rPr lang="en-CA" sz="4000" cap="none" dirty="0" smtClean="0">
                <a:solidFill>
                  <a:srgbClr val="514746"/>
                </a:solidFill>
              </a:rPr>
              <a:t>Part 1</a:t>
            </a:r>
            <a:endParaRPr lang="en-US" sz="4000" cap="none" dirty="0">
              <a:solidFill>
                <a:srgbClr val="514746"/>
              </a:solidFill>
            </a:endParaRPr>
          </a:p>
        </p:txBody>
      </p:sp>
      <p:sp>
        <p:nvSpPr>
          <p:cNvPr id="6" name="Subtitle 5"/>
          <p:cNvSpPr>
            <a:spLocks noGrp="1"/>
          </p:cNvSpPr>
          <p:nvPr>
            <p:ph type="subTitle" idx="1"/>
          </p:nvPr>
        </p:nvSpPr>
        <p:spPr/>
        <p:txBody>
          <a:bodyPr anchor="t">
            <a:normAutofit/>
          </a:bodyPr>
          <a:lstStyle/>
          <a:p>
            <a:r>
              <a:rPr lang="en-CA" sz="4000" dirty="0" smtClean="0"/>
              <a:t>Why </a:t>
            </a:r>
            <a:r>
              <a:rPr lang="en-CA" sz="4000" dirty="0"/>
              <a:t>collaborative practice tools?</a:t>
            </a:r>
            <a:endParaRPr lang="en-US" sz="4000" dirty="0"/>
          </a:p>
        </p:txBody>
      </p:sp>
    </p:spTree>
    <p:extLst>
      <p:ext uri="{BB962C8B-B14F-4D97-AF65-F5344CB8AC3E}">
        <p14:creationId xmlns:p14="http://schemas.microsoft.com/office/powerpoint/2010/main" val="3609522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98748"/>
            <a:ext cx="7486650" cy="5834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6158897"/>
            <a:ext cx="9144000" cy="246221"/>
          </a:xfrm>
          <a:prstGeom prst="rect">
            <a:avLst/>
          </a:prstGeom>
          <a:noFill/>
        </p:spPr>
        <p:txBody>
          <a:bodyPr wrap="square" rtlCol="0" anchor="ctr">
            <a:spAutoFit/>
          </a:bodyPr>
          <a:lstStyle/>
          <a:p>
            <a:pPr algn="r"/>
            <a:r>
              <a:rPr lang="en-CA" sz="1000" dirty="0"/>
              <a:t>http://www.hserc.ualberta.ca/TeachingandLearning/VIPER/IPCareProcesses.aspx</a:t>
            </a:r>
            <a:endParaRPr lang="en-CA" sz="1000" dirty="0"/>
          </a:p>
        </p:txBody>
      </p:sp>
    </p:spTree>
    <p:extLst>
      <p:ext uri="{BB962C8B-B14F-4D97-AF65-F5344CB8AC3E}">
        <p14:creationId xmlns:p14="http://schemas.microsoft.com/office/powerpoint/2010/main" val="3832565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687" y="894928"/>
            <a:ext cx="7543800" cy="5486400"/>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528951" y="232073"/>
            <a:ext cx="8363272" cy="1143000"/>
          </a:xfrm>
        </p:spPr>
        <p:txBody>
          <a:bodyPr anchor="t">
            <a:normAutofit fontScale="90000"/>
          </a:bodyPr>
          <a:lstStyle/>
          <a:p>
            <a:r>
              <a:rPr lang="en-CA" dirty="0" smtClean="0"/>
              <a:t>What doesn’t work: </a:t>
            </a:r>
            <a:r>
              <a:rPr lang="en-CA" dirty="0"/>
              <a:t>Hinting &amp; </a:t>
            </a:r>
            <a:r>
              <a:rPr lang="en-CA" dirty="0" smtClean="0"/>
              <a:t>hoping</a:t>
            </a:r>
            <a:endParaRPr lang="en-CA" dirty="0"/>
          </a:p>
        </p:txBody>
      </p:sp>
    </p:spTree>
    <p:extLst>
      <p:ext uri="{BB962C8B-B14F-4D97-AF65-F5344CB8AC3E}">
        <p14:creationId xmlns:p14="http://schemas.microsoft.com/office/powerpoint/2010/main" val="1658681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672967" y="457200"/>
            <a:ext cx="4547105" cy="5824807"/>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3600" i="1" dirty="0"/>
              <a:t>The single biggest problem with communication is the illusion that it has taken place.</a:t>
            </a:r>
          </a:p>
          <a:p>
            <a:pPr marL="0" indent="0">
              <a:spcBef>
                <a:spcPts val="0"/>
              </a:spcBef>
              <a:buNone/>
            </a:pPr>
            <a:endParaRPr lang="en-US" sz="3600" i="1" dirty="0" smtClean="0"/>
          </a:p>
          <a:p>
            <a:pPr marL="0" indent="0">
              <a:spcBef>
                <a:spcPts val="0"/>
              </a:spcBef>
              <a:buNone/>
            </a:pPr>
            <a:r>
              <a:rPr lang="en-US" sz="3600" i="1" dirty="0" smtClean="0"/>
              <a:t>- George </a:t>
            </a:r>
            <a:r>
              <a:rPr lang="en-US" sz="3600" i="1" dirty="0"/>
              <a:t>Bernard Shaw</a:t>
            </a:r>
          </a:p>
        </p:txBody>
      </p:sp>
      <p:sp>
        <p:nvSpPr>
          <p:cNvPr id="7" name="TextBox 6"/>
          <p:cNvSpPr txBox="1"/>
          <p:nvPr/>
        </p:nvSpPr>
        <p:spPr>
          <a:xfrm>
            <a:off x="0" y="6158897"/>
            <a:ext cx="9144000" cy="246221"/>
          </a:xfrm>
          <a:prstGeom prst="rect">
            <a:avLst/>
          </a:prstGeom>
          <a:noFill/>
        </p:spPr>
        <p:txBody>
          <a:bodyPr wrap="square" rtlCol="0" anchor="ctr">
            <a:spAutoFit/>
          </a:bodyPr>
          <a:lstStyle/>
          <a:p>
            <a:pPr algn="r"/>
            <a:r>
              <a:rPr lang="en-CA" sz="1000" dirty="0"/>
              <a:t>http://www.doonething.org/heroes/shaw.htm</a:t>
            </a:r>
            <a:endParaRPr lang="en-CA" sz="1000" dirty="0"/>
          </a:p>
        </p:txBody>
      </p:sp>
      <p:pic>
        <p:nvPicPr>
          <p:cNvPr id="3" name="Picture 2" descr="http://www.angriesout.com/quotes/portraits/sh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751434"/>
            <a:ext cx="2752725" cy="3333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0529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b">
            <a:noAutofit/>
          </a:bodyPr>
          <a:lstStyle/>
          <a:p>
            <a:pPr algn="ctr"/>
            <a:r>
              <a:rPr lang="en-CA" sz="4000" cap="none" dirty="0" smtClean="0">
                <a:solidFill>
                  <a:srgbClr val="514746"/>
                </a:solidFill>
              </a:rPr>
              <a:t>Part 2</a:t>
            </a:r>
            <a:endParaRPr lang="en-US" sz="4000" cap="none" dirty="0">
              <a:solidFill>
                <a:srgbClr val="514746"/>
              </a:solidFill>
            </a:endParaRPr>
          </a:p>
        </p:txBody>
      </p:sp>
      <p:sp>
        <p:nvSpPr>
          <p:cNvPr id="6" name="Subtitle 5"/>
          <p:cNvSpPr>
            <a:spLocks noGrp="1"/>
          </p:cNvSpPr>
          <p:nvPr>
            <p:ph type="subTitle" idx="1"/>
          </p:nvPr>
        </p:nvSpPr>
        <p:spPr/>
        <p:txBody>
          <a:bodyPr anchor="t">
            <a:normAutofit/>
          </a:bodyPr>
          <a:lstStyle/>
          <a:p>
            <a:r>
              <a:rPr lang="en-CA" sz="4000" dirty="0"/>
              <a:t>Overview </a:t>
            </a:r>
            <a:r>
              <a:rPr lang="en-CA" sz="4000" dirty="0" smtClean="0"/>
              <a:t>of the tools.</a:t>
            </a:r>
          </a:p>
          <a:p>
            <a:r>
              <a:rPr lang="en-CA" sz="4000" dirty="0"/>
              <a:t>P</a:t>
            </a:r>
            <a:r>
              <a:rPr lang="en-CA" sz="4000" dirty="0" smtClean="0"/>
              <a:t>ractice using </a:t>
            </a:r>
            <a:r>
              <a:rPr lang="en-CA" sz="4000" dirty="0"/>
              <a:t>the </a:t>
            </a:r>
            <a:r>
              <a:rPr lang="en-CA" sz="4000" dirty="0" smtClean="0"/>
              <a:t>tools.</a:t>
            </a:r>
            <a:endParaRPr lang="en-CA" sz="4000" dirty="0"/>
          </a:p>
        </p:txBody>
      </p:sp>
    </p:spTree>
    <p:extLst>
      <p:ext uri="{BB962C8B-B14F-4D97-AF65-F5344CB8AC3E}">
        <p14:creationId xmlns:p14="http://schemas.microsoft.com/office/powerpoint/2010/main" val="3893804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1434</TotalTime>
  <Words>2271</Words>
  <Application>Microsoft Office PowerPoint</Application>
  <PresentationFormat>On-screen Show (4:3)</PresentationFormat>
  <Paragraphs>363</Paragraphs>
  <Slides>35</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Arial Black</vt:lpstr>
      <vt:lpstr>Calibri</vt:lpstr>
      <vt:lpstr>Office Theme</vt:lpstr>
      <vt:lpstr>Stocking Your Collaborative Practice Tool Kit</vt:lpstr>
      <vt:lpstr>Project collaborators</vt:lpstr>
      <vt:lpstr>Overview</vt:lpstr>
      <vt:lpstr>Learner outcomes</vt:lpstr>
      <vt:lpstr>Part 1</vt:lpstr>
      <vt:lpstr>PowerPoint Presentation</vt:lpstr>
      <vt:lpstr>What doesn’t work: Hinting &amp; hoping</vt:lpstr>
      <vt:lpstr>PowerPoint Presentation</vt:lpstr>
      <vt:lpstr>Part 2</vt:lpstr>
      <vt:lpstr>Be clear, quick, and effective</vt:lpstr>
      <vt:lpstr>PowerPoint Presentation</vt:lpstr>
      <vt:lpstr>Rounds practice</vt:lpstr>
      <vt:lpstr>What SBAR looks like at the bedside</vt:lpstr>
      <vt:lpstr>What SBAR looks like at the bedside</vt:lpstr>
      <vt:lpstr>What SBAR looks like at the bedside</vt:lpstr>
      <vt:lpstr>What SBAR looks like at the bedside</vt:lpstr>
      <vt:lpstr>PowerPoint Presentation</vt:lpstr>
      <vt:lpstr>PowerPoint Presentation</vt:lpstr>
      <vt:lpstr>Bedside practice</vt:lpstr>
      <vt:lpstr>Jargon Alert!</vt:lpstr>
      <vt:lpstr>Advocate with clarity</vt:lpstr>
      <vt:lpstr>What advocating might look like</vt:lpstr>
      <vt:lpstr>Move toward consensus</vt:lpstr>
      <vt:lpstr>WAIT: Why Am I Talking?</vt:lpstr>
      <vt:lpstr>Move toward consensus</vt:lpstr>
      <vt:lpstr>Assumptions activity </vt:lpstr>
      <vt:lpstr>PowerPoint Presentation</vt:lpstr>
      <vt:lpstr>Seek to understand</vt:lpstr>
      <vt:lpstr>Practice</vt:lpstr>
      <vt:lpstr>PowerPoint Presentation</vt:lpstr>
      <vt:lpstr>PowerPoint Presentation</vt:lpstr>
      <vt:lpstr>Part 3</vt:lpstr>
      <vt:lpstr>Reflect on practice</vt:lpstr>
      <vt:lpstr>References</vt:lpstr>
      <vt:lpstr>Acknowledgements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Stocking your collaborative practice tool kit</dc:title>
  <dc:creator>IP Care Processes</dc:creator>
  <cp:lastModifiedBy>Fricker, Louisa</cp:lastModifiedBy>
  <cp:revision>76</cp:revision>
  <dcterms:created xsi:type="dcterms:W3CDTF">2014-08-06T22:31:12Z</dcterms:created>
  <dcterms:modified xsi:type="dcterms:W3CDTF">2015-06-29T17:00:37Z</dcterms:modified>
</cp:coreProperties>
</file>