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83" r:id="rId3"/>
    <p:sldId id="258" r:id="rId4"/>
    <p:sldId id="259" r:id="rId5"/>
    <p:sldId id="287" r:id="rId6"/>
    <p:sldId id="260" r:id="rId7"/>
    <p:sldId id="261" r:id="rId8"/>
    <p:sldId id="294" r:id="rId9"/>
    <p:sldId id="311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2" r:id="rId26"/>
    <p:sldId id="310" r:id="rId27"/>
    <p:sldId id="286" r:id="rId28"/>
    <p:sldId id="31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A99E"/>
    <a:srgbClr val="9B8F79"/>
    <a:srgbClr val="514746"/>
    <a:srgbClr val="A96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86787" autoAdjust="0"/>
  </p:normalViewPr>
  <p:slideViewPr>
    <p:cSldViewPr>
      <p:cViewPr>
        <p:scale>
          <a:sx n="100" d="100"/>
          <a:sy n="100" d="100"/>
        </p:scale>
        <p:origin x="1968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notesViewPr>
    <p:cSldViewPr>
      <p:cViewPr varScale="1">
        <p:scale>
          <a:sx n="89" d="100"/>
          <a:sy n="89" d="100"/>
        </p:scale>
        <p:origin x="-154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B82316-F896-49E3-838F-22A045F95901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</dgm:pt>
    <dgm:pt modelId="{4ED08F78-92EC-4C9C-BE64-5FADF35FCD24}">
      <dgm:prSet phldrT="[Text]"/>
      <dgm:spPr>
        <a:solidFill>
          <a:srgbClr val="A96652">
            <a:alpha val="50000"/>
          </a:srgbClr>
        </a:solidFill>
      </dgm:spPr>
      <dgm:t>
        <a:bodyPr/>
        <a:lstStyle/>
        <a:p>
          <a:r>
            <a:rPr lang="en-CA" b="1" smtClean="0"/>
            <a:t>Clinical</a:t>
          </a:r>
          <a:endParaRPr lang="en-US" dirty="0"/>
        </a:p>
      </dgm:t>
    </dgm:pt>
    <dgm:pt modelId="{2C961038-C0D2-4A20-A26F-749827EE943F}" type="parTrans" cxnId="{EBC8B303-D748-4795-9342-F789AFE01422}">
      <dgm:prSet/>
      <dgm:spPr/>
      <dgm:t>
        <a:bodyPr/>
        <a:lstStyle/>
        <a:p>
          <a:endParaRPr lang="en-US"/>
        </a:p>
      </dgm:t>
    </dgm:pt>
    <dgm:pt modelId="{BE97D537-B1FC-4058-AD69-F9ADF4A2602B}" type="sibTrans" cxnId="{EBC8B303-D748-4795-9342-F789AFE01422}">
      <dgm:prSet/>
      <dgm:spPr/>
      <dgm:t>
        <a:bodyPr/>
        <a:lstStyle/>
        <a:p>
          <a:endParaRPr lang="en-US"/>
        </a:p>
      </dgm:t>
    </dgm:pt>
    <dgm:pt modelId="{4C06FA79-4DC5-4196-87F8-B24458346245}">
      <dgm:prSet phldrT="[Text]"/>
      <dgm:spPr>
        <a:solidFill>
          <a:srgbClr val="9B8F79">
            <a:alpha val="50000"/>
          </a:srgbClr>
        </a:solidFill>
      </dgm:spPr>
      <dgm:t>
        <a:bodyPr/>
        <a:lstStyle/>
        <a:p>
          <a:r>
            <a:rPr lang="en-CA" b="1" dirty="0" smtClean="0"/>
            <a:t>Relational</a:t>
          </a:r>
          <a:endParaRPr lang="en-CA" b="1" dirty="0"/>
        </a:p>
      </dgm:t>
    </dgm:pt>
    <dgm:pt modelId="{191CDFA8-3C80-4319-AAFD-399BB5AFC7F1}" type="parTrans" cxnId="{91FB310B-8266-4847-B34C-5DC994E9D1CA}">
      <dgm:prSet/>
      <dgm:spPr/>
      <dgm:t>
        <a:bodyPr/>
        <a:lstStyle/>
        <a:p>
          <a:endParaRPr lang="en-US"/>
        </a:p>
      </dgm:t>
    </dgm:pt>
    <dgm:pt modelId="{F5C5DBE9-72FB-4629-802E-7011578A59B8}" type="sibTrans" cxnId="{91FB310B-8266-4847-B34C-5DC994E9D1CA}">
      <dgm:prSet/>
      <dgm:spPr/>
      <dgm:t>
        <a:bodyPr/>
        <a:lstStyle/>
        <a:p>
          <a:endParaRPr lang="en-US"/>
        </a:p>
      </dgm:t>
    </dgm:pt>
    <dgm:pt modelId="{66A04AB2-E47F-4E03-9A24-83D0BFC376A2}">
      <dgm:prSet phldrT="[Text]"/>
      <dgm:spPr>
        <a:solidFill>
          <a:srgbClr val="89A99E">
            <a:alpha val="50000"/>
          </a:srgbClr>
        </a:solidFill>
      </dgm:spPr>
      <dgm:t>
        <a:bodyPr/>
        <a:lstStyle/>
        <a:p>
          <a:r>
            <a:rPr lang="en-CA" b="1" smtClean="0"/>
            <a:t>Logistical</a:t>
          </a:r>
          <a:endParaRPr lang="en-CA" b="1" dirty="0"/>
        </a:p>
      </dgm:t>
    </dgm:pt>
    <dgm:pt modelId="{8801C55D-2E3B-475E-A678-DA97CEDE5497}" type="parTrans" cxnId="{D5855923-A167-4077-A67B-08B4EC4F17EA}">
      <dgm:prSet/>
      <dgm:spPr/>
      <dgm:t>
        <a:bodyPr/>
        <a:lstStyle/>
        <a:p>
          <a:endParaRPr lang="en-US"/>
        </a:p>
      </dgm:t>
    </dgm:pt>
    <dgm:pt modelId="{8E455A55-9B44-484C-8A89-EE0A9B760292}" type="sibTrans" cxnId="{D5855923-A167-4077-A67B-08B4EC4F17EA}">
      <dgm:prSet/>
      <dgm:spPr/>
      <dgm:t>
        <a:bodyPr/>
        <a:lstStyle/>
        <a:p>
          <a:endParaRPr lang="en-US"/>
        </a:p>
      </dgm:t>
    </dgm:pt>
    <dgm:pt modelId="{17EB5417-3C3E-4423-8DCC-41791543CAEE}" type="pres">
      <dgm:prSet presAssocID="{99B82316-F896-49E3-838F-22A045F95901}" presName="compositeShape" presStyleCnt="0">
        <dgm:presLayoutVars>
          <dgm:chMax val="7"/>
          <dgm:dir/>
          <dgm:resizeHandles val="exact"/>
        </dgm:presLayoutVars>
      </dgm:prSet>
      <dgm:spPr/>
    </dgm:pt>
    <dgm:pt modelId="{575C0C5E-ED39-47A5-9C92-65FE9FA9C893}" type="pres">
      <dgm:prSet presAssocID="{4ED08F78-92EC-4C9C-BE64-5FADF35FCD24}" presName="circ1" presStyleLbl="vennNode1" presStyleIdx="0" presStyleCnt="3"/>
      <dgm:spPr/>
      <dgm:t>
        <a:bodyPr/>
        <a:lstStyle/>
        <a:p>
          <a:endParaRPr lang="en-US"/>
        </a:p>
      </dgm:t>
    </dgm:pt>
    <dgm:pt modelId="{D2BAA694-42B7-42CF-B290-9515A715D9D3}" type="pres">
      <dgm:prSet presAssocID="{4ED08F78-92EC-4C9C-BE64-5FADF35FCD2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85CD8B-33F5-427F-BA80-B9C58080DEA8}" type="pres">
      <dgm:prSet presAssocID="{4C06FA79-4DC5-4196-87F8-B24458346245}" presName="circ2" presStyleLbl="vennNode1" presStyleIdx="1" presStyleCnt="3"/>
      <dgm:spPr/>
      <dgm:t>
        <a:bodyPr/>
        <a:lstStyle/>
        <a:p>
          <a:endParaRPr lang="en-US"/>
        </a:p>
      </dgm:t>
    </dgm:pt>
    <dgm:pt modelId="{5C174E44-3A7A-4801-88D7-9AA4F5D8BC64}" type="pres">
      <dgm:prSet presAssocID="{4C06FA79-4DC5-4196-87F8-B2445834624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7D70A4-124A-468E-81BA-2371E510BEEE}" type="pres">
      <dgm:prSet presAssocID="{66A04AB2-E47F-4E03-9A24-83D0BFC376A2}" presName="circ3" presStyleLbl="vennNode1" presStyleIdx="2" presStyleCnt="3"/>
      <dgm:spPr/>
      <dgm:t>
        <a:bodyPr/>
        <a:lstStyle/>
        <a:p>
          <a:endParaRPr lang="en-US"/>
        </a:p>
      </dgm:t>
    </dgm:pt>
    <dgm:pt modelId="{65637753-981A-401F-B787-DB07994BD882}" type="pres">
      <dgm:prSet presAssocID="{66A04AB2-E47F-4E03-9A24-83D0BFC376A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FB310B-8266-4847-B34C-5DC994E9D1CA}" srcId="{99B82316-F896-49E3-838F-22A045F95901}" destId="{4C06FA79-4DC5-4196-87F8-B24458346245}" srcOrd="1" destOrd="0" parTransId="{191CDFA8-3C80-4319-AAFD-399BB5AFC7F1}" sibTransId="{F5C5DBE9-72FB-4629-802E-7011578A59B8}"/>
    <dgm:cxn modelId="{0827AB88-E899-4992-8448-0EE902F23268}" type="presOf" srcId="{4C06FA79-4DC5-4196-87F8-B24458346245}" destId="{4685CD8B-33F5-427F-BA80-B9C58080DEA8}" srcOrd="0" destOrd="0" presId="urn:microsoft.com/office/officeart/2005/8/layout/venn1"/>
    <dgm:cxn modelId="{E140D1CD-54A6-4D42-8B94-1A2A588CDC11}" type="presOf" srcId="{99B82316-F896-49E3-838F-22A045F95901}" destId="{17EB5417-3C3E-4423-8DCC-41791543CAEE}" srcOrd="0" destOrd="0" presId="urn:microsoft.com/office/officeart/2005/8/layout/venn1"/>
    <dgm:cxn modelId="{CFC31ACC-45E2-4F65-8D80-BD8783755D1E}" type="presOf" srcId="{66A04AB2-E47F-4E03-9A24-83D0BFC376A2}" destId="{65637753-981A-401F-B787-DB07994BD882}" srcOrd="1" destOrd="0" presId="urn:microsoft.com/office/officeart/2005/8/layout/venn1"/>
    <dgm:cxn modelId="{D5855923-A167-4077-A67B-08B4EC4F17EA}" srcId="{99B82316-F896-49E3-838F-22A045F95901}" destId="{66A04AB2-E47F-4E03-9A24-83D0BFC376A2}" srcOrd="2" destOrd="0" parTransId="{8801C55D-2E3B-475E-A678-DA97CEDE5497}" sibTransId="{8E455A55-9B44-484C-8A89-EE0A9B760292}"/>
    <dgm:cxn modelId="{F912158D-5355-4F65-B6D3-D16552DD26A4}" type="presOf" srcId="{4ED08F78-92EC-4C9C-BE64-5FADF35FCD24}" destId="{575C0C5E-ED39-47A5-9C92-65FE9FA9C893}" srcOrd="0" destOrd="0" presId="urn:microsoft.com/office/officeart/2005/8/layout/venn1"/>
    <dgm:cxn modelId="{E10F34BE-B0A6-433C-9CD5-3137DADCE7E4}" type="presOf" srcId="{4C06FA79-4DC5-4196-87F8-B24458346245}" destId="{5C174E44-3A7A-4801-88D7-9AA4F5D8BC64}" srcOrd="1" destOrd="0" presId="urn:microsoft.com/office/officeart/2005/8/layout/venn1"/>
    <dgm:cxn modelId="{EBC8B303-D748-4795-9342-F789AFE01422}" srcId="{99B82316-F896-49E3-838F-22A045F95901}" destId="{4ED08F78-92EC-4C9C-BE64-5FADF35FCD24}" srcOrd="0" destOrd="0" parTransId="{2C961038-C0D2-4A20-A26F-749827EE943F}" sibTransId="{BE97D537-B1FC-4058-AD69-F9ADF4A2602B}"/>
    <dgm:cxn modelId="{A42E39CB-7FA3-46F1-B68B-5466897B1122}" type="presOf" srcId="{4ED08F78-92EC-4C9C-BE64-5FADF35FCD24}" destId="{D2BAA694-42B7-42CF-B290-9515A715D9D3}" srcOrd="1" destOrd="0" presId="urn:microsoft.com/office/officeart/2005/8/layout/venn1"/>
    <dgm:cxn modelId="{C2342F0D-FFDA-4718-BE33-CC77F185A267}" type="presOf" srcId="{66A04AB2-E47F-4E03-9A24-83D0BFC376A2}" destId="{F47D70A4-124A-468E-81BA-2371E510BEEE}" srcOrd="0" destOrd="0" presId="urn:microsoft.com/office/officeart/2005/8/layout/venn1"/>
    <dgm:cxn modelId="{D68A2CE9-8097-4EC8-B912-5BD9A11D8A14}" type="presParOf" srcId="{17EB5417-3C3E-4423-8DCC-41791543CAEE}" destId="{575C0C5E-ED39-47A5-9C92-65FE9FA9C893}" srcOrd="0" destOrd="0" presId="urn:microsoft.com/office/officeart/2005/8/layout/venn1"/>
    <dgm:cxn modelId="{F86CA3A3-1454-4A4E-9D31-2C8F2D9AA074}" type="presParOf" srcId="{17EB5417-3C3E-4423-8DCC-41791543CAEE}" destId="{D2BAA694-42B7-42CF-B290-9515A715D9D3}" srcOrd="1" destOrd="0" presId="urn:microsoft.com/office/officeart/2005/8/layout/venn1"/>
    <dgm:cxn modelId="{2531BB36-F3C8-44E5-A20F-CC5322CA27F7}" type="presParOf" srcId="{17EB5417-3C3E-4423-8DCC-41791543CAEE}" destId="{4685CD8B-33F5-427F-BA80-B9C58080DEA8}" srcOrd="2" destOrd="0" presId="urn:microsoft.com/office/officeart/2005/8/layout/venn1"/>
    <dgm:cxn modelId="{3BFEFEB1-1768-4E27-9F1D-3275BADF6B56}" type="presParOf" srcId="{17EB5417-3C3E-4423-8DCC-41791543CAEE}" destId="{5C174E44-3A7A-4801-88D7-9AA4F5D8BC64}" srcOrd="3" destOrd="0" presId="urn:microsoft.com/office/officeart/2005/8/layout/venn1"/>
    <dgm:cxn modelId="{1ACD04F1-2E22-4A81-ACF3-FE7489A8B1ED}" type="presParOf" srcId="{17EB5417-3C3E-4423-8DCC-41791543CAEE}" destId="{F47D70A4-124A-468E-81BA-2371E510BEEE}" srcOrd="4" destOrd="0" presId="urn:microsoft.com/office/officeart/2005/8/layout/venn1"/>
    <dgm:cxn modelId="{905F0967-3B7D-476D-A98A-BE45E0F95CCC}" type="presParOf" srcId="{17EB5417-3C3E-4423-8DCC-41791543CAEE}" destId="{65637753-981A-401F-B787-DB07994BD88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C0C5E-ED39-47A5-9C92-65FE9FA9C893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rgbClr val="A96652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b="1" kern="1200" smtClean="0"/>
            <a:t>Clinical</a:t>
          </a:r>
          <a:endParaRPr lang="en-US" sz="2700" kern="1200" dirty="0"/>
        </a:p>
      </dsp:txBody>
      <dsp:txXfrm>
        <a:off x="2153920" y="477519"/>
        <a:ext cx="1788160" cy="1097280"/>
      </dsp:txXfrm>
    </dsp:sp>
    <dsp:sp modelId="{4685CD8B-33F5-427F-BA80-B9C58080DEA8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rgbClr val="9B8F79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b="1" kern="1200" dirty="0" smtClean="0"/>
            <a:t>Relational</a:t>
          </a:r>
          <a:endParaRPr lang="en-CA" sz="2700" b="1" kern="1200" dirty="0"/>
        </a:p>
      </dsp:txBody>
      <dsp:txXfrm>
        <a:off x="3454400" y="2204720"/>
        <a:ext cx="1463040" cy="1341120"/>
      </dsp:txXfrm>
    </dsp:sp>
    <dsp:sp modelId="{F47D70A4-124A-468E-81BA-2371E510BEEE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rgbClr val="89A99E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b="1" kern="1200" smtClean="0"/>
            <a:t>Logistical</a:t>
          </a:r>
          <a:endParaRPr lang="en-CA" sz="2700" b="1" kern="1200" dirty="0"/>
        </a:p>
      </dsp:txBody>
      <dsp:txXfrm>
        <a:off x="1178560" y="2204720"/>
        <a:ext cx="1463040" cy="134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F91DD-C82C-4361-9453-505E86651087}" type="datetimeFigureOut">
              <a:rPr lang="en-CA" smtClean="0"/>
              <a:t>2015-06-29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146AD-567D-4A25-B74A-82C107426A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598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CBA19-767A-4516-8D4B-921CF7CEF066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2299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146AD-567D-4A25-B74A-82C107426A3B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5600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CBA19-767A-4516-8D4B-921CF7CEF066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771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CBA19-767A-4516-8D4B-921CF7CEF066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771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CBA19-767A-4516-8D4B-921CF7CEF066}" type="slidenum">
              <a:rPr lang="en-CA" smtClean="0"/>
              <a:pPr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0662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32B4E-A2F7-4067-AC06-749812615EA7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292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32B4E-A2F7-4067-AC06-749812615EA7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1360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1" y="4343401"/>
            <a:ext cx="5263480" cy="4261048"/>
          </a:xfrm>
        </p:spPr>
        <p:txBody>
          <a:bodyPr/>
          <a:lstStyle/>
          <a:p>
            <a:pPr defTabSz="826788">
              <a:defRPr/>
            </a:pPr>
            <a:endParaRPr lang="en-CA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CBA19-767A-4516-8D4B-921CF7CEF066}" type="slidenum">
              <a:rPr lang="en-CA" smtClean="0">
                <a:solidFill>
                  <a:prstClr val="black"/>
                </a:solidFill>
              </a:rPr>
              <a:pPr/>
              <a:t>6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929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CBA19-767A-4516-8D4B-921CF7CEF066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0841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146AD-567D-4A25-B74A-82C107426A3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1259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146AD-567D-4A25-B74A-82C107426A3B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3320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146AD-567D-4A25-B74A-82C107426A3B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1793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3902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146AD-567D-4A25-B74A-82C107426A3B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7933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0016" y="793961"/>
            <a:ext cx="7056784" cy="2801340"/>
          </a:xfrm>
        </p:spPr>
        <p:txBody>
          <a:bodyPr anchor="ctr">
            <a:normAutofit/>
          </a:bodyPr>
          <a:lstStyle>
            <a:lvl1pPr algn="ctr">
              <a:defRPr sz="4400" b="1">
                <a:solidFill>
                  <a:srgbClr val="51474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7990" y="3595300"/>
            <a:ext cx="7058810" cy="2018348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3200" baseline="0">
                <a:solidFill>
                  <a:srgbClr val="A96652"/>
                </a:solidFill>
              </a:defRPr>
            </a:lvl1pPr>
            <a:lvl2pPr marL="457200" indent="0" algn="ctr">
              <a:buNone/>
              <a:defRPr sz="2400">
                <a:solidFill>
                  <a:srgbClr val="A96652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619092"/>
            <a:ext cx="2133600" cy="365125"/>
          </a:xfrm>
        </p:spPr>
        <p:txBody>
          <a:bodyPr/>
          <a:lstStyle/>
          <a:p>
            <a:fld id="{6A5BF2E6-BFC7-432F-881C-C2CFA245847D}" type="datetimeFigureOut">
              <a:rPr lang="en-CA" smtClean="0"/>
              <a:t>2015-06-29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619092"/>
            <a:ext cx="2895600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11" name="Diamond 10"/>
          <p:cNvSpPr/>
          <p:nvPr userDrawn="1"/>
        </p:nvSpPr>
        <p:spPr>
          <a:xfrm>
            <a:off x="514838" y="541933"/>
            <a:ext cx="504000" cy="504056"/>
          </a:xfrm>
          <a:prstGeom prst="diamond">
            <a:avLst/>
          </a:prstGeom>
          <a:solidFill>
            <a:srgbClr val="89A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amond 11"/>
          <p:cNvSpPr/>
          <p:nvPr userDrawn="1"/>
        </p:nvSpPr>
        <p:spPr>
          <a:xfrm>
            <a:off x="514838" y="1305275"/>
            <a:ext cx="504000" cy="504056"/>
          </a:xfrm>
          <a:prstGeom prst="diamond">
            <a:avLst/>
          </a:prstGeom>
          <a:solidFill>
            <a:srgbClr val="9B8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amond 12"/>
          <p:cNvSpPr/>
          <p:nvPr userDrawn="1"/>
        </p:nvSpPr>
        <p:spPr>
          <a:xfrm>
            <a:off x="514838" y="2068617"/>
            <a:ext cx="504000" cy="504056"/>
          </a:xfrm>
          <a:prstGeom prst="diamond">
            <a:avLst/>
          </a:prstGeom>
          <a:solidFill>
            <a:srgbClr val="A96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mond 13"/>
          <p:cNvSpPr/>
          <p:nvPr userDrawn="1"/>
        </p:nvSpPr>
        <p:spPr>
          <a:xfrm>
            <a:off x="514838" y="2831959"/>
            <a:ext cx="504000" cy="504056"/>
          </a:xfrm>
          <a:prstGeom prst="diamond">
            <a:avLst/>
          </a:prstGeom>
          <a:solidFill>
            <a:srgbClr val="89A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/>
          <p:cNvSpPr/>
          <p:nvPr userDrawn="1"/>
        </p:nvSpPr>
        <p:spPr>
          <a:xfrm>
            <a:off x="514838" y="3595300"/>
            <a:ext cx="504000" cy="504056"/>
          </a:xfrm>
          <a:prstGeom prst="diamond">
            <a:avLst/>
          </a:prstGeom>
          <a:solidFill>
            <a:srgbClr val="514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280287" y="5994000"/>
            <a:ext cx="8892000" cy="8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lfricker\Documents\SpiderOak Hive\Topic -- IP Care\Logos - IP Care Processes\IP CP close cropped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712" y="6160293"/>
            <a:ext cx="6900069" cy="69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79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F2E6-BFC7-432F-881C-C2CFA245847D}" type="datetimeFigureOut">
              <a:rPr lang="en-CA" smtClean="0"/>
              <a:t>2015-06-29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693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951" y="936000"/>
            <a:ext cx="836327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F2E6-BFC7-432F-881C-C2CFA245847D}" type="datetimeFigureOut">
              <a:rPr lang="en-CA" smtClean="0"/>
              <a:t>2015-06-29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0" y="115200"/>
            <a:ext cx="7560000" cy="648000"/>
          </a:xfrm>
          <a:solidFill>
            <a:srgbClr val="9B8F79"/>
          </a:solidFill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vert="horz" lIns="180000" tIns="45720" rIns="91440" bIns="45720" rtlCol="0" anchor="ctr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6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F2E6-BFC7-432F-881C-C2CFA245847D}" type="datetimeFigureOut">
              <a:rPr lang="en-CA" smtClean="0"/>
              <a:t>2015-06-29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716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F2E6-BFC7-432F-881C-C2CFA245847D}" type="datetimeFigureOut">
              <a:rPr lang="en-CA" smtClean="0"/>
              <a:t>2015-06-29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24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951" y="457200"/>
            <a:ext cx="8363272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8951" y="1600200"/>
            <a:ext cx="4104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223" y="1600200"/>
            <a:ext cx="4104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F2E6-BFC7-432F-881C-C2CFA245847D}" type="datetimeFigureOut">
              <a:rPr lang="en-CA" smtClean="0"/>
              <a:t>2015-06-29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307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F2E6-BFC7-432F-881C-C2CFA245847D}" type="datetimeFigureOut">
              <a:rPr lang="en-CA" smtClean="0"/>
              <a:t>2015-06-29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038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1180" y="0"/>
            <a:ext cx="9155179" cy="6854400"/>
          </a:xfrm>
          <a:prstGeom prst="rect">
            <a:avLst/>
          </a:prstGeom>
          <a:gradFill>
            <a:gsLst>
              <a:gs pos="0">
                <a:srgbClr val="9EAC58">
                  <a:alpha val="74902"/>
                </a:srgbClr>
              </a:gs>
              <a:gs pos="50000">
                <a:srgbClr val="9EAC58">
                  <a:alpha val="50000"/>
                </a:srgbClr>
              </a:gs>
              <a:gs pos="100000">
                <a:srgbClr val="9EAC58">
                  <a:alpha val="2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 userDrawn="1"/>
        </p:nvSpPr>
        <p:spPr>
          <a:xfrm>
            <a:off x="264587" y="266400"/>
            <a:ext cx="8892000" cy="65880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951" y="457200"/>
            <a:ext cx="8363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951" y="1600200"/>
            <a:ext cx="83632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355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BF2E6-BFC7-432F-881C-C2CFA245847D}" type="datetimeFigureOut">
              <a:rPr lang="en-CA" smtClean="0"/>
              <a:t>2015-06-29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355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Rectangle 8"/>
          <p:cNvSpPr/>
          <p:nvPr userDrawn="1"/>
        </p:nvSpPr>
        <p:spPr>
          <a:xfrm>
            <a:off x="264587" y="6426000"/>
            <a:ext cx="8886508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C:\Users\lfricker\Documents\SpiderOak Hive\Topic -- IP Care\Logos - IP Care Processes\IP CP long skinny logo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7" y="6429375"/>
            <a:ext cx="6405563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0" y="6432431"/>
            <a:ext cx="252000" cy="425569"/>
          </a:xfrm>
          <a:prstGeom prst="rect">
            <a:avLst/>
          </a:prstGeom>
          <a:noFill/>
        </p:spPr>
        <p:txBody>
          <a:bodyPr wrap="square" lIns="0" tIns="36000" rIns="0" bIns="72000" rtlCol="0" anchor="b">
            <a:noAutofit/>
          </a:bodyPr>
          <a:lstStyle/>
          <a:p>
            <a:pPr algn="ctr"/>
            <a:fld id="{38C601AC-6C08-4655-8C46-EE9FFA15B9AD}" type="slidenum">
              <a:rPr lang="en-US" sz="1000" smtClean="0">
                <a:solidFill>
                  <a:srgbClr val="514746"/>
                </a:solidFill>
              </a:rPr>
              <a:pPr algn="ctr"/>
              <a:t>‹#›</a:t>
            </a:fld>
            <a:endParaRPr lang="en-US" sz="1000" dirty="0">
              <a:solidFill>
                <a:srgbClr val="5147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4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6" r:id="rId3"/>
    <p:sldLayoutId id="2147483650" r:id="rId4"/>
    <p:sldLayoutId id="2147483651" r:id="rId5"/>
    <p:sldLayoutId id="2147483652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erc.ualberta.ca/TeachingandLearning/VIPER/IPCareProcesses.aspx" TargetMode="External"/><Relationship Id="rId2" Type="http://schemas.openxmlformats.org/officeDocument/2006/relationships/hyperlink" Target="https://www.youtube.com/watch?v=bt1lFuHNjO0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msteppsportal.org/webinars/past-teamstepps-webinar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Esther.Suter@albertahealthservices.ca" TargetMode="External"/><Relationship Id="rId2" Type="http://schemas.openxmlformats.org/officeDocument/2006/relationships/hyperlink" Target="mailto:Sharla.King@ualberta.ca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CA" dirty="0"/>
              <a:t>Refining Your Collaborative Practice Skills</a:t>
            </a:r>
            <a:endParaRPr lang="en-CA" sz="4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CA" dirty="0" smtClean="0"/>
              <a:t>The </a:t>
            </a:r>
            <a:r>
              <a:rPr lang="en-CA" dirty="0"/>
              <a:t>what, </a:t>
            </a:r>
            <a:r>
              <a:rPr lang="en-CA" dirty="0" smtClean="0"/>
              <a:t>why, </a:t>
            </a:r>
            <a:r>
              <a:rPr lang="en-CA" dirty="0"/>
              <a:t>and how of </a:t>
            </a:r>
            <a:r>
              <a:rPr lang="en-CA" dirty="0" smtClean="0"/>
              <a:t>debriefing.</a:t>
            </a:r>
            <a:endParaRPr lang="en-CA" dirty="0"/>
          </a:p>
          <a:p>
            <a:r>
              <a:rPr lang="en-CA" dirty="0" smtClean="0"/>
              <a:t>Practice giving </a:t>
            </a:r>
            <a:r>
              <a:rPr lang="en-CA" dirty="0"/>
              <a:t>feedback and </a:t>
            </a:r>
            <a:r>
              <a:rPr lang="en-CA" dirty="0" smtClean="0"/>
              <a:t>debriefing.</a:t>
            </a:r>
            <a:endParaRPr lang="en-CA" dirty="0"/>
          </a:p>
          <a:p>
            <a:r>
              <a:rPr lang="en-CA" dirty="0" smtClean="0"/>
              <a:t>Set </a:t>
            </a:r>
            <a:r>
              <a:rPr lang="en-CA" dirty="0"/>
              <a:t>ground </a:t>
            </a:r>
            <a:r>
              <a:rPr lang="en-CA" dirty="0" smtClean="0"/>
              <a:t>rules.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094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951" y="457200"/>
            <a:ext cx="8363272" cy="1143000"/>
          </a:xfrm>
        </p:spPr>
        <p:txBody>
          <a:bodyPr/>
          <a:lstStyle/>
          <a:p>
            <a:r>
              <a:rPr lang="en-CA" dirty="0" smtClean="0"/>
              <a:t>What do we debrief?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10554387"/>
              </p:ext>
            </p:extLst>
          </p:nvPr>
        </p:nvGraphicFramePr>
        <p:xfrm>
          <a:off x="1662587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773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do we debrief?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951" y="1600200"/>
            <a:ext cx="8363272" cy="4709120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Build </a:t>
            </a:r>
            <a:r>
              <a:rPr lang="en-CA" dirty="0" smtClean="0"/>
              <a:t>a culture </a:t>
            </a:r>
            <a:r>
              <a:rPr lang="en-CA" dirty="0"/>
              <a:t>where everyone commits to accountability </a:t>
            </a:r>
            <a:r>
              <a:rPr lang="en-CA" dirty="0" smtClean="0"/>
              <a:t>by:</a:t>
            </a:r>
            <a:endParaRPr lang="en-CA" dirty="0"/>
          </a:p>
          <a:p>
            <a:pPr lvl="1"/>
            <a:r>
              <a:rPr lang="en-CA" dirty="0"/>
              <a:t>Protecting time to </a:t>
            </a:r>
            <a:r>
              <a:rPr lang="en-CA" dirty="0" smtClean="0"/>
              <a:t>debrief.</a:t>
            </a:r>
            <a:endParaRPr lang="en-CA" dirty="0"/>
          </a:p>
          <a:p>
            <a:pPr lvl="1"/>
            <a:r>
              <a:rPr lang="en-CA" dirty="0"/>
              <a:t>Seeking, </a:t>
            </a:r>
            <a:r>
              <a:rPr lang="en-CA" dirty="0" smtClean="0"/>
              <a:t>accepting, </a:t>
            </a:r>
            <a:r>
              <a:rPr lang="en-CA" dirty="0"/>
              <a:t>and giving </a:t>
            </a:r>
            <a:r>
              <a:rPr lang="en-CA" dirty="0" smtClean="0"/>
              <a:t>feedback.</a:t>
            </a:r>
            <a:endParaRPr lang="en-CA" dirty="0"/>
          </a:p>
          <a:p>
            <a:endParaRPr lang="en-CA" dirty="0"/>
          </a:p>
          <a:p>
            <a:r>
              <a:rPr lang="en-CA" dirty="0"/>
              <a:t>Communicate with </a:t>
            </a:r>
            <a:r>
              <a:rPr lang="en-CA" dirty="0" smtClean="0"/>
              <a:t>the intent </a:t>
            </a:r>
            <a:r>
              <a:rPr lang="en-CA" dirty="0"/>
              <a:t>to </a:t>
            </a:r>
            <a:r>
              <a:rPr lang="en-CA" dirty="0" smtClean="0"/>
              <a:t>improve.</a:t>
            </a:r>
            <a:endParaRPr lang="en-CA" dirty="0"/>
          </a:p>
          <a:p>
            <a:pPr lvl="1"/>
            <a:r>
              <a:rPr lang="en-CA" dirty="0"/>
              <a:t>Focus on </a:t>
            </a:r>
            <a:r>
              <a:rPr lang="en-CA" b="1" dirty="0"/>
              <a:t>the what</a:t>
            </a:r>
            <a:r>
              <a:rPr lang="en-CA" dirty="0"/>
              <a:t>, not the </a:t>
            </a:r>
            <a:r>
              <a:rPr lang="en-CA" dirty="0" smtClean="0"/>
              <a:t>who.</a:t>
            </a:r>
            <a:endParaRPr lang="en-CA" dirty="0"/>
          </a:p>
          <a:p>
            <a:pPr lvl="1"/>
            <a:r>
              <a:rPr lang="en-CA" dirty="0"/>
              <a:t>Use tools to build </a:t>
            </a:r>
            <a:r>
              <a:rPr lang="en-CA" b="1" dirty="0"/>
              <a:t>constructive</a:t>
            </a:r>
            <a:r>
              <a:rPr lang="en-CA" dirty="0"/>
              <a:t> </a:t>
            </a:r>
            <a:r>
              <a:rPr lang="en-CA" dirty="0" smtClean="0"/>
              <a:t>feedback.</a:t>
            </a:r>
            <a:endParaRPr lang="en-CA" dirty="0"/>
          </a:p>
          <a:p>
            <a:pPr lvl="1"/>
            <a:r>
              <a:rPr lang="en-CA" dirty="0"/>
              <a:t>Use structured approach to ensure </a:t>
            </a:r>
            <a:r>
              <a:rPr lang="en-CA" b="1" dirty="0"/>
              <a:t>safety</a:t>
            </a:r>
            <a:r>
              <a:rPr lang="en-CA" dirty="0"/>
              <a:t> needed to </a:t>
            </a:r>
            <a:r>
              <a:rPr lang="en-CA" dirty="0" smtClean="0"/>
              <a:t>sustain relationships.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355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7426842"/>
              </p:ext>
            </p:extLst>
          </p:nvPr>
        </p:nvGraphicFramePr>
        <p:xfrm>
          <a:off x="279230" y="260648"/>
          <a:ext cx="8640000" cy="608400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060522"/>
                <a:gridCol w="6579478"/>
              </a:tblGrid>
              <a:tr h="792000">
                <a:tc gridSpan="2"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Cornerstones of good feedback: CORBS model</a:t>
                      </a:r>
                    </a:p>
                  </a:txBody>
                  <a:tcPr marL="108000" marR="108000" marT="90000" marB="90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9A99E">
                            <a:shade val="30000"/>
                            <a:satMod val="115000"/>
                          </a:srgbClr>
                        </a:gs>
                        <a:gs pos="50000">
                          <a:srgbClr val="89A99E">
                            <a:shade val="67500"/>
                            <a:satMod val="115000"/>
                          </a:srgbClr>
                        </a:gs>
                        <a:gs pos="100000">
                          <a:srgbClr val="89A99E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965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2400" b="1" dirty="0" smtClean="0"/>
                        <a:t>Clear</a:t>
                      </a:r>
                      <a:endParaRPr lang="en-CA" sz="2400" b="1" dirty="0"/>
                    </a:p>
                  </a:txBody>
                  <a:tcPr marL="126000" marR="126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9A99E">
                            <a:tint val="66000"/>
                            <a:satMod val="160000"/>
                          </a:srgbClr>
                        </a:gs>
                        <a:gs pos="50000">
                          <a:srgbClr val="89A99E">
                            <a:tint val="44500"/>
                            <a:satMod val="160000"/>
                          </a:srgbClr>
                        </a:gs>
                        <a:gs pos="100000">
                          <a:srgbClr val="89A99E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2000" b="0" dirty="0" smtClean="0"/>
                        <a:t>Be clear that you are about to provide feedback. Being vague and faltering will increase anxiety in the receiver and will confuse your message. </a:t>
                      </a:r>
                    </a:p>
                  </a:txBody>
                  <a:tcPr marL="126000" marR="126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9A99E">
                            <a:tint val="66000"/>
                            <a:satMod val="160000"/>
                          </a:srgbClr>
                        </a:gs>
                        <a:gs pos="50000">
                          <a:srgbClr val="89A99E">
                            <a:tint val="44500"/>
                            <a:satMod val="160000"/>
                          </a:srgbClr>
                        </a:gs>
                        <a:gs pos="100000">
                          <a:srgbClr val="89A99E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2400" b="1" dirty="0" smtClean="0"/>
                        <a:t>Owned</a:t>
                      </a:r>
                      <a:endParaRPr lang="en-CA" sz="2400" b="1" dirty="0"/>
                    </a:p>
                  </a:txBody>
                  <a:tcPr marL="126000" marR="126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2000" b="0" dirty="0" smtClean="0"/>
                        <a:t>Use “I” statements to own the feedback. Feedback is your own perception and not an “ultimate truth.” It says as much about you as it does about the receiver. </a:t>
                      </a:r>
                      <a:endParaRPr lang="en-CA" sz="2000" b="0" dirty="0"/>
                    </a:p>
                  </a:txBody>
                  <a:tcPr marL="126000" marR="126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2400" b="1" dirty="0" smtClean="0"/>
                        <a:t>Regular</a:t>
                      </a:r>
                      <a:endParaRPr lang="en-CA" sz="2400" b="1" dirty="0"/>
                    </a:p>
                  </a:txBody>
                  <a:tcPr marL="126000" marR="126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9A99E">
                            <a:tint val="66000"/>
                            <a:satMod val="160000"/>
                          </a:srgbClr>
                        </a:gs>
                        <a:gs pos="50000">
                          <a:srgbClr val="89A99E">
                            <a:tint val="44500"/>
                            <a:satMod val="160000"/>
                          </a:srgbClr>
                        </a:gs>
                        <a:gs pos="100000">
                          <a:srgbClr val="89A99E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2000" b="0" dirty="0" smtClean="0"/>
                        <a:t>Give feedback as soon after the event as possible. Feedback given regularly is more likely to be useful than grievances that are saved up and delivered as one large package. </a:t>
                      </a:r>
                      <a:endParaRPr lang="en-CA" sz="2000" b="0" dirty="0"/>
                    </a:p>
                  </a:txBody>
                  <a:tcPr marL="126000" marR="126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9A99E">
                            <a:tint val="66000"/>
                            <a:satMod val="160000"/>
                          </a:srgbClr>
                        </a:gs>
                        <a:gs pos="50000">
                          <a:srgbClr val="89A99E">
                            <a:tint val="44500"/>
                            <a:satMod val="160000"/>
                          </a:srgbClr>
                        </a:gs>
                        <a:gs pos="100000">
                          <a:srgbClr val="89A99E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2400" b="1" dirty="0" smtClean="0"/>
                        <a:t>Balanced</a:t>
                      </a:r>
                      <a:endParaRPr lang="en-CA" sz="2400" b="1" dirty="0"/>
                    </a:p>
                  </a:txBody>
                  <a:tcPr marL="126000" marR="126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CA" sz="2000" b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2000" b="0" dirty="0" smtClean="0"/>
                        <a:t>Balance negative and positive feedback over time.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CA" sz="2000" b="0" dirty="0"/>
                    </a:p>
                  </a:txBody>
                  <a:tcPr marL="126000" marR="126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2400" b="1" dirty="0" smtClean="0"/>
                        <a:t>Specific</a:t>
                      </a:r>
                      <a:endParaRPr lang="en-CA" sz="2400" b="1" dirty="0"/>
                    </a:p>
                  </a:txBody>
                  <a:tcPr marL="126000" marR="126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9A99E">
                            <a:tint val="66000"/>
                            <a:satMod val="160000"/>
                          </a:srgbClr>
                        </a:gs>
                        <a:gs pos="50000">
                          <a:srgbClr val="89A99E">
                            <a:tint val="44500"/>
                            <a:satMod val="160000"/>
                          </a:srgbClr>
                        </a:gs>
                        <a:gs pos="100000">
                          <a:srgbClr val="89A99E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2000" b="0" dirty="0" smtClean="0"/>
                        <a:t>Generalized feedback is not productive. Focus feedback on particular interactions or behaviours that you have witnessed. </a:t>
                      </a:r>
                      <a:endParaRPr lang="en-CA" sz="2000" b="0" dirty="0"/>
                    </a:p>
                  </a:txBody>
                  <a:tcPr marL="126000" marR="126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9A99E">
                            <a:tint val="66000"/>
                            <a:satMod val="160000"/>
                          </a:srgbClr>
                        </a:gs>
                        <a:gs pos="50000">
                          <a:srgbClr val="89A99E">
                            <a:tint val="44500"/>
                            <a:satMod val="160000"/>
                          </a:srgbClr>
                        </a:gs>
                        <a:gs pos="100000">
                          <a:srgbClr val="89A99E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04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951" y="936000"/>
            <a:ext cx="8363272" cy="1143000"/>
          </a:xfrm>
        </p:spPr>
        <p:txBody>
          <a:bodyPr>
            <a:normAutofit/>
          </a:bodyPr>
          <a:lstStyle/>
          <a:p>
            <a:r>
              <a:rPr lang="en-US" dirty="0"/>
              <a:t>Construct </a:t>
            </a:r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A feedback tool to help you…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241141"/>
              </p:ext>
            </p:extLst>
          </p:nvPr>
        </p:nvGraphicFramePr>
        <p:xfrm>
          <a:off x="1375863" y="2060848"/>
          <a:ext cx="6669448" cy="37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3180"/>
                <a:gridCol w="4316268"/>
              </a:tblGrid>
              <a:tr h="720000">
                <a:tc gridSpan="2">
                  <a:txBody>
                    <a:bodyPr/>
                    <a:lstStyle/>
                    <a:p>
                      <a:pPr algn="ctr"/>
                      <a:r>
                        <a:rPr lang="en-CA" sz="3600" b="1" i="0" dirty="0" smtClean="0">
                          <a:solidFill>
                            <a:schemeClr val="bg1"/>
                          </a:solidFill>
                        </a:rPr>
                        <a:t>OBEFA</a:t>
                      </a:r>
                      <a:endParaRPr lang="en-CA" sz="36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108000" marR="108000" marT="72000" marB="72000" anchor="ctr">
                    <a:gradFill flip="none" rotWithShape="1">
                      <a:gsLst>
                        <a:gs pos="0">
                          <a:srgbClr val="A96652">
                            <a:shade val="30000"/>
                            <a:satMod val="115000"/>
                          </a:srgbClr>
                        </a:gs>
                        <a:gs pos="50000">
                          <a:srgbClr val="A96652">
                            <a:shade val="67500"/>
                            <a:satMod val="115000"/>
                          </a:srgbClr>
                        </a:gs>
                        <a:gs pos="100000">
                          <a:srgbClr val="A96652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108000" marB="108000" anchor="ctr">
                    <a:gradFill flip="none" rotWithShape="1">
                      <a:gsLst>
                        <a:gs pos="0">
                          <a:srgbClr val="A96652">
                            <a:tint val="66000"/>
                            <a:satMod val="160000"/>
                          </a:srgbClr>
                        </a:gs>
                        <a:gs pos="50000">
                          <a:srgbClr val="A96652">
                            <a:tint val="44500"/>
                            <a:satMod val="160000"/>
                          </a:srgbClr>
                        </a:gs>
                        <a:gs pos="100000">
                          <a:srgbClr val="A96652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r>
                        <a:rPr lang="en-CA" sz="2200" b="1" i="0" dirty="0" smtClean="0">
                          <a:solidFill>
                            <a:schemeClr val="tx1"/>
                          </a:solidFill>
                        </a:rPr>
                        <a:t>Open statement</a:t>
                      </a:r>
                    </a:p>
                  </a:txBody>
                  <a:tcPr marL="108000" marR="108000" marT="36000" marB="36000" anchor="ctr">
                    <a:gradFill flip="none" rotWithShape="1">
                      <a:gsLst>
                        <a:gs pos="0">
                          <a:srgbClr val="A96652">
                            <a:tint val="66000"/>
                            <a:satMod val="160000"/>
                          </a:srgbClr>
                        </a:gs>
                        <a:gs pos="50000">
                          <a:srgbClr val="A96652">
                            <a:tint val="44500"/>
                            <a:satMod val="160000"/>
                          </a:srgbClr>
                        </a:gs>
                        <a:gs pos="100000">
                          <a:srgbClr val="A96652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dirty="0" smtClean="0">
                          <a:solidFill>
                            <a:schemeClr val="tx1"/>
                          </a:solidFill>
                        </a:rPr>
                        <a:t>I have a concern.</a:t>
                      </a:r>
                    </a:p>
                  </a:txBody>
                  <a:tcPr marL="108000" marR="108000" marT="36000" marB="36000" anchor="ctr">
                    <a:gradFill flip="none" rotWithShape="1">
                      <a:gsLst>
                        <a:gs pos="0">
                          <a:srgbClr val="A96652">
                            <a:tint val="66000"/>
                            <a:satMod val="160000"/>
                          </a:srgbClr>
                        </a:gs>
                        <a:gs pos="50000">
                          <a:srgbClr val="A96652">
                            <a:tint val="44500"/>
                            <a:satMod val="160000"/>
                          </a:srgbClr>
                        </a:gs>
                        <a:gs pos="100000">
                          <a:srgbClr val="A96652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r>
                        <a:rPr lang="en-CA" sz="2200" b="1" i="0" dirty="0" smtClean="0"/>
                        <a:t>Behaviour</a:t>
                      </a:r>
                      <a:endParaRPr lang="en-CA" sz="2200" b="1" i="0" dirty="0"/>
                    </a:p>
                  </a:txBody>
                  <a:tcPr marL="108000" marR="108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When you do X …</a:t>
                      </a:r>
                    </a:p>
                  </a:txBody>
                  <a:tcPr marL="108000" marR="108000" marT="36000" marB="36000" anchor="ctr">
                    <a:solidFill>
                      <a:schemeClr val="bg1"/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r>
                        <a:rPr lang="en-CA" sz="2200" b="1" i="0" dirty="0" smtClean="0"/>
                        <a:t>Effect</a:t>
                      </a:r>
                      <a:endParaRPr lang="en-CA" sz="2200" b="1" i="0" dirty="0"/>
                    </a:p>
                  </a:txBody>
                  <a:tcPr marL="108000" marR="108000" marT="36000" marB="36000" anchor="ctr">
                    <a:gradFill flip="none" rotWithShape="1">
                      <a:gsLst>
                        <a:gs pos="0">
                          <a:srgbClr val="A96652">
                            <a:tint val="66000"/>
                            <a:satMod val="160000"/>
                          </a:srgbClr>
                        </a:gs>
                        <a:gs pos="50000">
                          <a:srgbClr val="A96652">
                            <a:tint val="44500"/>
                            <a:satMod val="160000"/>
                          </a:srgbClr>
                        </a:gs>
                        <a:gs pos="100000">
                          <a:srgbClr val="A96652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… this happens …</a:t>
                      </a:r>
                    </a:p>
                  </a:txBody>
                  <a:tcPr marL="108000" marR="108000" marT="36000" marB="36000" anchor="ctr">
                    <a:gradFill flip="none" rotWithShape="1">
                      <a:gsLst>
                        <a:gs pos="0">
                          <a:srgbClr val="A96652">
                            <a:tint val="66000"/>
                            <a:satMod val="160000"/>
                          </a:srgbClr>
                        </a:gs>
                        <a:gs pos="50000">
                          <a:srgbClr val="A96652">
                            <a:tint val="44500"/>
                            <a:satMod val="160000"/>
                          </a:srgbClr>
                        </a:gs>
                        <a:gs pos="100000">
                          <a:srgbClr val="A96652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r>
                        <a:rPr lang="en-CA" sz="2200" b="1" i="0" dirty="0" smtClean="0"/>
                        <a:t>Feelings</a:t>
                      </a:r>
                      <a:endParaRPr lang="en-CA" sz="2200" b="1" i="0" dirty="0"/>
                    </a:p>
                  </a:txBody>
                  <a:tcPr marL="108000" marR="108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… and I feel</a:t>
                      </a:r>
                      <a:r>
                        <a:rPr lang="en-CA" sz="1800" baseline="0" dirty="0" smtClean="0"/>
                        <a:t> …</a:t>
                      </a:r>
                      <a:endParaRPr lang="en-CA" sz="1800" dirty="0" smtClean="0"/>
                    </a:p>
                  </a:txBody>
                  <a:tcPr marL="108000" marR="108000" marT="36000" marB="36000" anchor="ctr">
                    <a:solidFill>
                      <a:schemeClr val="bg1"/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r>
                        <a:rPr lang="en-CA" sz="2200" b="1" i="0" dirty="0" smtClean="0"/>
                        <a:t>Action</a:t>
                      </a:r>
                      <a:endParaRPr lang="en-CA" sz="2200" b="1" i="0" dirty="0"/>
                    </a:p>
                  </a:txBody>
                  <a:tcPr marL="108000" marR="108000" marT="36000" marB="36000" anchor="ctr">
                    <a:gradFill flip="none" rotWithShape="1">
                      <a:gsLst>
                        <a:gs pos="0">
                          <a:srgbClr val="A96652">
                            <a:tint val="66000"/>
                            <a:satMod val="160000"/>
                          </a:srgbClr>
                        </a:gs>
                        <a:gs pos="50000">
                          <a:srgbClr val="A96652">
                            <a:tint val="44500"/>
                            <a:satMod val="160000"/>
                          </a:srgbClr>
                        </a:gs>
                        <a:gs pos="100000">
                          <a:srgbClr val="A96652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I would like us to resolve this together.</a:t>
                      </a:r>
                    </a:p>
                  </a:txBody>
                  <a:tcPr marL="108000" marR="108000" marT="36000" marB="36000" anchor="ctr">
                    <a:gradFill flip="none" rotWithShape="1">
                      <a:gsLst>
                        <a:gs pos="0">
                          <a:srgbClr val="A96652">
                            <a:tint val="66000"/>
                            <a:satMod val="160000"/>
                          </a:srgbClr>
                        </a:gs>
                        <a:gs pos="50000">
                          <a:srgbClr val="A96652">
                            <a:tint val="44500"/>
                            <a:satMod val="160000"/>
                          </a:srgbClr>
                        </a:gs>
                        <a:gs pos="100000">
                          <a:srgbClr val="A96652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158897"/>
            <a:ext cx="9144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CA" sz="1000" dirty="0" err="1" smtClean="0"/>
              <a:t>Whetten</a:t>
            </a:r>
            <a:r>
              <a:rPr lang="en-CA" sz="1000" dirty="0"/>
              <a:t>, D.A. </a:t>
            </a:r>
            <a:r>
              <a:rPr lang="en-CA" sz="1000" dirty="0" smtClean="0"/>
              <a:t>&amp; Cameron</a:t>
            </a:r>
            <a:r>
              <a:rPr lang="en-CA" sz="1000" dirty="0"/>
              <a:t>, K.S</a:t>
            </a:r>
            <a:r>
              <a:rPr lang="en-CA" sz="1000" dirty="0" smtClean="0"/>
              <a:t>. (</a:t>
            </a:r>
            <a:r>
              <a:rPr lang="en-CA" sz="1000" dirty="0"/>
              <a:t>2011</a:t>
            </a:r>
            <a:r>
              <a:rPr lang="en-CA" sz="1000" dirty="0" smtClean="0"/>
              <a:t>). Developing </a:t>
            </a:r>
            <a:r>
              <a:rPr lang="en-CA" sz="1000" dirty="0"/>
              <a:t>management skills (8th ed.), Boston, MA, U.S.A</a:t>
            </a:r>
            <a:r>
              <a:rPr lang="en-CA" sz="1000" dirty="0" smtClean="0"/>
              <a:t>.: Prentice </a:t>
            </a:r>
            <a:r>
              <a:rPr lang="en-CA" sz="1000" dirty="0"/>
              <a:t>Hall.</a:t>
            </a:r>
          </a:p>
        </p:txBody>
      </p:sp>
    </p:spTree>
    <p:extLst>
      <p:ext uri="{BB962C8B-B14F-4D97-AF65-F5344CB8AC3E}">
        <p14:creationId xmlns:p14="http://schemas.microsoft.com/office/powerpoint/2010/main" val="80030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feedback might look like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289320"/>
              </p:ext>
            </p:extLst>
          </p:nvPr>
        </p:nvGraphicFramePr>
        <p:xfrm>
          <a:off x="1375863" y="2060848"/>
          <a:ext cx="6669448" cy="378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3180"/>
                <a:gridCol w="4316268"/>
              </a:tblGrid>
              <a:tr h="720000">
                <a:tc gridSpan="2">
                  <a:txBody>
                    <a:bodyPr/>
                    <a:lstStyle/>
                    <a:p>
                      <a:pPr algn="ctr"/>
                      <a:r>
                        <a:rPr lang="en-CA" sz="3600" b="1" i="0" dirty="0" smtClean="0">
                          <a:solidFill>
                            <a:schemeClr val="bg1"/>
                          </a:solidFill>
                        </a:rPr>
                        <a:t>OBEFA</a:t>
                      </a:r>
                      <a:endParaRPr lang="en-CA" sz="36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108000" marR="108000" marT="72000" marB="72000" anchor="ctr">
                    <a:gradFill flip="none" rotWithShape="1">
                      <a:gsLst>
                        <a:gs pos="0">
                          <a:srgbClr val="A96652">
                            <a:shade val="30000"/>
                            <a:satMod val="115000"/>
                          </a:srgbClr>
                        </a:gs>
                        <a:gs pos="50000">
                          <a:srgbClr val="A96652">
                            <a:shade val="67500"/>
                            <a:satMod val="115000"/>
                          </a:srgbClr>
                        </a:gs>
                        <a:gs pos="100000">
                          <a:srgbClr val="A96652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108000" marB="108000" anchor="ctr">
                    <a:gradFill flip="none" rotWithShape="1">
                      <a:gsLst>
                        <a:gs pos="0">
                          <a:srgbClr val="A96652">
                            <a:tint val="66000"/>
                            <a:satMod val="160000"/>
                          </a:srgbClr>
                        </a:gs>
                        <a:gs pos="50000">
                          <a:srgbClr val="A96652">
                            <a:tint val="44500"/>
                            <a:satMod val="160000"/>
                          </a:srgbClr>
                        </a:gs>
                        <a:gs pos="100000">
                          <a:srgbClr val="A96652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r>
                        <a:rPr lang="en-CA" sz="2200" b="1" i="0" dirty="0" smtClean="0">
                          <a:solidFill>
                            <a:schemeClr val="tx1"/>
                          </a:solidFill>
                        </a:rPr>
                        <a:t>Open statement</a:t>
                      </a:r>
                    </a:p>
                  </a:txBody>
                  <a:tcPr marL="108000" marR="108000" marT="36000" marB="36000" anchor="ctr">
                    <a:gradFill flip="none" rotWithShape="1">
                      <a:gsLst>
                        <a:gs pos="0">
                          <a:srgbClr val="A96652">
                            <a:tint val="66000"/>
                            <a:satMod val="160000"/>
                          </a:srgbClr>
                        </a:gs>
                        <a:gs pos="50000">
                          <a:srgbClr val="A96652">
                            <a:tint val="44500"/>
                            <a:satMod val="160000"/>
                          </a:srgbClr>
                        </a:gs>
                        <a:gs pos="100000">
                          <a:srgbClr val="A96652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dirty="0" smtClean="0">
                          <a:solidFill>
                            <a:schemeClr val="tx1"/>
                          </a:solidFill>
                        </a:rPr>
                        <a:t>I have a concern.</a:t>
                      </a:r>
                    </a:p>
                  </a:txBody>
                  <a:tcPr marL="108000" marR="108000" marT="36000" marB="36000" anchor="ctr">
                    <a:gradFill flip="none" rotWithShape="1">
                      <a:gsLst>
                        <a:gs pos="0">
                          <a:srgbClr val="A96652">
                            <a:tint val="66000"/>
                            <a:satMod val="160000"/>
                          </a:srgbClr>
                        </a:gs>
                        <a:gs pos="50000">
                          <a:srgbClr val="A96652">
                            <a:tint val="44500"/>
                            <a:satMod val="160000"/>
                          </a:srgbClr>
                        </a:gs>
                        <a:gs pos="100000">
                          <a:srgbClr val="A96652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r>
                        <a:rPr lang="en-CA" sz="2200" b="1" i="0" dirty="0" smtClean="0"/>
                        <a:t>Behaviour</a:t>
                      </a:r>
                      <a:endParaRPr lang="en-CA" sz="2200" b="1" i="0" dirty="0"/>
                    </a:p>
                  </a:txBody>
                  <a:tcPr marL="108000" marR="108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When you tell me you are walking home alone, then don’t show up or call</a:t>
                      </a:r>
                      <a:r>
                        <a:rPr lang="en-CA" sz="1800" baseline="0" dirty="0" smtClean="0"/>
                        <a:t> …</a:t>
                      </a:r>
                      <a:endParaRPr lang="en-CA" sz="1800" dirty="0" smtClean="0"/>
                    </a:p>
                  </a:txBody>
                  <a:tcPr marL="108000" marR="108000" marT="36000" marB="36000" anchor="ctr">
                    <a:solidFill>
                      <a:schemeClr val="bg1"/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r>
                        <a:rPr lang="en-CA" sz="2200" b="1" i="0" dirty="0" smtClean="0"/>
                        <a:t>Effect</a:t>
                      </a:r>
                      <a:endParaRPr lang="en-CA" sz="2200" b="1" i="0" dirty="0"/>
                    </a:p>
                  </a:txBody>
                  <a:tcPr marL="108000" marR="108000" marT="36000" marB="36000" anchor="ctr">
                    <a:gradFill flip="none" rotWithShape="1">
                      <a:gsLst>
                        <a:gs pos="0">
                          <a:srgbClr val="A96652">
                            <a:tint val="66000"/>
                            <a:satMod val="160000"/>
                          </a:srgbClr>
                        </a:gs>
                        <a:gs pos="50000">
                          <a:srgbClr val="A96652">
                            <a:tint val="44500"/>
                            <a:satMod val="160000"/>
                          </a:srgbClr>
                        </a:gs>
                        <a:gs pos="100000">
                          <a:srgbClr val="A96652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… I don’t know where you are …</a:t>
                      </a:r>
                    </a:p>
                  </a:txBody>
                  <a:tcPr marL="108000" marR="108000" marT="36000" marB="36000" anchor="ctr">
                    <a:gradFill flip="none" rotWithShape="1">
                      <a:gsLst>
                        <a:gs pos="0">
                          <a:srgbClr val="A96652">
                            <a:tint val="66000"/>
                            <a:satMod val="160000"/>
                          </a:srgbClr>
                        </a:gs>
                        <a:gs pos="50000">
                          <a:srgbClr val="A96652">
                            <a:tint val="44500"/>
                            <a:satMod val="160000"/>
                          </a:srgbClr>
                        </a:gs>
                        <a:gs pos="100000">
                          <a:srgbClr val="A96652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r>
                        <a:rPr lang="en-CA" sz="2200" b="1" i="0" dirty="0" smtClean="0"/>
                        <a:t>Feelings</a:t>
                      </a:r>
                      <a:endParaRPr lang="en-CA" sz="2200" b="1" i="0" dirty="0"/>
                    </a:p>
                  </a:txBody>
                  <a:tcPr marL="108000" marR="108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… and I worry about your safety.</a:t>
                      </a:r>
                    </a:p>
                  </a:txBody>
                  <a:tcPr marL="108000" marR="108000" marT="36000" marB="36000" anchor="ctr">
                    <a:solidFill>
                      <a:schemeClr val="bg1"/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r>
                        <a:rPr lang="en-CA" sz="2200" b="1" i="0" dirty="0" smtClean="0"/>
                        <a:t>Action</a:t>
                      </a:r>
                      <a:endParaRPr lang="en-CA" sz="2200" b="1" i="0" dirty="0"/>
                    </a:p>
                  </a:txBody>
                  <a:tcPr marL="108000" marR="108000" marT="36000" marB="36000" anchor="ctr">
                    <a:gradFill flip="none" rotWithShape="1">
                      <a:gsLst>
                        <a:gs pos="0">
                          <a:srgbClr val="A96652">
                            <a:tint val="66000"/>
                            <a:satMod val="160000"/>
                          </a:srgbClr>
                        </a:gs>
                        <a:gs pos="50000">
                          <a:srgbClr val="A96652">
                            <a:tint val="44500"/>
                            <a:satMod val="160000"/>
                          </a:srgbClr>
                        </a:gs>
                        <a:gs pos="100000">
                          <a:srgbClr val="A96652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I would like us to work this out.</a:t>
                      </a:r>
                    </a:p>
                  </a:txBody>
                  <a:tcPr marL="108000" marR="108000" marT="36000" marB="36000" anchor="ctr">
                    <a:gradFill flip="none" rotWithShape="1">
                      <a:gsLst>
                        <a:gs pos="0">
                          <a:srgbClr val="A96652">
                            <a:tint val="66000"/>
                            <a:satMod val="160000"/>
                          </a:srgbClr>
                        </a:gs>
                        <a:gs pos="50000">
                          <a:srgbClr val="A96652">
                            <a:tint val="44500"/>
                            <a:satMod val="160000"/>
                          </a:srgbClr>
                        </a:gs>
                        <a:gs pos="100000">
                          <a:srgbClr val="A96652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88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</a:t>
            </a:r>
            <a:r>
              <a:rPr lang="en-US" dirty="0" smtClean="0"/>
              <a:t>practice </a:t>
            </a:r>
            <a:r>
              <a:rPr lang="en-US" dirty="0"/>
              <a:t>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8951" y="1600200"/>
            <a:ext cx="8363272" cy="470912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Think about a situation where you wanted to give feedback </a:t>
            </a:r>
          </a:p>
          <a:p>
            <a:pPr lvl="1"/>
            <a:r>
              <a:rPr lang="en-CA" dirty="0" smtClean="0"/>
              <a:t>E.g. Someone </a:t>
            </a:r>
            <a:r>
              <a:rPr lang="en-CA" dirty="0"/>
              <a:t>took your parking space or cut in </a:t>
            </a:r>
            <a:r>
              <a:rPr lang="en-CA" dirty="0" smtClean="0"/>
              <a:t>line, or something your kids</a:t>
            </a:r>
            <a:r>
              <a:rPr lang="en-CA" dirty="0"/>
              <a:t>, mother-in-law, </a:t>
            </a:r>
            <a:r>
              <a:rPr lang="en-CA" dirty="0" smtClean="0"/>
              <a:t>or partner did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CA" dirty="0" smtClean="0"/>
              <a:t>Partner </a:t>
            </a:r>
            <a:r>
              <a:rPr lang="en-CA" dirty="0"/>
              <a:t>and </a:t>
            </a:r>
            <a:r>
              <a:rPr lang="en-CA" dirty="0" smtClean="0"/>
              <a:t>practice </a:t>
            </a:r>
            <a:r>
              <a:rPr lang="en-CA" dirty="0"/>
              <a:t>OBEFA </a:t>
            </a:r>
            <a:r>
              <a:rPr lang="en-CA" dirty="0" smtClean="0"/>
              <a:t>(2 min)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Share </a:t>
            </a:r>
            <a:r>
              <a:rPr lang="en-CA" dirty="0"/>
              <a:t>as a group </a:t>
            </a:r>
            <a:r>
              <a:rPr lang="en-CA" dirty="0" smtClean="0"/>
              <a:t>(3 min)</a:t>
            </a:r>
            <a:endParaRPr lang="en-CA" dirty="0"/>
          </a:p>
          <a:p>
            <a:pPr lvl="1"/>
            <a:r>
              <a:rPr lang="en-CA" dirty="0"/>
              <a:t>How did it go?</a:t>
            </a:r>
          </a:p>
          <a:p>
            <a:pPr lvl="1"/>
            <a:r>
              <a:rPr lang="en-CA" dirty="0"/>
              <a:t>When would you use it?</a:t>
            </a:r>
          </a:p>
          <a:p>
            <a:pPr lvl="1"/>
            <a:r>
              <a:rPr lang="en-CA" dirty="0"/>
              <a:t>Cautions</a:t>
            </a:r>
            <a:r>
              <a:rPr lang="en-CA" dirty="0" smtClean="0"/>
              <a:t>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353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</a:t>
            </a:r>
            <a:r>
              <a:rPr lang="en-US" dirty="0" smtClean="0"/>
              <a:t>practice </a:t>
            </a:r>
            <a:r>
              <a:rPr lang="en-US" dirty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951" y="1600200"/>
            <a:ext cx="8363272" cy="4637112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Watch the video segment </a:t>
            </a:r>
            <a:r>
              <a:rPr lang="en-CA" i="1" dirty="0"/>
              <a:t>How not to do </a:t>
            </a:r>
            <a:r>
              <a:rPr lang="en-CA" i="1" dirty="0" smtClean="0"/>
              <a:t>Bedside Shift Report</a:t>
            </a:r>
            <a:r>
              <a:rPr lang="en-CA" dirty="0" smtClean="0"/>
              <a:t> </a:t>
            </a:r>
            <a:r>
              <a:rPr lang="en-CA" dirty="0" smtClean="0"/>
              <a:t>[</a:t>
            </a:r>
            <a:r>
              <a:rPr lang="en-CA" dirty="0" smtClean="0">
                <a:hlinkClick r:id="rId2"/>
              </a:rPr>
              <a:t>YouTube link</a:t>
            </a:r>
            <a:r>
              <a:rPr lang="en-CA" dirty="0" smtClean="0"/>
              <a:t>; </a:t>
            </a:r>
            <a:r>
              <a:rPr lang="en-CA" dirty="0"/>
              <a:t>watch 1:15 </a:t>
            </a:r>
            <a:r>
              <a:rPr lang="en-CA" dirty="0" smtClean="0"/>
              <a:t>- 2:23]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Use the Bedside Shift Report checklist to analyze the </a:t>
            </a:r>
            <a:r>
              <a:rPr lang="en-CA" dirty="0" smtClean="0"/>
              <a:t>interaction [</a:t>
            </a:r>
            <a:r>
              <a:rPr lang="en-CA" dirty="0" smtClean="0">
                <a:hlinkClick r:id="rId3"/>
              </a:rPr>
              <a:t>VIPER website link</a:t>
            </a:r>
            <a:r>
              <a:rPr lang="en-CA" dirty="0" smtClean="0"/>
              <a:t>]. 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Partner and take turns constructing and then providing feedback using OBEFA </a:t>
            </a:r>
            <a:r>
              <a:rPr lang="en-CA" dirty="0" smtClean="0"/>
              <a:t>(3 min)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Share as a group </a:t>
            </a:r>
            <a:r>
              <a:rPr lang="en-CA" dirty="0" smtClean="0"/>
              <a:t>(3 min)</a:t>
            </a:r>
            <a:endParaRPr lang="en-CA" dirty="0"/>
          </a:p>
          <a:p>
            <a:pPr lvl="1"/>
            <a:r>
              <a:rPr lang="en-CA" dirty="0"/>
              <a:t>How did it feel to provide negative feedback using OBEFA?</a:t>
            </a:r>
          </a:p>
          <a:p>
            <a:pPr lvl="1"/>
            <a:r>
              <a:rPr lang="en-CA" dirty="0"/>
              <a:t>How did it feel to receive this feedback?</a:t>
            </a:r>
          </a:p>
          <a:p>
            <a:pPr lvl="1"/>
            <a:r>
              <a:rPr lang="en-CA" dirty="0"/>
              <a:t>When would you use it?</a:t>
            </a:r>
          </a:p>
          <a:p>
            <a:pPr lvl="1"/>
            <a:r>
              <a:rPr lang="en-CA" dirty="0"/>
              <a:t>Cautions</a:t>
            </a:r>
            <a:r>
              <a:rPr lang="en-CA" dirty="0" smtClean="0"/>
              <a:t>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839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8951" y="936000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en-CA" dirty="0"/>
              <a:t>Timely and effective team </a:t>
            </a:r>
            <a:r>
              <a:rPr lang="en-CA" dirty="0" smtClean="0"/>
              <a:t>debriefing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A team process tool </a:t>
            </a:r>
            <a:r>
              <a:rPr lang="en-CA" dirty="0" smtClean="0"/>
              <a:t>for…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413387"/>
              </p:ext>
            </p:extLst>
          </p:nvPr>
        </p:nvGraphicFramePr>
        <p:xfrm>
          <a:off x="1074184" y="2529240"/>
          <a:ext cx="7272807" cy="2687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50400"/>
                <a:gridCol w="5122407"/>
              </a:tblGrid>
              <a:tr h="792000">
                <a:tc>
                  <a:txBody>
                    <a:bodyPr/>
                    <a:lstStyle/>
                    <a:p>
                      <a:r>
                        <a:rPr lang="en-CA" sz="2400" b="1" i="0" dirty="0" smtClean="0">
                          <a:solidFill>
                            <a:schemeClr val="tx1"/>
                          </a:solidFill>
                        </a:rPr>
                        <a:t>What?</a:t>
                      </a:r>
                    </a:p>
                  </a:txBody>
                  <a:tcPr marL="108000" marR="108000" marT="108000" marB="108000" anchor="ctr">
                    <a:gradFill flip="none" rotWithShape="1">
                      <a:gsLst>
                        <a:gs pos="0">
                          <a:srgbClr val="9B8F79">
                            <a:tint val="66000"/>
                            <a:satMod val="160000"/>
                          </a:srgbClr>
                        </a:gs>
                        <a:gs pos="50000">
                          <a:srgbClr val="9B8F79">
                            <a:tint val="44500"/>
                            <a:satMod val="160000"/>
                          </a:srgbClr>
                        </a:gs>
                        <a:gs pos="100000">
                          <a:srgbClr val="9B8F7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b="0" dirty="0" smtClean="0">
                          <a:solidFill>
                            <a:schemeClr val="tx1"/>
                          </a:solidFill>
                        </a:rPr>
                        <a:t>Describe/review event success &amp; challenge.</a:t>
                      </a:r>
                    </a:p>
                  </a:txBody>
                  <a:tcPr marL="108000" marR="108000" marT="108000" marB="108000" anchor="ctr">
                    <a:gradFill flip="none" rotWithShape="1">
                      <a:gsLst>
                        <a:gs pos="0">
                          <a:srgbClr val="9B8F79">
                            <a:tint val="66000"/>
                            <a:satMod val="160000"/>
                          </a:srgbClr>
                        </a:gs>
                        <a:gs pos="50000">
                          <a:srgbClr val="9B8F79">
                            <a:tint val="44500"/>
                            <a:satMod val="160000"/>
                          </a:srgbClr>
                        </a:gs>
                        <a:gs pos="100000">
                          <a:srgbClr val="9B8F7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r>
                        <a:rPr lang="en-CA" sz="2400" b="1" i="0" dirty="0" smtClean="0"/>
                        <a:t>So what?</a:t>
                      </a:r>
                      <a:endParaRPr lang="en-CA" sz="2400" b="1" i="0" dirty="0"/>
                    </a:p>
                  </a:txBody>
                  <a:tcPr marL="108000" marR="108000" marT="108000" marB="10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What was the impact/implications?</a:t>
                      </a:r>
                    </a:p>
                  </a:txBody>
                  <a:tcPr marL="108000" marR="108000" marT="108000" marB="108000" anchor="ctr"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r>
                        <a:rPr lang="en-CA" sz="2400" b="1" i="0" dirty="0" smtClean="0"/>
                        <a:t>Now what?</a:t>
                      </a:r>
                      <a:endParaRPr lang="en-CA" sz="2400" b="1" i="0" dirty="0"/>
                    </a:p>
                  </a:txBody>
                  <a:tcPr marL="108000" marR="108000" marT="108000" marB="108000" anchor="ctr">
                    <a:gradFill flip="none" rotWithShape="1">
                      <a:gsLst>
                        <a:gs pos="0">
                          <a:srgbClr val="9B8F79">
                            <a:tint val="66000"/>
                            <a:satMod val="160000"/>
                          </a:srgbClr>
                        </a:gs>
                        <a:gs pos="50000">
                          <a:srgbClr val="9B8F79">
                            <a:tint val="44500"/>
                            <a:satMod val="160000"/>
                          </a:srgbClr>
                        </a:gs>
                        <a:gs pos="100000">
                          <a:srgbClr val="9B8F7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/>
                        <a:t>What would you do differently moving forward, what needs to happen next?</a:t>
                      </a:r>
                    </a:p>
                  </a:txBody>
                  <a:tcPr marL="108000" marR="108000" marT="108000" marB="108000" anchor="ctr">
                    <a:gradFill flip="none" rotWithShape="1">
                      <a:gsLst>
                        <a:gs pos="0">
                          <a:srgbClr val="9B8F79">
                            <a:tint val="66000"/>
                            <a:satMod val="160000"/>
                          </a:srgbClr>
                        </a:gs>
                        <a:gs pos="50000">
                          <a:srgbClr val="9B8F79">
                            <a:tint val="44500"/>
                            <a:satMod val="160000"/>
                          </a:srgbClr>
                        </a:gs>
                        <a:gs pos="100000">
                          <a:srgbClr val="9B8F7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6158897"/>
            <a:ext cx="9144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CA" sz="1000" dirty="0"/>
              <a:t>Based on work of </a:t>
            </a:r>
            <a:r>
              <a:rPr lang="en-CA" sz="1000" dirty="0" err="1"/>
              <a:t>Schön</a:t>
            </a:r>
            <a:r>
              <a:rPr lang="en-CA" sz="1000" dirty="0"/>
              <a:t>: The Reflective Practitioner: How professionals think in action. London: Temple Smith, 1983.</a:t>
            </a:r>
            <a:endParaRPr lang="en-CA" sz="1000" dirty="0" smtClean="0"/>
          </a:p>
        </p:txBody>
      </p:sp>
    </p:spTree>
    <p:extLst>
      <p:ext uri="{BB962C8B-B14F-4D97-AF65-F5344CB8AC3E}">
        <p14:creationId xmlns:p14="http://schemas.microsoft.com/office/powerpoint/2010/main" val="10189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8145" y="1628800"/>
            <a:ext cx="6696744" cy="27720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What </a:t>
            </a:r>
            <a:r>
              <a:rPr lang="en-CA" dirty="0" smtClean="0"/>
              <a:t>team debriefing might </a:t>
            </a:r>
            <a:r>
              <a:rPr lang="en-CA" dirty="0"/>
              <a:t>look like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600200"/>
            <a:ext cx="6707345" cy="4781128"/>
          </a:xfrm>
        </p:spPr>
        <p:txBody>
          <a:bodyPr>
            <a:noAutofit/>
          </a:bodyPr>
          <a:lstStyle/>
          <a:p>
            <a:pPr marL="274638" indent="-274638">
              <a:spcBef>
                <a:spcPts val="0"/>
              </a:spcBef>
              <a:buNone/>
            </a:pPr>
            <a:r>
              <a:rPr lang="en-CA" sz="2000" b="1" dirty="0">
                <a:solidFill>
                  <a:srgbClr val="A96652"/>
                </a:solidFill>
              </a:rPr>
              <a:t>T: So Kathy, how did you think that went?</a:t>
            </a:r>
          </a:p>
          <a:p>
            <a:pPr marL="274638" indent="-274638">
              <a:spcBef>
                <a:spcPts val="0"/>
              </a:spcBef>
              <a:buNone/>
            </a:pPr>
            <a:r>
              <a:rPr lang="en-CA" sz="2000" b="1" dirty="0">
                <a:solidFill>
                  <a:srgbClr val="514746"/>
                </a:solidFill>
              </a:rPr>
              <a:t>K: I thought the team responded really well, and the work that went up on the chart paper really helped us to move on to the next step.</a:t>
            </a:r>
          </a:p>
          <a:p>
            <a:pPr marL="274638" indent="-274638">
              <a:spcBef>
                <a:spcPts val="0"/>
              </a:spcBef>
              <a:buNone/>
            </a:pPr>
            <a:r>
              <a:rPr lang="en-CA" sz="2000" b="1" dirty="0">
                <a:solidFill>
                  <a:srgbClr val="A96652"/>
                </a:solidFill>
              </a:rPr>
              <a:t>T: I agree. I was surprised when other team members spoke to </a:t>
            </a:r>
            <a:r>
              <a:rPr lang="en-CA" sz="2000" b="1" dirty="0" smtClean="0">
                <a:solidFill>
                  <a:srgbClr val="A96652"/>
                </a:solidFill>
              </a:rPr>
              <a:t>Bedside Shift Report which </a:t>
            </a:r>
            <a:r>
              <a:rPr lang="en-CA" sz="2000" b="1" dirty="0">
                <a:solidFill>
                  <a:srgbClr val="A96652"/>
                </a:solidFill>
              </a:rPr>
              <a:t>at first glance seems mostly to be a nursing process. That really underscored the need to involve everyone in the sessions</a:t>
            </a:r>
            <a:r>
              <a:rPr lang="en-CA" sz="2000" b="1" dirty="0" smtClean="0">
                <a:solidFill>
                  <a:srgbClr val="A96652"/>
                </a:solidFill>
              </a:rPr>
              <a:t>. </a:t>
            </a:r>
            <a:r>
              <a:rPr lang="en-CA" sz="2000" b="1" dirty="0">
                <a:solidFill>
                  <a:srgbClr val="A96652"/>
                </a:solidFill>
              </a:rPr>
              <a:t>One challenge with all the great discussions, we kept getting behind on time. </a:t>
            </a:r>
          </a:p>
          <a:p>
            <a:pPr marL="274638" indent="-274638">
              <a:spcBef>
                <a:spcPts val="0"/>
              </a:spcBef>
              <a:buNone/>
            </a:pPr>
            <a:r>
              <a:rPr lang="en-CA" sz="2000" b="1" dirty="0">
                <a:solidFill>
                  <a:srgbClr val="514746"/>
                </a:solidFill>
              </a:rPr>
              <a:t>K: You’re right, it did cause some pressure. </a:t>
            </a:r>
          </a:p>
          <a:p>
            <a:pPr marL="274638" indent="-274638">
              <a:spcBef>
                <a:spcPts val="0"/>
              </a:spcBef>
              <a:buNone/>
            </a:pPr>
            <a:r>
              <a:rPr lang="en-CA" sz="2000" b="1" dirty="0">
                <a:solidFill>
                  <a:srgbClr val="A96652"/>
                </a:solidFill>
              </a:rPr>
              <a:t>T</a:t>
            </a:r>
            <a:r>
              <a:rPr lang="en-CA" sz="2000" b="1" dirty="0" smtClean="0">
                <a:solidFill>
                  <a:srgbClr val="A96652"/>
                </a:solidFill>
              </a:rPr>
              <a:t>: Yes</a:t>
            </a:r>
            <a:r>
              <a:rPr lang="en-CA" sz="2000" b="1" dirty="0">
                <a:solidFill>
                  <a:srgbClr val="A96652"/>
                </a:solidFill>
              </a:rPr>
              <a:t>, and when I am watching the time I get distracted and worry I am not being clear, or worse, will miss something. Given that we can’t likely extend the sessions, let’s plan to do less in the time allotted.</a:t>
            </a:r>
          </a:p>
          <a:p>
            <a:pPr marL="274638" indent="-274638">
              <a:spcBef>
                <a:spcPts val="0"/>
              </a:spcBef>
              <a:buNone/>
            </a:pPr>
            <a:r>
              <a:rPr lang="en-CA" sz="2000" b="1" dirty="0">
                <a:solidFill>
                  <a:srgbClr val="514746"/>
                </a:solidFill>
              </a:rPr>
              <a:t>K: That’s great. Everything’s a learning experience, right</a:t>
            </a:r>
            <a:r>
              <a:rPr lang="en-CA" sz="2000" b="1" dirty="0" smtClean="0">
                <a:solidFill>
                  <a:srgbClr val="514746"/>
                </a:solidFill>
              </a:rPr>
              <a:t>!</a:t>
            </a:r>
            <a:endParaRPr lang="en-CA" sz="2000" b="1" dirty="0">
              <a:solidFill>
                <a:srgbClr val="51474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520" y="5157192"/>
            <a:ext cx="2088000" cy="584775"/>
          </a:xfrm>
          <a:prstGeom prst="rect">
            <a:avLst/>
          </a:prstGeom>
          <a:gradFill flip="none" rotWithShape="1">
            <a:gsLst>
              <a:gs pos="0">
                <a:srgbClr val="9B8F79">
                  <a:tint val="66000"/>
                  <a:satMod val="160000"/>
                </a:srgbClr>
              </a:gs>
              <a:gs pos="50000">
                <a:srgbClr val="9B8F79">
                  <a:tint val="44500"/>
                  <a:satMod val="160000"/>
                </a:srgbClr>
              </a:gs>
              <a:gs pos="100000">
                <a:srgbClr val="9B8F79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none" lIns="72000" rIns="72000" rtlCol="0" anchor="ctr">
            <a:noAutofit/>
          </a:bodyPr>
          <a:lstStyle/>
          <a:p>
            <a:pPr algn="ctr"/>
            <a:r>
              <a:rPr lang="en-CA" sz="2800" dirty="0" smtClean="0">
                <a:solidFill>
                  <a:srgbClr val="9B8F79"/>
                </a:solidFill>
              </a:rPr>
              <a:t>Now what?</a:t>
            </a:r>
            <a:endParaRPr lang="en-US" sz="2800" dirty="0">
              <a:solidFill>
                <a:srgbClr val="9B8F7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4520" y="3537012"/>
            <a:ext cx="2088000" cy="584775"/>
          </a:xfrm>
          <a:prstGeom prst="rect">
            <a:avLst/>
          </a:prstGeom>
          <a:gradFill flip="none" rotWithShape="1">
            <a:gsLst>
              <a:gs pos="0">
                <a:srgbClr val="9B8F79">
                  <a:tint val="66000"/>
                  <a:satMod val="160000"/>
                </a:srgbClr>
              </a:gs>
              <a:gs pos="50000">
                <a:srgbClr val="9B8F79">
                  <a:tint val="44500"/>
                  <a:satMod val="160000"/>
                </a:srgbClr>
              </a:gs>
              <a:gs pos="100000">
                <a:srgbClr val="9B8F79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none" lIns="72000" rIns="72000" rtlCol="0" anchor="ctr">
            <a:noAutofit/>
          </a:bodyPr>
          <a:lstStyle/>
          <a:p>
            <a:pPr algn="ctr"/>
            <a:r>
              <a:rPr lang="en-CA" sz="2800" dirty="0" smtClean="0">
                <a:solidFill>
                  <a:srgbClr val="9B8F79"/>
                </a:solidFill>
              </a:rPr>
              <a:t>So what?</a:t>
            </a:r>
            <a:endParaRPr lang="en-US" sz="2800" dirty="0">
              <a:solidFill>
                <a:srgbClr val="9B8F7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4520" y="1916832"/>
            <a:ext cx="2088000" cy="584775"/>
          </a:xfrm>
          <a:prstGeom prst="rect">
            <a:avLst/>
          </a:prstGeom>
          <a:gradFill flip="none" rotWithShape="1">
            <a:gsLst>
              <a:gs pos="0">
                <a:srgbClr val="9B8F79">
                  <a:tint val="66000"/>
                  <a:satMod val="160000"/>
                </a:srgbClr>
              </a:gs>
              <a:gs pos="50000">
                <a:srgbClr val="9B8F79">
                  <a:tint val="44500"/>
                  <a:satMod val="160000"/>
                </a:srgbClr>
              </a:gs>
              <a:gs pos="100000">
                <a:srgbClr val="9B8F79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none" lIns="72000" rIns="72000" rtlCol="0" anchor="ctr">
            <a:noAutofit/>
          </a:bodyPr>
          <a:lstStyle/>
          <a:p>
            <a:pPr algn="ctr"/>
            <a:r>
              <a:rPr lang="en-CA" sz="2800" b="1" dirty="0" smtClean="0"/>
              <a:t>What?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2810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8145" y="3468189"/>
            <a:ext cx="6696744" cy="1846012"/>
            <a:chOff x="539552" y="3468189"/>
            <a:chExt cx="6696744" cy="1846012"/>
          </a:xfrm>
        </p:grpSpPr>
        <p:sp>
          <p:nvSpPr>
            <p:cNvPr id="6" name="Rectangle 5"/>
            <p:cNvSpPr/>
            <p:nvPr/>
          </p:nvSpPr>
          <p:spPr>
            <a:xfrm>
              <a:off x="3419872" y="3468189"/>
              <a:ext cx="3816424" cy="324036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9552" y="3789852"/>
              <a:ext cx="4140000" cy="324036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552" y="4378167"/>
              <a:ext cx="4680520" cy="324036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4702201"/>
              <a:ext cx="6696744" cy="6120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What </a:t>
            </a:r>
            <a:r>
              <a:rPr lang="en-CA" dirty="0" smtClean="0"/>
              <a:t>team </a:t>
            </a:r>
            <a:r>
              <a:rPr lang="en-CA" dirty="0"/>
              <a:t>debriefing might look like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600200"/>
            <a:ext cx="6707345" cy="4781128"/>
          </a:xfrm>
        </p:spPr>
        <p:txBody>
          <a:bodyPr>
            <a:noAutofit/>
          </a:bodyPr>
          <a:lstStyle/>
          <a:p>
            <a:pPr marL="274638" indent="-274638">
              <a:spcBef>
                <a:spcPts val="0"/>
              </a:spcBef>
              <a:buNone/>
            </a:pPr>
            <a:r>
              <a:rPr lang="en-CA" sz="2000" b="1" dirty="0">
                <a:solidFill>
                  <a:srgbClr val="A96652"/>
                </a:solidFill>
              </a:rPr>
              <a:t>T: So Kathy, how did you think that went?</a:t>
            </a:r>
          </a:p>
          <a:p>
            <a:pPr marL="274638" indent="-274638">
              <a:spcBef>
                <a:spcPts val="0"/>
              </a:spcBef>
              <a:buNone/>
            </a:pPr>
            <a:r>
              <a:rPr lang="en-CA" sz="2000" b="1" dirty="0">
                <a:solidFill>
                  <a:srgbClr val="514746"/>
                </a:solidFill>
              </a:rPr>
              <a:t>K: I thought the team responded really well, and the work that went up on the chart paper really helped us to move on to the next step.</a:t>
            </a:r>
          </a:p>
          <a:p>
            <a:pPr marL="274638" indent="-274638">
              <a:spcBef>
                <a:spcPts val="0"/>
              </a:spcBef>
              <a:buNone/>
            </a:pPr>
            <a:r>
              <a:rPr lang="en-CA" sz="2000" b="1" dirty="0">
                <a:solidFill>
                  <a:srgbClr val="A96652"/>
                </a:solidFill>
              </a:rPr>
              <a:t>T: I agree. I was surprised when other team members spoke to </a:t>
            </a:r>
            <a:r>
              <a:rPr lang="en-CA" sz="2000" b="1" dirty="0" smtClean="0">
                <a:solidFill>
                  <a:srgbClr val="A96652"/>
                </a:solidFill>
              </a:rPr>
              <a:t>Bedside Shift Report which </a:t>
            </a:r>
            <a:r>
              <a:rPr lang="en-CA" sz="2000" b="1" dirty="0">
                <a:solidFill>
                  <a:srgbClr val="A96652"/>
                </a:solidFill>
              </a:rPr>
              <a:t>at first glance seems mostly to be a nursing process. That really underscored the need to involve everyone in the sessions</a:t>
            </a:r>
            <a:r>
              <a:rPr lang="en-CA" sz="2000" b="1" dirty="0" smtClean="0">
                <a:solidFill>
                  <a:srgbClr val="A96652"/>
                </a:solidFill>
              </a:rPr>
              <a:t>. </a:t>
            </a:r>
            <a:r>
              <a:rPr lang="en-CA" sz="2000" b="1" dirty="0">
                <a:solidFill>
                  <a:srgbClr val="A96652"/>
                </a:solidFill>
              </a:rPr>
              <a:t>One challenge with all the great discussions, we kept getting behind on time. </a:t>
            </a:r>
          </a:p>
          <a:p>
            <a:pPr marL="274638" indent="-274638">
              <a:spcBef>
                <a:spcPts val="0"/>
              </a:spcBef>
              <a:buNone/>
            </a:pPr>
            <a:r>
              <a:rPr lang="en-CA" sz="2000" b="1" dirty="0">
                <a:solidFill>
                  <a:srgbClr val="514746"/>
                </a:solidFill>
              </a:rPr>
              <a:t>K: You’re right, it did cause some pressure. </a:t>
            </a:r>
          </a:p>
          <a:p>
            <a:pPr marL="274638" indent="-274638">
              <a:spcBef>
                <a:spcPts val="0"/>
              </a:spcBef>
              <a:buNone/>
            </a:pPr>
            <a:r>
              <a:rPr lang="en-CA" sz="2000" b="1" dirty="0">
                <a:solidFill>
                  <a:srgbClr val="A96652"/>
                </a:solidFill>
              </a:rPr>
              <a:t>T</a:t>
            </a:r>
            <a:r>
              <a:rPr lang="en-CA" sz="2000" b="1" dirty="0" smtClean="0">
                <a:solidFill>
                  <a:srgbClr val="A96652"/>
                </a:solidFill>
              </a:rPr>
              <a:t>: Yes</a:t>
            </a:r>
            <a:r>
              <a:rPr lang="en-CA" sz="2000" b="1" dirty="0">
                <a:solidFill>
                  <a:srgbClr val="A96652"/>
                </a:solidFill>
              </a:rPr>
              <a:t>, and when I am watching the time I get distracted and worry I am not being clear, or worse, will miss something. Given that we can’t likely extend the sessions, let’s plan to do less in the time allotted.</a:t>
            </a:r>
          </a:p>
          <a:p>
            <a:pPr marL="274638" indent="-274638">
              <a:spcBef>
                <a:spcPts val="0"/>
              </a:spcBef>
              <a:buNone/>
            </a:pPr>
            <a:r>
              <a:rPr lang="en-CA" sz="2000" b="1" dirty="0">
                <a:solidFill>
                  <a:srgbClr val="514746"/>
                </a:solidFill>
              </a:rPr>
              <a:t>K: That’s great. Everything’s a learning experience, right</a:t>
            </a:r>
            <a:r>
              <a:rPr lang="en-CA" sz="2000" b="1" dirty="0" smtClean="0">
                <a:solidFill>
                  <a:srgbClr val="514746"/>
                </a:solidFill>
              </a:rPr>
              <a:t>!</a:t>
            </a:r>
            <a:endParaRPr lang="en-CA" sz="2000" b="1" dirty="0">
              <a:solidFill>
                <a:srgbClr val="51474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520" y="5157192"/>
            <a:ext cx="2088000" cy="584775"/>
          </a:xfrm>
          <a:prstGeom prst="rect">
            <a:avLst/>
          </a:prstGeom>
          <a:gradFill flip="none" rotWithShape="1">
            <a:gsLst>
              <a:gs pos="0">
                <a:srgbClr val="9B8F79">
                  <a:tint val="66000"/>
                  <a:satMod val="160000"/>
                </a:srgbClr>
              </a:gs>
              <a:gs pos="50000">
                <a:srgbClr val="9B8F79">
                  <a:tint val="44500"/>
                  <a:satMod val="160000"/>
                </a:srgbClr>
              </a:gs>
              <a:gs pos="100000">
                <a:srgbClr val="9B8F79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none" lIns="72000" rIns="72000" rtlCol="0" anchor="ctr">
            <a:noAutofit/>
          </a:bodyPr>
          <a:lstStyle/>
          <a:p>
            <a:pPr algn="ctr"/>
            <a:r>
              <a:rPr lang="en-CA" sz="2800" dirty="0" smtClean="0">
                <a:solidFill>
                  <a:srgbClr val="9B8F79"/>
                </a:solidFill>
              </a:rPr>
              <a:t>Now what?</a:t>
            </a:r>
            <a:endParaRPr lang="en-US" sz="2800" dirty="0">
              <a:solidFill>
                <a:srgbClr val="9B8F7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4520" y="3537012"/>
            <a:ext cx="2088000" cy="584775"/>
          </a:xfrm>
          <a:prstGeom prst="rect">
            <a:avLst/>
          </a:prstGeom>
          <a:gradFill flip="none" rotWithShape="1">
            <a:gsLst>
              <a:gs pos="0">
                <a:srgbClr val="9B8F79">
                  <a:tint val="66000"/>
                  <a:satMod val="160000"/>
                </a:srgbClr>
              </a:gs>
              <a:gs pos="50000">
                <a:srgbClr val="9B8F79">
                  <a:tint val="44500"/>
                  <a:satMod val="160000"/>
                </a:srgbClr>
              </a:gs>
              <a:gs pos="100000">
                <a:srgbClr val="9B8F79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none" lIns="72000" rIns="72000" rtlCol="0" anchor="ctr">
            <a:noAutofit/>
          </a:bodyPr>
          <a:lstStyle/>
          <a:p>
            <a:pPr algn="ctr"/>
            <a:r>
              <a:rPr lang="en-CA" sz="2800" b="1" dirty="0" smtClean="0"/>
              <a:t>So what?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64520" y="1916832"/>
            <a:ext cx="2088000" cy="584775"/>
          </a:xfrm>
          <a:prstGeom prst="rect">
            <a:avLst/>
          </a:prstGeom>
          <a:gradFill flip="none" rotWithShape="1">
            <a:gsLst>
              <a:gs pos="0">
                <a:srgbClr val="9B8F79">
                  <a:tint val="66000"/>
                  <a:satMod val="160000"/>
                </a:srgbClr>
              </a:gs>
              <a:gs pos="50000">
                <a:srgbClr val="9B8F79">
                  <a:tint val="44500"/>
                  <a:satMod val="160000"/>
                </a:srgbClr>
              </a:gs>
              <a:gs pos="100000">
                <a:srgbClr val="9B8F79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none" lIns="72000" rIns="72000" rtlCol="0" anchor="ctr">
            <a:noAutofit/>
          </a:bodyPr>
          <a:lstStyle/>
          <a:p>
            <a:pPr algn="ctr"/>
            <a:r>
              <a:rPr lang="en-CA" sz="2800" dirty="0" smtClean="0">
                <a:solidFill>
                  <a:srgbClr val="9B8F79"/>
                </a:solidFill>
              </a:rPr>
              <a:t>What?</a:t>
            </a:r>
            <a:endParaRPr lang="en-US" sz="2800" dirty="0">
              <a:solidFill>
                <a:srgbClr val="9B8F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58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Project </a:t>
            </a:r>
            <a:r>
              <a:rPr lang="en-CA" dirty="0"/>
              <a:t>c</a:t>
            </a:r>
            <a:r>
              <a:rPr lang="en-CA" dirty="0" smtClean="0"/>
              <a:t>ollaborators</a:t>
            </a:r>
            <a:endParaRPr lang="en-US" dirty="0"/>
          </a:p>
        </p:txBody>
      </p:sp>
      <p:pic>
        <p:nvPicPr>
          <p:cNvPr id="3074" name="Picture 2" descr="C:\Users\lfricker\Documents\SpiderOak Hive\Topic -- IP Care\Logos - Cov Hth\AHS_CovH_colou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2204244"/>
            <a:ext cx="7508875" cy="13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fricker\Documents\SpiderOak Hive\Logos\Logos - UA\UA-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651" y="4124326"/>
            <a:ext cx="4742698" cy="111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82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8145" y="5301208"/>
            <a:ext cx="6696744" cy="32403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8145" y="5625244"/>
            <a:ext cx="3456384" cy="32403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What </a:t>
            </a:r>
            <a:r>
              <a:rPr lang="en-CA" dirty="0" smtClean="0"/>
              <a:t>team </a:t>
            </a:r>
            <a:r>
              <a:rPr lang="en-CA" dirty="0"/>
              <a:t>debriefing might look like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600200"/>
            <a:ext cx="6707345" cy="4781128"/>
          </a:xfrm>
        </p:spPr>
        <p:txBody>
          <a:bodyPr>
            <a:noAutofit/>
          </a:bodyPr>
          <a:lstStyle/>
          <a:p>
            <a:pPr marL="274638" indent="-274638">
              <a:spcBef>
                <a:spcPts val="0"/>
              </a:spcBef>
              <a:buNone/>
            </a:pPr>
            <a:r>
              <a:rPr lang="en-CA" sz="2000" b="1" dirty="0">
                <a:solidFill>
                  <a:srgbClr val="A96652"/>
                </a:solidFill>
              </a:rPr>
              <a:t>T: So Kathy, how did you think that went?</a:t>
            </a:r>
          </a:p>
          <a:p>
            <a:pPr marL="274638" indent="-274638">
              <a:spcBef>
                <a:spcPts val="0"/>
              </a:spcBef>
              <a:buNone/>
            </a:pPr>
            <a:r>
              <a:rPr lang="en-CA" sz="2000" b="1" dirty="0">
                <a:solidFill>
                  <a:srgbClr val="514746"/>
                </a:solidFill>
              </a:rPr>
              <a:t>K: I thought the team responded really well, and the work that went up on the chart paper really helped us to move on to the next step.</a:t>
            </a:r>
          </a:p>
          <a:p>
            <a:pPr marL="274638" indent="-274638">
              <a:spcBef>
                <a:spcPts val="0"/>
              </a:spcBef>
              <a:buNone/>
            </a:pPr>
            <a:r>
              <a:rPr lang="en-CA" sz="2000" b="1" dirty="0">
                <a:solidFill>
                  <a:srgbClr val="A96652"/>
                </a:solidFill>
              </a:rPr>
              <a:t>T: I agree. I was surprised when other team members spoke to </a:t>
            </a:r>
            <a:r>
              <a:rPr lang="en-CA" sz="2000" b="1" dirty="0" smtClean="0">
                <a:solidFill>
                  <a:srgbClr val="A96652"/>
                </a:solidFill>
              </a:rPr>
              <a:t>Bedside Shift Report which </a:t>
            </a:r>
            <a:r>
              <a:rPr lang="en-CA" sz="2000" b="1" dirty="0">
                <a:solidFill>
                  <a:srgbClr val="A96652"/>
                </a:solidFill>
              </a:rPr>
              <a:t>at first glance seems mostly to be a nursing process. That really underscored the need to involve everyone in the sessions</a:t>
            </a:r>
            <a:r>
              <a:rPr lang="en-CA" sz="2000" b="1" dirty="0" smtClean="0">
                <a:solidFill>
                  <a:srgbClr val="A96652"/>
                </a:solidFill>
              </a:rPr>
              <a:t>. </a:t>
            </a:r>
            <a:r>
              <a:rPr lang="en-CA" sz="2000" b="1" dirty="0">
                <a:solidFill>
                  <a:srgbClr val="A96652"/>
                </a:solidFill>
              </a:rPr>
              <a:t>One challenge with all the great discussions, we kept getting behind on time. </a:t>
            </a:r>
          </a:p>
          <a:p>
            <a:pPr marL="274638" indent="-274638">
              <a:spcBef>
                <a:spcPts val="0"/>
              </a:spcBef>
              <a:buNone/>
            </a:pPr>
            <a:r>
              <a:rPr lang="en-CA" sz="2000" b="1" dirty="0">
                <a:solidFill>
                  <a:srgbClr val="514746"/>
                </a:solidFill>
              </a:rPr>
              <a:t>K: You’re right, it did cause some pressure. </a:t>
            </a:r>
          </a:p>
          <a:p>
            <a:pPr marL="274638" indent="-274638">
              <a:spcBef>
                <a:spcPts val="0"/>
              </a:spcBef>
              <a:buNone/>
            </a:pPr>
            <a:r>
              <a:rPr lang="en-CA" sz="2000" b="1" dirty="0">
                <a:solidFill>
                  <a:srgbClr val="A96652"/>
                </a:solidFill>
              </a:rPr>
              <a:t>T</a:t>
            </a:r>
            <a:r>
              <a:rPr lang="en-CA" sz="2000" b="1" dirty="0" smtClean="0">
                <a:solidFill>
                  <a:srgbClr val="A96652"/>
                </a:solidFill>
              </a:rPr>
              <a:t>: Yes</a:t>
            </a:r>
            <a:r>
              <a:rPr lang="en-CA" sz="2000" b="1" dirty="0">
                <a:solidFill>
                  <a:srgbClr val="A96652"/>
                </a:solidFill>
              </a:rPr>
              <a:t>, and when I am watching the time I get distracted and worry I am not being clear, or worse, will miss something. Given that we can’t likely extend the sessions, let’s plan to do less in the time allotted.</a:t>
            </a:r>
          </a:p>
          <a:p>
            <a:pPr marL="274638" indent="-274638">
              <a:spcBef>
                <a:spcPts val="0"/>
              </a:spcBef>
              <a:buNone/>
            </a:pPr>
            <a:r>
              <a:rPr lang="en-CA" sz="2000" b="1" dirty="0">
                <a:solidFill>
                  <a:srgbClr val="514746"/>
                </a:solidFill>
              </a:rPr>
              <a:t>K: That’s great. Everything’s a learning experience, right</a:t>
            </a:r>
            <a:r>
              <a:rPr lang="en-CA" sz="2000" b="1" dirty="0" smtClean="0">
                <a:solidFill>
                  <a:srgbClr val="514746"/>
                </a:solidFill>
              </a:rPr>
              <a:t>!</a:t>
            </a:r>
            <a:endParaRPr lang="en-CA" sz="2000" b="1" dirty="0">
              <a:solidFill>
                <a:srgbClr val="51474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4520" y="5157192"/>
            <a:ext cx="2088000" cy="584775"/>
          </a:xfrm>
          <a:prstGeom prst="rect">
            <a:avLst/>
          </a:prstGeom>
          <a:gradFill flip="none" rotWithShape="1">
            <a:gsLst>
              <a:gs pos="0">
                <a:srgbClr val="9B8F79">
                  <a:tint val="66000"/>
                  <a:satMod val="160000"/>
                </a:srgbClr>
              </a:gs>
              <a:gs pos="50000">
                <a:srgbClr val="9B8F79">
                  <a:tint val="44500"/>
                  <a:satMod val="160000"/>
                </a:srgbClr>
              </a:gs>
              <a:gs pos="100000">
                <a:srgbClr val="9B8F79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none" lIns="72000" rIns="72000" rtlCol="0" anchor="ctr">
            <a:noAutofit/>
          </a:bodyPr>
          <a:lstStyle/>
          <a:p>
            <a:pPr algn="ctr"/>
            <a:r>
              <a:rPr lang="en-CA" sz="2800" b="1" dirty="0" smtClean="0"/>
              <a:t>Now what?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64520" y="3537012"/>
            <a:ext cx="2088000" cy="584775"/>
          </a:xfrm>
          <a:prstGeom prst="rect">
            <a:avLst/>
          </a:prstGeom>
          <a:gradFill flip="none" rotWithShape="1">
            <a:gsLst>
              <a:gs pos="0">
                <a:srgbClr val="9B8F79">
                  <a:tint val="66000"/>
                  <a:satMod val="160000"/>
                </a:srgbClr>
              </a:gs>
              <a:gs pos="50000">
                <a:srgbClr val="9B8F79">
                  <a:tint val="44500"/>
                  <a:satMod val="160000"/>
                </a:srgbClr>
              </a:gs>
              <a:gs pos="100000">
                <a:srgbClr val="9B8F79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none" lIns="72000" rIns="72000" rtlCol="0" anchor="ctr">
            <a:noAutofit/>
          </a:bodyPr>
          <a:lstStyle/>
          <a:p>
            <a:pPr algn="ctr"/>
            <a:r>
              <a:rPr lang="en-CA" sz="2800" dirty="0" smtClean="0">
                <a:solidFill>
                  <a:srgbClr val="9B8F79"/>
                </a:solidFill>
              </a:rPr>
              <a:t>So what?</a:t>
            </a:r>
            <a:endParaRPr lang="en-US" sz="2800" dirty="0">
              <a:solidFill>
                <a:srgbClr val="9B8F7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520" y="1916832"/>
            <a:ext cx="2088000" cy="584775"/>
          </a:xfrm>
          <a:prstGeom prst="rect">
            <a:avLst/>
          </a:prstGeom>
          <a:gradFill flip="none" rotWithShape="1">
            <a:gsLst>
              <a:gs pos="0">
                <a:srgbClr val="9B8F79">
                  <a:tint val="66000"/>
                  <a:satMod val="160000"/>
                </a:srgbClr>
              </a:gs>
              <a:gs pos="50000">
                <a:srgbClr val="9B8F79">
                  <a:tint val="44500"/>
                  <a:satMod val="160000"/>
                </a:srgbClr>
              </a:gs>
              <a:gs pos="100000">
                <a:srgbClr val="9B8F79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none" lIns="72000" rIns="72000" rtlCol="0" anchor="ctr">
            <a:noAutofit/>
          </a:bodyPr>
          <a:lstStyle/>
          <a:p>
            <a:pPr algn="ctr"/>
            <a:r>
              <a:rPr lang="en-CA" sz="2800" dirty="0" smtClean="0">
                <a:solidFill>
                  <a:srgbClr val="9B8F79"/>
                </a:solidFill>
              </a:rPr>
              <a:t>What?</a:t>
            </a:r>
            <a:endParaRPr lang="en-US" sz="2800" dirty="0">
              <a:solidFill>
                <a:srgbClr val="9B8F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39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for group debriefing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951" y="1600201"/>
            <a:ext cx="8363272" cy="146876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As you move forward, your team will identify expectations for debriefing, which can include</a:t>
            </a:r>
            <a:r>
              <a:rPr lang="en-CA" dirty="0" smtClean="0"/>
              <a:t>: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311629"/>
              </p:ext>
            </p:extLst>
          </p:nvPr>
        </p:nvGraphicFramePr>
        <p:xfrm>
          <a:off x="1074184" y="2996952"/>
          <a:ext cx="7272807" cy="2376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25608"/>
                <a:gridCol w="5647199"/>
              </a:tblGrid>
              <a:tr h="792000">
                <a:tc>
                  <a:txBody>
                    <a:bodyPr/>
                    <a:lstStyle/>
                    <a:p>
                      <a:r>
                        <a:rPr lang="en-CA" sz="2400" b="1" i="0" dirty="0" smtClean="0">
                          <a:solidFill>
                            <a:schemeClr val="tx1"/>
                          </a:solidFill>
                        </a:rPr>
                        <a:t>Where</a:t>
                      </a:r>
                    </a:p>
                  </a:txBody>
                  <a:tcPr marL="108000" marR="108000" marT="108000" marB="108000" anchor="ctr">
                    <a:gradFill flip="none" rotWithShape="1">
                      <a:gsLst>
                        <a:gs pos="0">
                          <a:srgbClr val="89A99E">
                            <a:tint val="66000"/>
                            <a:satMod val="160000"/>
                          </a:srgbClr>
                        </a:gs>
                        <a:gs pos="50000">
                          <a:srgbClr val="89A99E">
                            <a:tint val="44500"/>
                            <a:satMod val="160000"/>
                          </a:srgbClr>
                        </a:gs>
                        <a:gs pos="100000">
                          <a:srgbClr val="89A99E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b="0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</a:p>
                  </a:txBody>
                  <a:tcPr marL="108000" marR="108000" marT="108000" marB="108000" anchor="ctr">
                    <a:gradFill flip="none" rotWithShape="1">
                      <a:gsLst>
                        <a:gs pos="0">
                          <a:srgbClr val="89A99E">
                            <a:tint val="66000"/>
                            <a:satMod val="160000"/>
                          </a:srgbClr>
                        </a:gs>
                        <a:gs pos="50000">
                          <a:srgbClr val="89A99E">
                            <a:tint val="44500"/>
                            <a:satMod val="160000"/>
                          </a:srgbClr>
                        </a:gs>
                        <a:gs pos="100000">
                          <a:srgbClr val="89A99E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r>
                        <a:rPr lang="en-CA" sz="2400" b="1" i="0" dirty="0" smtClean="0"/>
                        <a:t>When</a:t>
                      </a:r>
                      <a:endParaRPr lang="en-CA" sz="2400" b="1" i="0" dirty="0"/>
                    </a:p>
                  </a:txBody>
                  <a:tcPr marL="108000" marR="108000" marT="108000" marB="10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Frequency of formal &amp; informal discussion</a:t>
                      </a:r>
                    </a:p>
                  </a:txBody>
                  <a:tcPr marL="108000" marR="108000" marT="108000" marB="108000" anchor="ctr"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r>
                        <a:rPr lang="en-CA" sz="2400" b="1" i="0" dirty="0" smtClean="0"/>
                        <a:t>How</a:t>
                      </a:r>
                      <a:endParaRPr lang="en-CA" sz="2400" b="1" i="0" dirty="0"/>
                    </a:p>
                  </a:txBody>
                  <a:tcPr marL="108000" marR="108000" marT="108000" marB="108000" anchor="ctr">
                    <a:gradFill flip="none" rotWithShape="1">
                      <a:gsLst>
                        <a:gs pos="0">
                          <a:srgbClr val="89A99E">
                            <a:tint val="66000"/>
                            <a:satMod val="160000"/>
                          </a:srgbClr>
                        </a:gs>
                        <a:gs pos="50000">
                          <a:srgbClr val="89A99E">
                            <a:tint val="44500"/>
                            <a:satMod val="160000"/>
                          </a:srgbClr>
                        </a:gs>
                        <a:gs pos="100000">
                          <a:srgbClr val="89A99E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/>
                        <a:t>Ground rules, format </a:t>
                      </a:r>
                    </a:p>
                  </a:txBody>
                  <a:tcPr marL="108000" marR="108000" marT="108000" marB="108000" anchor="ctr">
                    <a:gradFill flip="none" rotWithShape="1">
                      <a:gsLst>
                        <a:gs pos="0">
                          <a:srgbClr val="89A99E">
                            <a:tint val="66000"/>
                            <a:satMod val="160000"/>
                          </a:srgbClr>
                        </a:gs>
                        <a:gs pos="50000">
                          <a:srgbClr val="89A99E">
                            <a:tint val="44500"/>
                            <a:satMod val="160000"/>
                          </a:srgbClr>
                        </a:gs>
                        <a:gs pos="100000">
                          <a:srgbClr val="89A99E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9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Review ground rules</a:t>
            </a:r>
          </a:p>
          <a:p>
            <a:r>
              <a:rPr lang="en-CA" dirty="0"/>
              <a:t>Role Play</a:t>
            </a:r>
          </a:p>
          <a:p>
            <a:r>
              <a:rPr lang="en-CA" dirty="0"/>
              <a:t>Decompress</a:t>
            </a:r>
          </a:p>
          <a:p>
            <a:r>
              <a:rPr lang="en-CA" dirty="0"/>
              <a:t>Debrief using</a:t>
            </a:r>
          </a:p>
          <a:p>
            <a:pPr lvl="1"/>
            <a:r>
              <a:rPr lang="en-CA" dirty="0"/>
              <a:t>What?</a:t>
            </a:r>
          </a:p>
          <a:p>
            <a:pPr lvl="1"/>
            <a:r>
              <a:rPr lang="en-CA" dirty="0"/>
              <a:t>So What?</a:t>
            </a:r>
          </a:p>
          <a:p>
            <a:pPr lvl="1"/>
            <a:r>
              <a:rPr lang="en-CA" dirty="0"/>
              <a:t>Now What</a:t>
            </a:r>
            <a:r>
              <a:rPr lang="en-CA" dirty="0" smtClean="0"/>
              <a:t>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255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22596796"/>
              </p:ext>
            </p:extLst>
          </p:nvPr>
        </p:nvGraphicFramePr>
        <p:xfrm>
          <a:off x="279230" y="274503"/>
          <a:ext cx="8640000" cy="607824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924618"/>
                <a:gridCol w="5715382"/>
              </a:tblGrid>
              <a:tr h="792000">
                <a:tc gridSpan="2">
                  <a:txBody>
                    <a:bodyPr/>
                    <a:lstStyle/>
                    <a:p>
                      <a:pPr algn="ctr"/>
                      <a:r>
                        <a:rPr lang="en-CA" sz="4000" dirty="0" smtClean="0"/>
                        <a:t>Rapid </a:t>
                      </a:r>
                      <a:r>
                        <a:rPr lang="en-CA" sz="4000" dirty="0" smtClean="0"/>
                        <a:t>Rounds </a:t>
                      </a:r>
                      <a:r>
                        <a:rPr lang="en-CA" sz="4000" dirty="0" smtClean="0"/>
                        <a:t>troubleshooting</a:t>
                      </a:r>
                      <a:endParaRPr lang="en-CA" sz="4000" dirty="0"/>
                    </a:p>
                  </a:txBody>
                  <a:tcPr marL="108000" marR="108000" marT="90000" marB="90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9A99E">
                            <a:shade val="30000"/>
                            <a:satMod val="115000"/>
                          </a:srgbClr>
                        </a:gs>
                        <a:gs pos="50000">
                          <a:srgbClr val="89A99E">
                            <a:shade val="67500"/>
                            <a:satMod val="115000"/>
                          </a:srgbClr>
                        </a:gs>
                        <a:gs pos="100000">
                          <a:srgbClr val="89A99E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96550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en-CA" sz="2400" b="1" dirty="0" smtClean="0">
                          <a:solidFill>
                            <a:schemeClr val="bg1"/>
                          </a:solidFill>
                        </a:rPr>
                        <a:t>When this happens…</a:t>
                      </a:r>
                      <a:endParaRPr lang="en-CA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8000" marR="108000" marT="90000" marB="90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9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b="1" dirty="0" smtClean="0">
                          <a:solidFill>
                            <a:schemeClr val="bg1"/>
                          </a:solidFill>
                        </a:rPr>
                        <a:t>Try this…</a:t>
                      </a:r>
                      <a:endParaRPr lang="en-CA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8000" marR="108000" marT="90000" marB="90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99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Flow is interrupted</a:t>
                      </a:r>
                      <a:r>
                        <a:rPr lang="en-CA" baseline="0" dirty="0" smtClean="0"/>
                        <a:t> by rambling contributions or sidebars</a:t>
                      </a:r>
                      <a:endParaRPr lang="en-CA" dirty="0"/>
                    </a:p>
                  </a:txBody>
                  <a:tcPr marL="108000" marR="108000" marT="90000" marB="90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9A99E">
                            <a:tint val="66000"/>
                            <a:satMod val="160000"/>
                          </a:srgbClr>
                        </a:gs>
                        <a:gs pos="50000">
                          <a:srgbClr val="89A99E">
                            <a:tint val="44500"/>
                            <a:satMod val="160000"/>
                          </a:srgbClr>
                        </a:gs>
                        <a:gs pos="100000">
                          <a:srgbClr val="89A99E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 smtClean="0"/>
                        <a:t>Start with reference to </a:t>
                      </a:r>
                      <a:r>
                        <a:rPr lang="en-CA" b="1" dirty="0" smtClean="0"/>
                        <a:t>cornerstones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 smtClean="0"/>
                        <a:t>Use </a:t>
                      </a:r>
                      <a:r>
                        <a:rPr lang="en-CA" b="1" dirty="0" smtClean="0"/>
                        <a:t>SBAR</a:t>
                      </a:r>
                      <a:r>
                        <a:rPr lang="en-CA" b="0" dirty="0" smtClean="0"/>
                        <a:t>, </a:t>
                      </a:r>
                      <a:r>
                        <a:rPr lang="en-CA" b="1" dirty="0" smtClean="0"/>
                        <a:t>WAIT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 smtClean="0"/>
                        <a:t>Provide </a:t>
                      </a:r>
                      <a:r>
                        <a:rPr lang="en-CA" b="1" dirty="0" smtClean="0"/>
                        <a:t>feedback</a:t>
                      </a:r>
                      <a:endParaRPr lang="en-CA" b="1" dirty="0"/>
                    </a:p>
                  </a:txBody>
                  <a:tcPr marL="108000" marR="108000" marT="90000" marB="90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9A99E">
                            <a:tint val="66000"/>
                            <a:satMod val="160000"/>
                          </a:srgbClr>
                        </a:gs>
                        <a:gs pos="50000">
                          <a:srgbClr val="89A99E">
                            <a:tint val="44500"/>
                            <a:satMod val="160000"/>
                          </a:srgbClr>
                        </a:gs>
                        <a:gs pos="100000">
                          <a:srgbClr val="89A99E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Takes</a:t>
                      </a:r>
                      <a:r>
                        <a:rPr lang="en-CA" baseline="0" dirty="0" smtClean="0"/>
                        <a:t> too long</a:t>
                      </a:r>
                      <a:endParaRPr lang="en-CA" dirty="0"/>
                    </a:p>
                  </a:txBody>
                  <a:tcPr marL="108000" marR="108000" marT="90000" marB="90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 smtClean="0"/>
                        <a:t>Use </a:t>
                      </a:r>
                      <a:r>
                        <a:rPr lang="en-CA" b="1" dirty="0" smtClean="0"/>
                        <a:t>SBAR</a:t>
                      </a:r>
                      <a:r>
                        <a:rPr lang="en-CA" dirty="0" smtClean="0"/>
                        <a:t> for new or complicated cases, only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 smtClean="0"/>
                        <a:t>Use </a:t>
                      </a:r>
                      <a:r>
                        <a:rPr lang="en-CA" b="1" dirty="0" smtClean="0"/>
                        <a:t>WAIT</a:t>
                      </a:r>
                      <a:r>
                        <a:rPr lang="en-CA" dirty="0" smtClean="0"/>
                        <a:t> to contribute purposely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 smtClean="0"/>
                        <a:t>Assign a </a:t>
                      </a:r>
                      <a:r>
                        <a:rPr lang="en-CA" b="1" dirty="0" smtClean="0"/>
                        <a:t>timekeeper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 smtClean="0"/>
                        <a:t>Separate</a:t>
                      </a:r>
                      <a:r>
                        <a:rPr lang="en-CA" baseline="0" dirty="0" smtClean="0"/>
                        <a:t> roles of facilitator and recorder</a:t>
                      </a:r>
                      <a:endParaRPr lang="en-CA" dirty="0"/>
                    </a:p>
                  </a:txBody>
                  <a:tcPr marL="108000" marR="108000" marT="90000" marB="90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Unclear</a:t>
                      </a:r>
                      <a:r>
                        <a:rPr lang="en-CA" baseline="0" dirty="0" smtClean="0"/>
                        <a:t> plan or </a:t>
                      </a:r>
                    </a:p>
                    <a:p>
                      <a:r>
                        <a:rPr lang="en-CA" baseline="0" dirty="0" smtClean="0"/>
                        <a:t>f</a:t>
                      </a:r>
                      <a:r>
                        <a:rPr lang="en-CA" dirty="0" smtClean="0"/>
                        <a:t>ollow</a:t>
                      </a:r>
                      <a:r>
                        <a:rPr lang="en-CA" baseline="0" dirty="0" smtClean="0"/>
                        <a:t> up is not assigned</a:t>
                      </a:r>
                      <a:endParaRPr lang="en-CA" dirty="0"/>
                    </a:p>
                  </a:txBody>
                  <a:tcPr marL="108000" marR="108000" marT="90000" marB="90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9A99E">
                            <a:tint val="66000"/>
                            <a:satMod val="160000"/>
                          </a:srgbClr>
                        </a:gs>
                        <a:gs pos="50000">
                          <a:srgbClr val="89A99E">
                            <a:tint val="44500"/>
                            <a:satMod val="160000"/>
                          </a:srgbClr>
                        </a:gs>
                        <a:gs pos="100000">
                          <a:srgbClr val="89A99E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 smtClean="0"/>
                        <a:t>Use</a:t>
                      </a:r>
                      <a:r>
                        <a:rPr lang="en-CA" baseline="0" dirty="0" smtClean="0"/>
                        <a:t> the “what gets covered” </a:t>
                      </a:r>
                      <a:r>
                        <a:rPr lang="en-CA" b="1" baseline="0" dirty="0" smtClean="0"/>
                        <a:t>checklist </a:t>
                      </a:r>
                      <a:r>
                        <a:rPr lang="en-CA" baseline="0" dirty="0" smtClean="0"/>
                        <a:t>to guide each Rapid Round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baseline="0" dirty="0" smtClean="0"/>
                        <a:t>Start each case with update on previously assigned tasks</a:t>
                      </a:r>
                      <a:endParaRPr lang="en-CA" dirty="0"/>
                    </a:p>
                  </a:txBody>
                  <a:tcPr marL="108000" marR="108000" marT="90000" marB="90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9A99E">
                            <a:tint val="66000"/>
                            <a:satMod val="160000"/>
                          </a:srgbClr>
                        </a:gs>
                        <a:gs pos="50000">
                          <a:srgbClr val="89A99E">
                            <a:tint val="44500"/>
                            <a:satMod val="160000"/>
                          </a:srgbClr>
                        </a:gs>
                        <a:gs pos="100000">
                          <a:srgbClr val="89A99E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I did not get a response</a:t>
                      </a:r>
                      <a:r>
                        <a:rPr lang="en-CA" baseline="0" dirty="0" smtClean="0"/>
                        <a:t> to my concern</a:t>
                      </a:r>
                      <a:endParaRPr lang="en-CA" dirty="0"/>
                    </a:p>
                  </a:txBody>
                  <a:tcPr marL="108000" marR="108000" marT="90000" marB="90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 smtClean="0"/>
                        <a:t>Use</a:t>
                      </a:r>
                      <a:r>
                        <a:rPr lang="en-CA" baseline="0" dirty="0" smtClean="0"/>
                        <a:t> </a:t>
                      </a:r>
                      <a:r>
                        <a:rPr lang="en-CA" b="1" dirty="0" smtClean="0"/>
                        <a:t>2-challenge</a:t>
                      </a:r>
                      <a:endParaRPr lang="en-CA" b="1" dirty="0"/>
                    </a:p>
                  </a:txBody>
                  <a:tcPr marL="108000" marR="108000" marT="90000" marB="90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(What</a:t>
                      </a:r>
                      <a:r>
                        <a:rPr lang="en-CA" baseline="0" dirty="0" smtClean="0"/>
                        <a:t> else might happen?)</a:t>
                      </a:r>
                      <a:endParaRPr lang="en-CA" dirty="0"/>
                    </a:p>
                  </a:txBody>
                  <a:tcPr marL="108000" marR="108000" marT="90000" marB="90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9A99E">
                            <a:tint val="66000"/>
                            <a:satMod val="160000"/>
                          </a:srgbClr>
                        </a:gs>
                        <a:gs pos="50000">
                          <a:srgbClr val="89A99E">
                            <a:tint val="44500"/>
                            <a:satMod val="160000"/>
                          </a:srgbClr>
                        </a:gs>
                        <a:gs pos="100000">
                          <a:srgbClr val="89A99E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(How might</a:t>
                      </a:r>
                      <a:r>
                        <a:rPr lang="en-CA" baseline="0" dirty="0" smtClean="0"/>
                        <a:t> you address it?)</a:t>
                      </a:r>
                      <a:endParaRPr lang="en-CA" dirty="0"/>
                    </a:p>
                  </a:txBody>
                  <a:tcPr marL="108000" marR="108000" marT="90000" marB="90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9A99E">
                            <a:tint val="66000"/>
                            <a:satMod val="160000"/>
                          </a:srgbClr>
                        </a:gs>
                        <a:gs pos="50000">
                          <a:srgbClr val="89A99E">
                            <a:tint val="44500"/>
                            <a:satMod val="160000"/>
                          </a:srgbClr>
                        </a:gs>
                        <a:gs pos="100000">
                          <a:srgbClr val="89A99E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77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54171439"/>
              </p:ext>
            </p:extLst>
          </p:nvPr>
        </p:nvGraphicFramePr>
        <p:xfrm>
          <a:off x="279230" y="274503"/>
          <a:ext cx="8640000" cy="577920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068634"/>
                <a:gridCol w="5571366"/>
              </a:tblGrid>
              <a:tr h="792000">
                <a:tc gridSpan="2">
                  <a:txBody>
                    <a:bodyPr/>
                    <a:lstStyle/>
                    <a:p>
                      <a:pPr algn="ctr"/>
                      <a:r>
                        <a:rPr lang="en-CA" sz="4000" dirty="0" smtClean="0"/>
                        <a:t>Bedside Shift Report troubleshooting</a:t>
                      </a:r>
                      <a:endParaRPr lang="en-CA" sz="4000" dirty="0"/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A96652">
                            <a:shade val="30000"/>
                            <a:satMod val="115000"/>
                          </a:srgbClr>
                        </a:gs>
                        <a:gs pos="50000">
                          <a:srgbClr val="A96652">
                            <a:shade val="67500"/>
                            <a:satMod val="115000"/>
                          </a:srgbClr>
                        </a:gs>
                        <a:gs pos="100000">
                          <a:srgbClr val="A96652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96550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en-CA" sz="2400" b="1" dirty="0" smtClean="0">
                          <a:solidFill>
                            <a:schemeClr val="bg1"/>
                          </a:solidFill>
                        </a:rPr>
                        <a:t>When this happens…</a:t>
                      </a:r>
                      <a:endParaRPr lang="en-CA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665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b="1" dirty="0" smtClean="0">
                          <a:solidFill>
                            <a:schemeClr val="bg1"/>
                          </a:solidFill>
                        </a:rPr>
                        <a:t>Try this…</a:t>
                      </a:r>
                      <a:endParaRPr lang="en-CA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665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Colleague </a:t>
                      </a:r>
                      <a:r>
                        <a:rPr lang="en-CA" baseline="0" dirty="0" smtClean="0"/>
                        <a:t>is reluctant to conduct report at the bedside</a:t>
                      </a:r>
                      <a:endParaRPr lang="en-CA" dirty="0"/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A96652">
                            <a:tint val="66000"/>
                            <a:satMod val="160000"/>
                          </a:srgbClr>
                        </a:gs>
                        <a:gs pos="50000">
                          <a:srgbClr val="A96652">
                            <a:tint val="44500"/>
                            <a:satMod val="160000"/>
                          </a:srgbClr>
                        </a:gs>
                        <a:gs pos="100000">
                          <a:srgbClr val="A96652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 smtClean="0"/>
                        <a:t>Refer to th</a:t>
                      </a:r>
                      <a:r>
                        <a:rPr lang="en-CA" baseline="0" dirty="0" smtClean="0"/>
                        <a:t>e cornerstones which emphasize </a:t>
                      </a:r>
                      <a:r>
                        <a:rPr lang="en-CA" b="1" baseline="0" dirty="0" smtClean="0"/>
                        <a:t>safety checks </a:t>
                      </a:r>
                      <a:r>
                        <a:rPr lang="en-CA" baseline="0" dirty="0" smtClean="0"/>
                        <a:t>and </a:t>
                      </a:r>
                      <a:r>
                        <a:rPr lang="en-CA" b="1" baseline="0" dirty="0" smtClean="0"/>
                        <a:t>patient engagement</a:t>
                      </a:r>
                      <a:endParaRPr lang="en-CA" b="1" dirty="0"/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A96652">
                            <a:tint val="66000"/>
                            <a:satMod val="160000"/>
                          </a:srgbClr>
                        </a:gs>
                        <a:gs pos="50000">
                          <a:srgbClr val="A96652">
                            <a:tint val="44500"/>
                            <a:satMod val="160000"/>
                          </a:srgbClr>
                        </a:gs>
                        <a:gs pos="100000">
                          <a:srgbClr val="A96652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Patient</a:t>
                      </a:r>
                      <a:r>
                        <a:rPr lang="en-CA" baseline="0" dirty="0" smtClean="0"/>
                        <a:t> has needs or concerns unrelated to report</a:t>
                      </a:r>
                      <a:endParaRPr lang="en-CA" dirty="0"/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 smtClean="0"/>
                        <a:t>Complete </a:t>
                      </a:r>
                      <a:r>
                        <a:rPr lang="en-CA" b="1" dirty="0" smtClean="0"/>
                        <a:t>comfort</a:t>
                      </a:r>
                      <a:r>
                        <a:rPr lang="en-CA" b="1" baseline="0" dirty="0" smtClean="0"/>
                        <a:t> rounds </a:t>
                      </a:r>
                      <a:r>
                        <a:rPr lang="en-CA" baseline="0" dirty="0" smtClean="0"/>
                        <a:t>½ hour prior to shift change</a:t>
                      </a:r>
                      <a:endParaRPr lang="en-CA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 smtClean="0"/>
                        <a:t>Start</a:t>
                      </a:r>
                      <a:r>
                        <a:rPr lang="en-CA" baseline="0" dirty="0" smtClean="0"/>
                        <a:t> report with </a:t>
                      </a:r>
                      <a:r>
                        <a:rPr lang="en-CA" b="1" baseline="0" dirty="0" smtClean="0"/>
                        <a:t>NOD</a:t>
                      </a:r>
                      <a:r>
                        <a:rPr lang="en-CA" b="0" baseline="0" dirty="0" smtClean="0"/>
                        <a:t> to </a:t>
                      </a:r>
                      <a:r>
                        <a:rPr lang="en-CA" baseline="0" dirty="0" smtClean="0"/>
                        <a:t>highlight your role and purpose of report</a:t>
                      </a:r>
                      <a:endParaRPr lang="en-CA" dirty="0"/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Takes too long</a:t>
                      </a:r>
                      <a:endParaRPr lang="en-CA" dirty="0"/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A96652">
                            <a:tint val="66000"/>
                            <a:satMod val="160000"/>
                          </a:srgbClr>
                        </a:gs>
                        <a:gs pos="50000">
                          <a:srgbClr val="A96652">
                            <a:tint val="44500"/>
                            <a:satMod val="160000"/>
                          </a:srgbClr>
                        </a:gs>
                        <a:gs pos="100000">
                          <a:srgbClr val="A96652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 smtClean="0"/>
                        <a:t>Use </a:t>
                      </a:r>
                      <a:r>
                        <a:rPr lang="en-CA" b="1" dirty="0" smtClean="0"/>
                        <a:t>SBAR</a:t>
                      </a:r>
                      <a:r>
                        <a:rPr lang="en-CA" dirty="0" smtClean="0"/>
                        <a:t>, </a:t>
                      </a:r>
                      <a:r>
                        <a:rPr lang="en-CA" b="1" dirty="0" smtClean="0"/>
                        <a:t>WAIT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 smtClean="0"/>
                        <a:t>Complete </a:t>
                      </a:r>
                      <a:r>
                        <a:rPr lang="en-CA" b="1" dirty="0" smtClean="0"/>
                        <a:t>comfort</a:t>
                      </a:r>
                      <a:r>
                        <a:rPr lang="en-CA" b="1" baseline="0" dirty="0" smtClean="0"/>
                        <a:t> rounds </a:t>
                      </a:r>
                      <a:r>
                        <a:rPr lang="en-CA" baseline="0" dirty="0" smtClean="0"/>
                        <a:t>½ hour prior to shift change</a:t>
                      </a:r>
                      <a:endParaRPr lang="en-CA" dirty="0" smtClean="0"/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A96652">
                            <a:tint val="66000"/>
                            <a:satMod val="160000"/>
                          </a:srgbClr>
                        </a:gs>
                        <a:gs pos="50000">
                          <a:srgbClr val="A96652">
                            <a:tint val="44500"/>
                            <a:satMod val="160000"/>
                          </a:srgbClr>
                        </a:gs>
                        <a:gs pos="100000">
                          <a:srgbClr val="A96652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Concern for patient confidentiality, loss of dignity</a:t>
                      </a:r>
                      <a:endParaRPr lang="en-CA" dirty="0"/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b="1" dirty="0" smtClean="0"/>
                        <a:t>Explain the process </a:t>
                      </a:r>
                      <a:r>
                        <a:rPr lang="en-CA" dirty="0" smtClean="0"/>
                        <a:t>to the patient, </a:t>
                      </a:r>
                      <a:r>
                        <a:rPr lang="en-CA" b="1" dirty="0" smtClean="0"/>
                        <a:t>ask permission</a:t>
                      </a:r>
                      <a:r>
                        <a:rPr lang="en-CA" dirty="0" smtClean="0"/>
                        <a:t> to conduct report at the bedside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 smtClean="0"/>
                        <a:t>Think critically about what information must</a:t>
                      </a:r>
                      <a:r>
                        <a:rPr lang="en-CA" baseline="0" dirty="0" smtClean="0"/>
                        <a:t> be shared outside the room</a:t>
                      </a:r>
                      <a:endParaRPr lang="en-CA" dirty="0"/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(What</a:t>
                      </a:r>
                      <a:r>
                        <a:rPr lang="en-CA" baseline="0" dirty="0" smtClean="0"/>
                        <a:t> else might happen?)</a:t>
                      </a:r>
                      <a:endParaRPr lang="en-CA" dirty="0"/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A96652">
                            <a:tint val="66000"/>
                            <a:satMod val="160000"/>
                          </a:srgbClr>
                        </a:gs>
                        <a:gs pos="50000">
                          <a:srgbClr val="A96652">
                            <a:tint val="44500"/>
                            <a:satMod val="160000"/>
                          </a:srgbClr>
                        </a:gs>
                        <a:gs pos="100000">
                          <a:srgbClr val="A96652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(How might you address it?)</a:t>
                      </a:r>
                      <a:endParaRPr lang="en-CA" dirty="0"/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A96652">
                            <a:tint val="66000"/>
                            <a:satMod val="160000"/>
                          </a:srgbClr>
                        </a:gs>
                        <a:gs pos="50000">
                          <a:srgbClr val="A96652">
                            <a:tint val="44500"/>
                            <a:satMod val="160000"/>
                          </a:srgbClr>
                        </a:gs>
                        <a:gs pos="100000">
                          <a:srgbClr val="A96652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90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en-CA" sz="4000" dirty="0" smtClean="0"/>
              <a:t>Part 3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anchor="t">
            <a:normAutofit/>
          </a:bodyPr>
          <a:lstStyle/>
          <a:p>
            <a:r>
              <a:rPr lang="en-CA" sz="4000" dirty="0" smtClean="0"/>
              <a:t>Reflect on team debriefing.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28250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 on team debriefing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951" y="1600200"/>
            <a:ext cx="8363272" cy="485313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CA" dirty="0"/>
              <a:t>What might we need to do differently to align our practice </a:t>
            </a:r>
            <a:r>
              <a:rPr lang="en-CA" dirty="0" smtClean="0"/>
              <a:t>with </a:t>
            </a:r>
            <a:r>
              <a:rPr lang="en-CA" dirty="0"/>
              <a:t>the goals of this new process? To improve our practice</a:t>
            </a:r>
            <a:r>
              <a:rPr lang="en-CA" dirty="0" smtClean="0"/>
              <a:t>?</a:t>
            </a:r>
            <a:endParaRPr lang="en-CA" dirty="0"/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CA" dirty="0"/>
              <a:t>What new information have we learned about or from each other? What questions do we still have</a:t>
            </a:r>
            <a:r>
              <a:rPr lang="en-CA" dirty="0" smtClean="0"/>
              <a:t>?</a:t>
            </a:r>
            <a:endParaRPr lang="en-CA" dirty="0"/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CA" dirty="0"/>
              <a:t>How might this new process change our relationships with each other and our patients</a:t>
            </a:r>
            <a:r>
              <a:rPr lang="en-CA" dirty="0" smtClean="0"/>
              <a:t>?</a:t>
            </a:r>
            <a:endParaRPr lang="en-CA" dirty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CA" dirty="0"/>
              <a:t>What other benefits might result as we strengthen our collaborative practice</a:t>
            </a:r>
            <a:r>
              <a:rPr lang="en-CA" dirty="0" smtClean="0"/>
              <a:t>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002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 smtClean="0"/>
              <a:t>References</a:t>
            </a:r>
            <a:endParaRPr lang="en-CA" sz="36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44500" indent="-44450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 err="1" smtClean="0"/>
              <a:t>Urbach</a:t>
            </a:r>
            <a:r>
              <a:rPr lang="en-US" sz="2000" dirty="0"/>
              <a:t>, </a:t>
            </a:r>
            <a:r>
              <a:rPr lang="en-US" sz="2000" dirty="0" smtClean="0"/>
              <a:t>D. R., </a:t>
            </a:r>
            <a:r>
              <a:rPr lang="en-US" sz="2000" dirty="0" err="1"/>
              <a:t>Govindarajan</a:t>
            </a:r>
            <a:r>
              <a:rPr lang="en-US" sz="2000" dirty="0"/>
              <a:t>, </a:t>
            </a:r>
            <a:r>
              <a:rPr lang="en-US" sz="2000" dirty="0" smtClean="0"/>
              <a:t>A., </a:t>
            </a:r>
            <a:r>
              <a:rPr lang="en-US" sz="2000" dirty="0" err="1"/>
              <a:t>Saskin</a:t>
            </a:r>
            <a:r>
              <a:rPr lang="en-US" sz="2000" dirty="0"/>
              <a:t>, </a:t>
            </a:r>
            <a:r>
              <a:rPr lang="en-US" sz="2000" dirty="0" smtClean="0"/>
              <a:t>R., </a:t>
            </a:r>
            <a:r>
              <a:rPr lang="en-US" sz="2000" dirty="0"/>
              <a:t>Wilton, </a:t>
            </a:r>
            <a:r>
              <a:rPr lang="en-US" sz="2000" dirty="0" smtClean="0"/>
              <a:t>A. S., &amp; </a:t>
            </a:r>
            <a:r>
              <a:rPr lang="en-US" sz="2000" dirty="0"/>
              <a:t>Baxter, </a:t>
            </a:r>
            <a:r>
              <a:rPr lang="en-US" sz="2000" dirty="0" smtClean="0"/>
              <a:t>N. N. </a:t>
            </a:r>
            <a:r>
              <a:rPr lang="en-US" sz="2000" dirty="0"/>
              <a:t>(2014</a:t>
            </a:r>
            <a:r>
              <a:rPr lang="en-US" sz="2000" dirty="0" smtClean="0"/>
              <a:t>). </a:t>
            </a:r>
            <a:r>
              <a:rPr lang="en-US" sz="2000" dirty="0"/>
              <a:t>Introduction of </a:t>
            </a:r>
            <a:r>
              <a:rPr lang="en-US" sz="2000" dirty="0" smtClean="0"/>
              <a:t>surgical safety checklists in </a:t>
            </a:r>
            <a:r>
              <a:rPr lang="en-US" sz="2000" dirty="0"/>
              <a:t>Ontario, Canada. </a:t>
            </a:r>
            <a:r>
              <a:rPr lang="en-US" sz="2000" i="1" dirty="0" smtClean="0"/>
              <a:t>New England Journal of Medicine, 370</a:t>
            </a:r>
            <a:r>
              <a:rPr lang="en-US" sz="2000" dirty="0" smtClean="0"/>
              <a:t>, </a:t>
            </a:r>
            <a:r>
              <a:rPr lang="en-US" sz="2000" dirty="0"/>
              <a:t>1029-1038. </a:t>
            </a:r>
            <a:r>
              <a:rPr lang="en-US" sz="2000" dirty="0" err="1" smtClean="0"/>
              <a:t>doi</a:t>
            </a:r>
            <a:r>
              <a:rPr lang="en-US" sz="2000" dirty="0" smtClean="0"/>
              <a:t>: 10.1056/NEJMsa1308261</a:t>
            </a:r>
            <a:endParaRPr lang="en-US" sz="2000" dirty="0"/>
          </a:p>
          <a:p>
            <a:pPr marL="444500" indent="-44450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 smtClean="0"/>
              <a:t>Salas, E.,</a:t>
            </a:r>
            <a:r>
              <a:rPr lang="en-US" sz="2000" dirty="0"/>
              <a:t> </a:t>
            </a:r>
            <a:r>
              <a:rPr lang="en-US" sz="2000" dirty="0" err="1" smtClean="0"/>
              <a:t>DiazGranados</a:t>
            </a:r>
            <a:r>
              <a:rPr lang="en-US" sz="2000" dirty="0" smtClean="0"/>
              <a:t>, D.,</a:t>
            </a:r>
            <a:r>
              <a:rPr lang="en-US" sz="2000" dirty="0"/>
              <a:t> </a:t>
            </a:r>
            <a:r>
              <a:rPr lang="en-US" sz="2000" dirty="0" smtClean="0"/>
              <a:t>Weaver, S. J.,</a:t>
            </a:r>
            <a:r>
              <a:rPr lang="en-US" sz="2000" dirty="0"/>
              <a:t> </a:t>
            </a:r>
            <a:r>
              <a:rPr lang="en-US" sz="2000" dirty="0" smtClean="0"/>
              <a:t>King, </a:t>
            </a:r>
            <a:r>
              <a:rPr lang="en-US" sz="2000" dirty="0"/>
              <a:t>H. (2008</a:t>
            </a:r>
            <a:r>
              <a:rPr lang="en-US" sz="2000" dirty="0" smtClean="0"/>
              <a:t>). </a:t>
            </a:r>
            <a:r>
              <a:rPr lang="en-US" sz="2000" dirty="0"/>
              <a:t>Does team training work? Principles for health care. </a:t>
            </a:r>
            <a:r>
              <a:rPr lang="en-US" sz="2000" i="1" dirty="0"/>
              <a:t>Academic Emergency </a:t>
            </a:r>
            <a:r>
              <a:rPr lang="en-US" sz="2000" i="1" dirty="0" smtClean="0"/>
              <a:t>Medicine 15</a:t>
            </a:r>
            <a:r>
              <a:rPr lang="en-US" sz="2000" dirty="0" smtClean="0"/>
              <a:t>(11), 1002-1009</a:t>
            </a:r>
            <a:r>
              <a:rPr lang="en-US" sz="2000" dirty="0"/>
              <a:t>. </a:t>
            </a:r>
          </a:p>
          <a:p>
            <a:pPr marL="444500" indent="-44450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/>
              <a:t>Salisbury, </a:t>
            </a:r>
            <a:r>
              <a:rPr lang="en-US" sz="2000" dirty="0" smtClean="0"/>
              <a:t>M. </a:t>
            </a:r>
            <a:r>
              <a:rPr lang="en-US" sz="2000" dirty="0"/>
              <a:t>(March 2014). </a:t>
            </a:r>
            <a:r>
              <a:rPr lang="en-US" sz="2000" i="1" dirty="0"/>
              <a:t>The </a:t>
            </a:r>
            <a:r>
              <a:rPr lang="en-US" sz="2000" i="1" dirty="0" smtClean="0"/>
              <a:t>practical side of debrief: Using event debriefs and formative feedback on the frontline</a:t>
            </a:r>
            <a:r>
              <a:rPr lang="en-US" sz="2000" dirty="0" smtClean="0"/>
              <a:t>. </a:t>
            </a:r>
            <a:r>
              <a:rPr lang="en-US" sz="2000" dirty="0"/>
              <a:t>[Webinar]. In </a:t>
            </a:r>
            <a:r>
              <a:rPr lang="en-US" sz="2000" dirty="0" err="1"/>
              <a:t>TeamSTEPPS</a:t>
            </a:r>
            <a:r>
              <a:rPr lang="en-US" sz="2000" dirty="0"/>
              <a:t> Webinar Series. Retrieved from </a:t>
            </a:r>
            <a:r>
              <a:rPr lang="en-US" sz="2000" dirty="0" err="1" smtClean="0"/>
              <a:t>TeamSTEPPS</a:t>
            </a:r>
            <a:r>
              <a:rPr lang="en-US" sz="2000" dirty="0" smtClean="0"/>
              <a:t> website: </a:t>
            </a: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www.teamsteppsportal.org/webinars/past-teamstepps-webinars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3342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CA" sz="1400" dirty="0"/>
              <a:t>These materials were produced for </a:t>
            </a:r>
            <a:r>
              <a:rPr lang="en-CA" sz="1400" i="1" dirty="0"/>
              <a:t>Better Teams, Better Care: Enhancing Interprofessional Care Processes through Experiential Learning (Interprofessional Care Processes Project)</a:t>
            </a:r>
            <a:r>
              <a:rPr lang="en-CA" sz="1400" dirty="0"/>
              <a:t>. This project is a joint initiative of Alberta Health Services and the University of Alberta, in partnership with Covenant Health, and funded by Alberta Health. 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CA" sz="1400" dirty="0"/>
              <a:t>Thank you to all the people and organizations who supported and encouraged this project in countless ways</a:t>
            </a:r>
            <a:r>
              <a:rPr lang="en-CA" sz="1400" dirty="0" smtClean="0"/>
              <a:t>.</a:t>
            </a:r>
            <a:endParaRPr lang="en-CA" sz="1400" dirty="0"/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CA" sz="1400" dirty="0"/>
              <a:t>For further information about this initiative, please contact the project co-leads: Dr. </a:t>
            </a:r>
            <a:r>
              <a:rPr lang="en-CA" sz="1400" dirty="0" err="1"/>
              <a:t>Sharla</a:t>
            </a:r>
            <a:r>
              <a:rPr lang="en-CA" sz="1400" dirty="0"/>
              <a:t> King (780-492-2333; </a:t>
            </a:r>
            <a:r>
              <a:rPr lang="en-CA" sz="1400" u="sng" dirty="0">
                <a:hlinkClick r:id="rId2"/>
              </a:rPr>
              <a:t>Sharla.King@ualberta.ca</a:t>
            </a:r>
            <a:r>
              <a:rPr lang="en-CA" sz="1400" dirty="0"/>
              <a:t>) and Dr. Esther Suter (403-943-0183; </a:t>
            </a:r>
            <a:r>
              <a:rPr lang="en-CA" sz="1400" u="sng" dirty="0">
                <a:hlinkClick r:id="rId3"/>
              </a:rPr>
              <a:t>Esther.Suter@albertahealthservices.ca</a:t>
            </a:r>
            <a:r>
              <a:rPr lang="en-CA" sz="1400" dirty="0"/>
              <a:t>). 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CA" sz="1400" dirty="0"/>
              <a:t>These materials were published on July 1, 2015. 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CA" sz="1400" dirty="0"/>
              <a:t>© 2015 Alberta Health Services and University of </a:t>
            </a:r>
            <a:r>
              <a:rPr lang="en-CA" sz="1400" dirty="0" smtClean="0"/>
              <a:t>Alberta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3997337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Overview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68400" indent="-1168400" defTabSz="540000">
              <a:buNone/>
            </a:pPr>
            <a:r>
              <a:rPr lang="en-CA" dirty="0" smtClean="0"/>
              <a:t>Part 1: </a:t>
            </a:r>
            <a:r>
              <a:rPr lang="en-CA" dirty="0"/>
              <a:t>The </a:t>
            </a:r>
            <a:r>
              <a:rPr lang="en-CA" dirty="0" smtClean="0"/>
              <a:t>what and why of debriefing</a:t>
            </a:r>
            <a:endParaRPr lang="en-CA" dirty="0"/>
          </a:p>
          <a:p>
            <a:pPr marL="1081088" indent="-1081088" defTabSz="540000">
              <a:buNone/>
            </a:pPr>
            <a:r>
              <a:rPr lang="en-CA" dirty="0" smtClean="0"/>
              <a:t>Part 2: Practice giving feedback </a:t>
            </a:r>
            <a:r>
              <a:rPr lang="en-CA" dirty="0"/>
              <a:t>and </a:t>
            </a:r>
            <a:r>
              <a:rPr lang="en-CA" dirty="0" smtClean="0"/>
              <a:t>debriefing</a:t>
            </a:r>
          </a:p>
          <a:p>
            <a:pPr lvl="1" defTabSz="540000">
              <a:buFont typeface="Arial" panose="020B0604020202020204" pitchFamily="34" charset="0"/>
              <a:buChar char="•"/>
            </a:pPr>
            <a:r>
              <a:rPr lang="en-CA" dirty="0" smtClean="0"/>
              <a:t>Practice the skills</a:t>
            </a:r>
            <a:endParaRPr lang="en-CA" dirty="0"/>
          </a:p>
          <a:p>
            <a:pPr lvl="1" defTabSz="540000">
              <a:buFont typeface="Arial" panose="020B0604020202020204" pitchFamily="34" charset="0"/>
              <a:buChar char="•"/>
            </a:pPr>
            <a:r>
              <a:rPr lang="en-CA" dirty="0" smtClean="0"/>
              <a:t>Set ground rules for debriefing</a:t>
            </a:r>
          </a:p>
          <a:p>
            <a:pPr lvl="1" defTabSz="540000">
              <a:buFont typeface="Arial" panose="020B0604020202020204" pitchFamily="34" charset="0"/>
              <a:buChar char="•"/>
            </a:pPr>
            <a:r>
              <a:rPr lang="en-CA" dirty="0" smtClean="0"/>
              <a:t>Role play</a:t>
            </a:r>
          </a:p>
          <a:p>
            <a:pPr marL="0" indent="0" defTabSz="540000">
              <a:buNone/>
            </a:pPr>
            <a:r>
              <a:rPr lang="en-CA" dirty="0" smtClean="0"/>
              <a:t>Part 3: Reflect </a:t>
            </a:r>
            <a:r>
              <a:rPr lang="en-CA" dirty="0"/>
              <a:t>on </a:t>
            </a:r>
            <a:r>
              <a:rPr lang="en-CA" dirty="0" smtClean="0"/>
              <a:t>team debriefing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9273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Learner outcomes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CA" dirty="0"/>
              <a:t>Recognize utility of team </a:t>
            </a:r>
            <a:r>
              <a:rPr lang="en-CA" dirty="0" smtClean="0"/>
              <a:t>debriefing.</a:t>
            </a:r>
            <a:endParaRPr lang="en-CA" dirty="0"/>
          </a:p>
          <a:p>
            <a:r>
              <a:rPr lang="en-CA" dirty="0" smtClean="0"/>
              <a:t>Learn feedback </a:t>
            </a:r>
            <a:r>
              <a:rPr lang="en-CA" dirty="0"/>
              <a:t>and debriefing skills, </a:t>
            </a:r>
            <a:r>
              <a:rPr lang="en-CA" dirty="0" smtClean="0"/>
              <a:t>including when </a:t>
            </a:r>
            <a:r>
              <a:rPr lang="en-CA" dirty="0"/>
              <a:t>and how to use </a:t>
            </a:r>
            <a:r>
              <a:rPr lang="en-CA" dirty="0" smtClean="0"/>
              <a:t>them.</a:t>
            </a:r>
            <a:endParaRPr lang="en-CA" dirty="0"/>
          </a:p>
          <a:p>
            <a:r>
              <a:rPr lang="en-CA" dirty="0" smtClean="0"/>
              <a:t>Reflect </a:t>
            </a:r>
            <a:r>
              <a:rPr lang="en-CA" dirty="0"/>
              <a:t>on </a:t>
            </a:r>
            <a:r>
              <a:rPr lang="en-CA" dirty="0" smtClean="0"/>
              <a:t>practice.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293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anchor="b">
            <a:noAutofit/>
          </a:bodyPr>
          <a:lstStyle/>
          <a:p>
            <a:pPr algn="ctr"/>
            <a:r>
              <a:rPr lang="en-CA" sz="4000" cap="none" dirty="0" smtClean="0">
                <a:solidFill>
                  <a:srgbClr val="514746"/>
                </a:solidFill>
              </a:rPr>
              <a:t>Part 1</a:t>
            </a:r>
            <a:endParaRPr lang="en-US" sz="4000" cap="none" dirty="0">
              <a:solidFill>
                <a:srgbClr val="514746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 anchor="t">
            <a:normAutofit/>
          </a:bodyPr>
          <a:lstStyle/>
          <a:p>
            <a:r>
              <a:rPr lang="en-CA" sz="4000" dirty="0"/>
              <a:t>The what and why of </a:t>
            </a:r>
            <a:r>
              <a:rPr lang="en-CA" sz="4000" dirty="0" smtClean="0"/>
              <a:t>debriefing.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360952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8748"/>
            <a:ext cx="7486650" cy="5834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158897"/>
            <a:ext cx="9144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CA" sz="1000" dirty="0"/>
              <a:t>http://www.hserc.ualberta.ca/TeachingandLearning/VIPER/IPCareProcesses.aspx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383256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8951" y="457200"/>
            <a:ext cx="8363272" cy="1143000"/>
          </a:xfrm>
        </p:spPr>
        <p:txBody>
          <a:bodyPr>
            <a:normAutofit/>
          </a:bodyPr>
          <a:lstStyle/>
          <a:p>
            <a:r>
              <a:rPr lang="en-CA" dirty="0"/>
              <a:t>What </a:t>
            </a:r>
            <a:r>
              <a:rPr lang="en-CA" dirty="0" smtClean="0"/>
              <a:t>debriefing is (and isn’t)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2418250"/>
            <a:ext cx="3024000" cy="3600000"/>
          </a:xfrm>
          <a:prstGeom prst="rect">
            <a:avLst/>
          </a:prstGeom>
          <a:gradFill flip="none" rotWithShape="1">
            <a:gsLst>
              <a:gs pos="0">
                <a:srgbClr val="9B8F79">
                  <a:tint val="66000"/>
                  <a:satMod val="160000"/>
                </a:srgbClr>
              </a:gs>
              <a:gs pos="50000">
                <a:srgbClr val="9B8F79">
                  <a:tint val="44500"/>
                  <a:satMod val="160000"/>
                </a:srgbClr>
              </a:gs>
              <a:gs pos="100000">
                <a:srgbClr val="9B8F7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txBody>
          <a:bodyPr wrap="square" lIns="144000" tIns="36000" rIns="72000" bIns="72000" rtlCol="0">
            <a:noAutofit/>
          </a:bodyPr>
          <a:lstStyle/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400" dirty="0"/>
              <a:t>structured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400" dirty="0"/>
              <a:t>focused 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400" dirty="0"/>
              <a:t>intentional 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400" dirty="0"/>
              <a:t>analysis for improvement 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400" dirty="0"/>
              <a:t>contributes to a safe work environment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2376" y="2418250"/>
            <a:ext cx="3024000" cy="3600000"/>
          </a:xfrm>
          <a:prstGeom prst="rect">
            <a:avLst/>
          </a:prstGeom>
          <a:gradFill flip="none" rotWithShape="1">
            <a:gsLst>
              <a:gs pos="0">
                <a:srgbClr val="9B8F79">
                  <a:tint val="66000"/>
                  <a:satMod val="160000"/>
                </a:srgbClr>
              </a:gs>
              <a:gs pos="50000">
                <a:srgbClr val="9B8F79">
                  <a:tint val="44500"/>
                  <a:satMod val="160000"/>
                </a:srgbClr>
              </a:gs>
              <a:gs pos="100000">
                <a:srgbClr val="9B8F7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txBody>
          <a:bodyPr wrap="square" lIns="144000" tIns="36000" rIns="72000" bIns="72000" rtlCol="0">
            <a:noAutofit/>
          </a:bodyPr>
          <a:lstStyle/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400" dirty="0"/>
              <a:t>unstructured 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400" dirty="0"/>
              <a:t>unfocused 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400" dirty="0"/>
              <a:t>lacks clear purpose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400" dirty="0"/>
              <a:t>divisive 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400" dirty="0"/>
              <a:t>unsafe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5656" y="1844824"/>
            <a:ext cx="3024000" cy="576000"/>
          </a:xfrm>
          <a:prstGeom prst="rect">
            <a:avLst/>
          </a:prstGeom>
          <a:gradFill flip="none" rotWithShape="1">
            <a:gsLst>
              <a:gs pos="0">
                <a:srgbClr val="9B8F79">
                  <a:shade val="30000"/>
                  <a:satMod val="115000"/>
                </a:srgbClr>
              </a:gs>
              <a:gs pos="50000">
                <a:srgbClr val="9B8F79">
                  <a:shade val="67500"/>
                  <a:satMod val="115000"/>
                </a:srgbClr>
              </a:gs>
              <a:gs pos="100000">
                <a:srgbClr val="9B8F7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txBody>
          <a:bodyPr wrap="square" lIns="144000" tIns="36000" rIns="72000" bIns="72000" rtlCol="0" anchor="ctr">
            <a:noAutofit/>
          </a:bodyPr>
          <a:lstStyle/>
          <a:p>
            <a:pPr algn="ctr"/>
            <a:r>
              <a:rPr lang="en-CA" sz="2800" dirty="0">
                <a:solidFill>
                  <a:schemeClr val="bg1"/>
                </a:solidFill>
              </a:rPr>
              <a:t>Debriefing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2376" y="1844824"/>
            <a:ext cx="3024000" cy="576000"/>
          </a:xfrm>
          <a:prstGeom prst="rect">
            <a:avLst/>
          </a:prstGeom>
          <a:gradFill flip="none" rotWithShape="1">
            <a:gsLst>
              <a:gs pos="0">
                <a:srgbClr val="9B8F79">
                  <a:shade val="30000"/>
                  <a:satMod val="115000"/>
                </a:srgbClr>
              </a:gs>
              <a:gs pos="50000">
                <a:srgbClr val="9B8F79">
                  <a:shade val="67500"/>
                  <a:satMod val="115000"/>
                </a:srgbClr>
              </a:gs>
              <a:gs pos="100000">
                <a:srgbClr val="9B8F7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txBody>
          <a:bodyPr wrap="square" lIns="144000" tIns="36000" rIns="72000" bIns="72000" rtlCol="0" anchor="ctr">
            <a:noAutofit/>
          </a:bodyPr>
          <a:lstStyle/>
          <a:p>
            <a:pPr algn="ctr"/>
            <a:r>
              <a:rPr lang="en-CA" sz="2800" dirty="0">
                <a:solidFill>
                  <a:schemeClr val="bg1"/>
                </a:solidFill>
              </a:rPr>
              <a:t>Venting/Gossip</a:t>
            </a:r>
          </a:p>
        </p:txBody>
      </p:sp>
    </p:spTree>
    <p:extLst>
      <p:ext uri="{BB962C8B-B14F-4D97-AF65-F5344CB8AC3E}">
        <p14:creationId xmlns:p14="http://schemas.microsoft.com/office/powerpoint/2010/main" val="165868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smtClean="0"/>
              <a:t>debrief</a:t>
            </a:r>
            <a:r>
              <a:rPr lang="en-US" dirty="0"/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CA" dirty="0"/>
              <a:t>Debriefing is a method for </a:t>
            </a:r>
            <a:r>
              <a:rPr lang="en-CA" b="1" dirty="0"/>
              <a:t>discovery</a:t>
            </a:r>
            <a:r>
              <a:rPr lang="en-CA" dirty="0"/>
              <a:t> to identify opportunities for professional development, team and organizational </a:t>
            </a:r>
            <a:r>
              <a:rPr lang="en-CA" dirty="0" smtClean="0"/>
              <a:t>improvement, </a:t>
            </a:r>
            <a:r>
              <a:rPr lang="en-CA" dirty="0"/>
              <a:t>and innovation</a:t>
            </a:r>
            <a:r>
              <a:rPr lang="en-CA" dirty="0" smtClean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2430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en-CA" sz="4000" dirty="0" smtClean="0"/>
              <a:t>Part 2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anchor="t">
            <a:normAutofit/>
          </a:bodyPr>
          <a:lstStyle/>
          <a:p>
            <a:r>
              <a:rPr lang="en-CA" sz="4000" dirty="0"/>
              <a:t>Practice giving feedback and </a:t>
            </a:r>
            <a:r>
              <a:rPr lang="en-CA" sz="4000" dirty="0" smtClean="0"/>
              <a:t>debriefing.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53615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1822</Words>
  <Application>Microsoft Office PowerPoint</Application>
  <PresentationFormat>On-screen Show (4:3)</PresentationFormat>
  <Paragraphs>225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Refining Your Collaborative Practice Skills</vt:lpstr>
      <vt:lpstr>Project collaborators</vt:lpstr>
      <vt:lpstr>Overview</vt:lpstr>
      <vt:lpstr>Learner outcomes</vt:lpstr>
      <vt:lpstr>Part 1</vt:lpstr>
      <vt:lpstr>PowerPoint Presentation</vt:lpstr>
      <vt:lpstr>What debriefing is (and isn’t)</vt:lpstr>
      <vt:lpstr>Why debrief?</vt:lpstr>
      <vt:lpstr>Part 2</vt:lpstr>
      <vt:lpstr>What do we debrief?</vt:lpstr>
      <vt:lpstr>How do we debrief?</vt:lpstr>
      <vt:lpstr>PowerPoint Presentation</vt:lpstr>
      <vt:lpstr>Construct feedback</vt:lpstr>
      <vt:lpstr>What feedback might look like</vt:lpstr>
      <vt:lpstr>Feedback practice 1</vt:lpstr>
      <vt:lpstr>Feedback practice 2</vt:lpstr>
      <vt:lpstr>Timely and effective team debriefing</vt:lpstr>
      <vt:lpstr>What team debriefing might look like</vt:lpstr>
      <vt:lpstr>What team debriefing might look like</vt:lpstr>
      <vt:lpstr>What team debriefing might look like</vt:lpstr>
      <vt:lpstr>Planning for group debriefing</vt:lpstr>
      <vt:lpstr>Practice</vt:lpstr>
      <vt:lpstr>PowerPoint Presentation</vt:lpstr>
      <vt:lpstr>PowerPoint Presentation</vt:lpstr>
      <vt:lpstr>Part 3</vt:lpstr>
      <vt:lpstr>Reflect on team debriefing </vt:lpstr>
      <vt:lpstr>References</vt:lpstr>
      <vt:lpstr>Acknowledgements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Refining your collaborative practice skills</dc:title>
  <dc:creator>IP Care Processes</dc:creator>
  <cp:lastModifiedBy>Fricker, Louisa</cp:lastModifiedBy>
  <cp:revision>90</cp:revision>
  <dcterms:created xsi:type="dcterms:W3CDTF">2014-08-06T22:31:12Z</dcterms:created>
  <dcterms:modified xsi:type="dcterms:W3CDTF">2015-06-29T16:00:19Z</dcterms:modified>
</cp:coreProperties>
</file>