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7" r:id="rId2"/>
    <p:sldId id="258" r:id="rId3"/>
    <p:sldId id="308" r:id="rId4"/>
    <p:sldId id="309" r:id="rId5"/>
    <p:sldId id="311" r:id="rId6"/>
    <p:sldId id="278" r:id="rId7"/>
    <p:sldId id="307" r:id="rId8"/>
    <p:sldId id="259" r:id="rId9"/>
    <p:sldId id="263" r:id="rId10"/>
    <p:sldId id="262" r:id="rId11"/>
    <p:sldId id="266" r:id="rId12"/>
    <p:sldId id="267" r:id="rId13"/>
    <p:sldId id="264" r:id="rId14"/>
    <p:sldId id="265" r:id="rId15"/>
    <p:sldId id="261" r:id="rId16"/>
    <p:sldId id="268" r:id="rId17"/>
    <p:sldId id="269" r:id="rId18"/>
    <p:sldId id="260" r:id="rId19"/>
    <p:sldId id="270" r:id="rId20"/>
    <p:sldId id="271" r:id="rId21"/>
    <p:sldId id="274" r:id="rId22"/>
    <p:sldId id="276" r:id="rId23"/>
    <p:sldId id="277" r:id="rId24"/>
    <p:sldId id="281" r:id="rId25"/>
    <p:sldId id="273" r:id="rId26"/>
    <p:sldId id="280" r:id="rId27"/>
    <p:sldId id="282" r:id="rId28"/>
    <p:sldId id="286" r:id="rId29"/>
    <p:sldId id="289" r:id="rId30"/>
    <p:sldId id="296" r:id="rId31"/>
    <p:sldId id="291" r:id="rId32"/>
    <p:sldId id="290" r:id="rId33"/>
    <p:sldId id="287" r:id="rId34"/>
    <p:sldId id="293" r:id="rId35"/>
    <p:sldId id="294" r:id="rId36"/>
    <p:sldId id="297" r:id="rId37"/>
    <p:sldId id="298" r:id="rId38"/>
    <p:sldId id="299" r:id="rId39"/>
    <p:sldId id="300" r:id="rId40"/>
    <p:sldId id="301" r:id="rId41"/>
    <p:sldId id="304" r:id="rId42"/>
    <p:sldId id="303" r:id="rId43"/>
    <p:sldId id="302" r:id="rId44"/>
    <p:sldId id="306" r:id="rId45"/>
    <p:sldId id="305" r:id="rId46"/>
    <p:sldId id="31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398" y="-61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4"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6.emf"/><Relationship Id="rId1" Type="http://schemas.openxmlformats.org/officeDocument/2006/relationships/image" Target="../media/image15.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5.emf"/><Relationship Id="rId4" Type="http://schemas.openxmlformats.org/officeDocument/2006/relationships/image" Target="../media/image29.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5.emf"/><Relationship Id="rId5" Type="http://schemas.openxmlformats.org/officeDocument/2006/relationships/image" Target="../media/image30.emf"/><Relationship Id="rId4" Type="http://schemas.openxmlformats.org/officeDocument/2006/relationships/image" Target="../media/image29.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 Id="rId4" Type="http://schemas.openxmlformats.org/officeDocument/2006/relationships/image" Target="../media/image34.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40.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3.emf"/><Relationship Id="rId7" Type="http://schemas.openxmlformats.org/officeDocument/2006/relationships/image" Target="../media/image42.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1.emf"/><Relationship Id="rId5" Type="http://schemas.openxmlformats.org/officeDocument/2006/relationships/image" Target="../media/image38.emf"/><Relationship Id="rId4" Type="http://schemas.openxmlformats.org/officeDocument/2006/relationships/image" Target="../media/image37.e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3.emf"/><Relationship Id="rId7" Type="http://schemas.openxmlformats.org/officeDocument/2006/relationships/image" Target="../media/image42.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1.emf"/><Relationship Id="rId5" Type="http://schemas.openxmlformats.org/officeDocument/2006/relationships/image" Target="../media/image38.emf"/><Relationship Id="rId4" Type="http://schemas.openxmlformats.org/officeDocument/2006/relationships/image" Target="../media/image37.emf"/><Relationship Id="rId9" Type="http://schemas.openxmlformats.org/officeDocument/2006/relationships/image" Target="../media/image44.e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3.emf"/><Relationship Id="rId7" Type="http://schemas.openxmlformats.org/officeDocument/2006/relationships/image" Target="../media/image42.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1.emf"/><Relationship Id="rId5" Type="http://schemas.openxmlformats.org/officeDocument/2006/relationships/image" Target="../media/image38.emf"/><Relationship Id="rId10" Type="http://schemas.openxmlformats.org/officeDocument/2006/relationships/image" Target="../media/image45.emf"/><Relationship Id="rId4" Type="http://schemas.openxmlformats.org/officeDocument/2006/relationships/image" Target="../media/image37.emf"/><Relationship Id="rId9" Type="http://schemas.openxmlformats.org/officeDocument/2006/relationships/image" Target="../media/image44.e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3.emf"/><Relationship Id="rId7" Type="http://schemas.openxmlformats.org/officeDocument/2006/relationships/image" Target="../media/image42.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1.emf"/><Relationship Id="rId5" Type="http://schemas.openxmlformats.org/officeDocument/2006/relationships/image" Target="../media/image38.emf"/><Relationship Id="rId10" Type="http://schemas.openxmlformats.org/officeDocument/2006/relationships/image" Target="../media/image45.emf"/><Relationship Id="rId4" Type="http://schemas.openxmlformats.org/officeDocument/2006/relationships/image" Target="../media/image37.emf"/><Relationship Id="rId9" Type="http://schemas.openxmlformats.org/officeDocument/2006/relationships/image" Target="../media/image44.e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3.emf"/><Relationship Id="rId7" Type="http://schemas.openxmlformats.org/officeDocument/2006/relationships/image" Target="../media/image42.emf"/><Relationship Id="rId12" Type="http://schemas.openxmlformats.org/officeDocument/2006/relationships/image" Target="../media/image47.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1.emf"/><Relationship Id="rId11" Type="http://schemas.openxmlformats.org/officeDocument/2006/relationships/image" Target="../media/image46.emf"/><Relationship Id="rId5" Type="http://schemas.openxmlformats.org/officeDocument/2006/relationships/image" Target="../media/image38.emf"/><Relationship Id="rId10" Type="http://schemas.openxmlformats.org/officeDocument/2006/relationships/image" Target="../media/image45.emf"/><Relationship Id="rId4" Type="http://schemas.openxmlformats.org/officeDocument/2006/relationships/image" Target="../media/image37.emf"/><Relationship Id="rId9"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image" Target="../media/image48.emf"/><Relationship Id="rId3" Type="http://schemas.openxmlformats.org/officeDocument/2006/relationships/image" Target="../media/image33.emf"/><Relationship Id="rId7" Type="http://schemas.openxmlformats.org/officeDocument/2006/relationships/image" Target="../media/image42.emf"/><Relationship Id="rId12" Type="http://schemas.openxmlformats.org/officeDocument/2006/relationships/image" Target="../media/image47.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1.emf"/><Relationship Id="rId11" Type="http://schemas.openxmlformats.org/officeDocument/2006/relationships/image" Target="../media/image46.emf"/><Relationship Id="rId5" Type="http://schemas.openxmlformats.org/officeDocument/2006/relationships/image" Target="../media/image38.emf"/><Relationship Id="rId10" Type="http://schemas.openxmlformats.org/officeDocument/2006/relationships/image" Target="../media/image45.emf"/><Relationship Id="rId4" Type="http://schemas.openxmlformats.org/officeDocument/2006/relationships/image" Target="../media/image37.emf"/><Relationship Id="rId9" Type="http://schemas.openxmlformats.org/officeDocument/2006/relationships/image" Target="../media/image44.e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image" Target="../media/image48.emf"/><Relationship Id="rId3" Type="http://schemas.openxmlformats.org/officeDocument/2006/relationships/image" Target="../media/image33.emf"/><Relationship Id="rId7" Type="http://schemas.openxmlformats.org/officeDocument/2006/relationships/image" Target="../media/image42.emf"/><Relationship Id="rId12" Type="http://schemas.openxmlformats.org/officeDocument/2006/relationships/image" Target="../media/image47.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1.emf"/><Relationship Id="rId11" Type="http://schemas.openxmlformats.org/officeDocument/2006/relationships/image" Target="../media/image46.emf"/><Relationship Id="rId5" Type="http://schemas.openxmlformats.org/officeDocument/2006/relationships/image" Target="../media/image38.emf"/><Relationship Id="rId10" Type="http://schemas.openxmlformats.org/officeDocument/2006/relationships/image" Target="../media/image45.emf"/><Relationship Id="rId4" Type="http://schemas.openxmlformats.org/officeDocument/2006/relationships/image" Target="../media/image37.emf"/><Relationship Id="rId9" Type="http://schemas.openxmlformats.org/officeDocument/2006/relationships/image" Target="../media/image44.emf"/><Relationship Id="rId14" Type="http://schemas.openxmlformats.org/officeDocument/2006/relationships/image" Target="../media/image49.e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image" Target="../media/image48.emf"/><Relationship Id="rId3" Type="http://schemas.openxmlformats.org/officeDocument/2006/relationships/image" Target="../media/image33.emf"/><Relationship Id="rId7" Type="http://schemas.openxmlformats.org/officeDocument/2006/relationships/image" Target="../media/image42.emf"/><Relationship Id="rId12" Type="http://schemas.openxmlformats.org/officeDocument/2006/relationships/image" Target="../media/image47.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1.emf"/><Relationship Id="rId11" Type="http://schemas.openxmlformats.org/officeDocument/2006/relationships/image" Target="../media/image46.emf"/><Relationship Id="rId5" Type="http://schemas.openxmlformats.org/officeDocument/2006/relationships/image" Target="../media/image38.emf"/><Relationship Id="rId10" Type="http://schemas.openxmlformats.org/officeDocument/2006/relationships/image" Target="../media/image45.emf"/><Relationship Id="rId4" Type="http://schemas.openxmlformats.org/officeDocument/2006/relationships/image" Target="../media/image37.emf"/><Relationship Id="rId9" Type="http://schemas.openxmlformats.org/officeDocument/2006/relationships/image" Target="../media/image44.emf"/><Relationship Id="rId14" Type="http://schemas.openxmlformats.org/officeDocument/2006/relationships/image" Target="../media/image4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65A5C2-A6F5-4503-BEB2-05CB8362B2F1}" type="datetimeFigureOut">
              <a:rPr lang="en-US" smtClean="0"/>
              <a:t>25-Jun-13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4B709D-49FF-4989-9103-87A3B9048923}" type="slidenum">
              <a:rPr lang="en-US" smtClean="0"/>
              <a:t>‹#›</a:t>
            </a:fld>
            <a:endParaRPr lang="en-US"/>
          </a:p>
        </p:txBody>
      </p:sp>
    </p:spTree>
    <p:extLst>
      <p:ext uri="{BB962C8B-B14F-4D97-AF65-F5344CB8AC3E}">
        <p14:creationId xmlns:p14="http://schemas.microsoft.com/office/powerpoint/2010/main" val="172754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2000"/>
            <a:ext cx="4572000" cy="3429000"/>
          </a:xfrm>
        </p:spPr>
      </p:sp>
      <p:sp>
        <p:nvSpPr>
          <p:cNvPr id="3" name="Notes Placeholder 2"/>
          <p:cNvSpPr>
            <a:spLocks noGrp="1"/>
          </p:cNvSpPr>
          <p:nvPr>
            <p:ph type="body" idx="1"/>
          </p:nvPr>
        </p:nvSpPr>
        <p:spPr/>
        <p:txBody>
          <a:bodyPr/>
          <a:lstStyle/>
          <a:p>
            <a:r>
              <a:rPr lang="en-US" dirty="0" smtClean="0"/>
              <a:t>Not long ago, at an American university, a friend of mine was making the final presentation of the project for her doctoral thesis. </a:t>
            </a:r>
          </a:p>
          <a:p>
            <a:endParaRPr lang="en-US" dirty="0" smtClean="0"/>
          </a:p>
          <a:p>
            <a:r>
              <a:rPr lang="en-US" dirty="0" smtClean="0"/>
              <a:t>She had grown up in Mexico, trilingual in English, </a:t>
            </a:r>
            <a:r>
              <a:rPr lang="en-US" dirty="0" err="1" smtClean="0"/>
              <a:t>Popoluca</a:t>
            </a:r>
            <a:r>
              <a:rPr lang="en-US" dirty="0" smtClean="0"/>
              <a:t> (</a:t>
            </a:r>
            <a:r>
              <a:rPr lang="en-US" dirty="0" err="1" smtClean="0"/>
              <a:t>Mixe-Zoquean</a:t>
            </a:r>
            <a:r>
              <a:rPr lang="en-US" dirty="0" smtClean="0"/>
              <a:t>) and Spanish, and as an adult has worked with two variants of </a:t>
            </a:r>
            <a:r>
              <a:rPr lang="en-US" dirty="0" err="1" smtClean="0"/>
              <a:t>Tepehua</a:t>
            </a:r>
            <a:r>
              <a:rPr lang="en-US" dirty="0" smtClean="0"/>
              <a:t> (</a:t>
            </a:r>
            <a:r>
              <a:rPr lang="en-US" dirty="0" err="1" smtClean="0"/>
              <a:t>Totonacan</a:t>
            </a:r>
            <a:r>
              <a:rPr lang="en-US" dirty="0" smtClean="0"/>
              <a:t> languages).</a:t>
            </a:r>
          </a:p>
          <a:p>
            <a:endParaRPr lang="en-US" dirty="0"/>
          </a:p>
          <a:p>
            <a:r>
              <a:rPr lang="en-US" dirty="0" smtClean="0"/>
              <a:t>She wanted to give her committee a bit of a taste for what life is like for members of the Mexican indigenous cultures, and had brought some household items along with her to use in her presentation. She brought out a </a:t>
            </a:r>
            <a:r>
              <a:rPr lang="en-US" dirty="0" err="1" smtClean="0"/>
              <a:t>rebozo</a:t>
            </a:r>
            <a:r>
              <a:rPr lang="en-US" dirty="0" smtClean="0"/>
              <a:t>, for instance, a typical item of women’s dress, and showed her professors how it could be used to carry groceries or a baby, for warmth, to cover ones head in church, and so forth. She brought out a machete, which men typically carry everywhere, and began showing them the ways it is used for everything from chopping down trees to peeling fruit.</a:t>
            </a:r>
          </a:p>
          <a:p>
            <a:endParaRPr lang="en-US" dirty="0"/>
          </a:p>
          <a:p>
            <a:endParaRPr lang="en-US" dirty="0"/>
          </a:p>
        </p:txBody>
      </p:sp>
      <p:sp>
        <p:nvSpPr>
          <p:cNvPr id="4" name="Slide Number Placeholder 3"/>
          <p:cNvSpPr>
            <a:spLocks noGrp="1"/>
          </p:cNvSpPr>
          <p:nvPr>
            <p:ph type="sldNum" sz="quarter" idx="10"/>
          </p:nvPr>
        </p:nvSpPr>
        <p:spPr/>
        <p:txBody>
          <a:bodyPr/>
          <a:lstStyle/>
          <a:p>
            <a:fld id="{614B709D-49FF-4989-9103-87A3B9048923}" type="slidenum">
              <a:rPr lang="en-US" smtClean="0"/>
              <a:t>2</a:t>
            </a:fld>
            <a:endParaRPr lang="en-US"/>
          </a:p>
        </p:txBody>
      </p:sp>
    </p:spTree>
    <p:extLst>
      <p:ext uri="{BB962C8B-B14F-4D97-AF65-F5344CB8AC3E}">
        <p14:creationId xmlns:p14="http://schemas.microsoft.com/office/powerpoint/2010/main" val="113693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2000"/>
            <a:ext cx="4572000" cy="3429000"/>
          </a:xfrm>
        </p:spPr>
      </p:sp>
      <p:sp>
        <p:nvSpPr>
          <p:cNvPr id="3" name="Notes Placeholder 2"/>
          <p:cNvSpPr>
            <a:spLocks noGrp="1"/>
          </p:cNvSpPr>
          <p:nvPr>
            <p:ph type="body" idx="1"/>
          </p:nvPr>
        </p:nvSpPr>
        <p:spPr/>
        <p:txBody>
          <a:bodyPr/>
          <a:lstStyle/>
          <a:p>
            <a:r>
              <a:rPr lang="en-US" dirty="0" smtClean="0"/>
              <a:t>Not long ago, at an American university, a friend of mine was making the final presentation of the project for her doctoral thesis. </a:t>
            </a:r>
          </a:p>
          <a:p>
            <a:endParaRPr lang="en-US" dirty="0" smtClean="0"/>
          </a:p>
          <a:p>
            <a:r>
              <a:rPr lang="en-US" dirty="0" smtClean="0"/>
              <a:t>She had grown up in Mexico, trilingual in English, </a:t>
            </a:r>
            <a:r>
              <a:rPr lang="en-US" dirty="0" err="1" smtClean="0"/>
              <a:t>Popoluca</a:t>
            </a:r>
            <a:r>
              <a:rPr lang="en-US" dirty="0" smtClean="0"/>
              <a:t> (</a:t>
            </a:r>
            <a:r>
              <a:rPr lang="en-US" dirty="0" err="1" smtClean="0"/>
              <a:t>Mixe-Zoquean</a:t>
            </a:r>
            <a:r>
              <a:rPr lang="en-US" dirty="0" smtClean="0"/>
              <a:t>) and Spanish, and as an adult has worked with two variants of </a:t>
            </a:r>
            <a:r>
              <a:rPr lang="en-US" dirty="0" err="1" smtClean="0"/>
              <a:t>Tepehua</a:t>
            </a:r>
            <a:r>
              <a:rPr lang="en-US" dirty="0" smtClean="0"/>
              <a:t> (</a:t>
            </a:r>
            <a:r>
              <a:rPr lang="en-US" dirty="0" err="1" smtClean="0"/>
              <a:t>Totonacan</a:t>
            </a:r>
            <a:r>
              <a:rPr lang="en-US" dirty="0" smtClean="0"/>
              <a:t> languages).</a:t>
            </a:r>
          </a:p>
          <a:p>
            <a:endParaRPr lang="en-US" dirty="0"/>
          </a:p>
          <a:p>
            <a:r>
              <a:rPr lang="en-US" dirty="0" smtClean="0"/>
              <a:t>She wanted to give her committee a bit of a taste for what life is like for members of the Mexican indigenous cultures, and had brought some household items along with her to use in her presentation. She brought out a </a:t>
            </a:r>
            <a:r>
              <a:rPr lang="en-US" dirty="0" err="1" smtClean="0"/>
              <a:t>rebozo</a:t>
            </a:r>
            <a:r>
              <a:rPr lang="en-US" dirty="0" smtClean="0"/>
              <a:t>, for instance, a typical item of women’s dress, and showed her professors how it could be used to carry groceries or a baby, for warmth, to cover ones head in church, and so forth. She brought out a machete, which men typically carry everywhere, and began showing them the ways it is used for everything from chopping down trees to peeling fruit.</a:t>
            </a:r>
          </a:p>
          <a:p>
            <a:endParaRPr lang="en-US" dirty="0"/>
          </a:p>
          <a:p>
            <a:endParaRPr lang="en-US" dirty="0"/>
          </a:p>
        </p:txBody>
      </p:sp>
      <p:sp>
        <p:nvSpPr>
          <p:cNvPr id="4" name="Slide Number Placeholder 3"/>
          <p:cNvSpPr>
            <a:spLocks noGrp="1"/>
          </p:cNvSpPr>
          <p:nvPr>
            <p:ph type="sldNum" sz="quarter" idx="10"/>
          </p:nvPr>
        </p:nvSpPr>
        <p:spPr/>
        <p:txBody>
          <a:bodyPr/>
          <a:lstStyle/>
          <a:p>
            <a:fld id="{614B709D-49FF-4989-9103-87A3B9048923}" type="slidenum">
              <a:rPr lang="en-US" smtClean="0"/>
              <a:t>3</a:t>
            </a:fld>
            <a:endParaRPr lang="en-US"/>
          </a:p>
        </p:txBody>
      </p:sp>
    </p:spTree>
    <p:extLst>
      <p:ext uri="{BB962C8B-B14F-4D97-AF65-F5344CB8AC3E}">
        <p14:creationId xmlns:p14="http://schemas.microsoft.com/office/powerpoint/2010/main" val="1136933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2000"/>
            <a:ext cx="4572000" cy="3429000"/>
          </a:xfrm>
        </p:spPr>
      </p:sp>
      <p:sp>
        <p:nvSpPr>
          <p:cNvPr id="3" name="Notes Placeholder 2"/>
          <p:cNvSpPr>
            <a:spLocks noGrp="1"/>
          </p:cNvSpPr>
          <p:nvPr>
            <p:ph type="body" idx="1"/>
          </p:nvPr>
        </p:nvSpPr>
        <p:spPr/>
        <p:txBody>
          <a:bodyPr/>
          <a:lstStyle/>
          <a:p>
            <a:r>
              <a:rPr lang="en-US" dirty="0" smtClean="0"/>
              <a:t>Not long ago, at an American university, a friend of mine was making the final presentation of the project for her doctoral thesis. </a:t>
            </a:r>
          </a:p>
          <a:p>
            <a:endParaRPr lang="en-US" dirty="0" smtClean="0"/>
          </a:p>
          <a:p>
            <a:r>
              <a:rPr lang="en-US" dirty="0" smtClean="0"/>
              <a:t>She had grown up in Mexico, trilingual in English, </a:t>
            </a:r>
            <a:r>
              <a:rPr lang="en-US" dirty="0" err="1" smtClean="0"/>
              <a:t>Popoluca</a:t>
            </a:r>
            <a:r>
              <a:rPr lang="en-US" dirty="0" smtClean="0"/>
              <a:t> (</a:t>
            </a:r>
            <a:r>
              <a:rPr lang="en-US" dirty="0" err="1" smtClean="0"/>
              <a:t>Mixe-Zoquean</a:t>
            </a:r>
            <a:r>
              <a:rPr lang="en-US" dirty="0" smtClean="0"/>
              <a:t>) and Spanish, and as an adult has worked with two variants of </a:t>
            </a:r>
            <a:r>
              <a:rPr lang="en-US" dirty="0" err="1" smtClean="0"/>
              <a:t>Tepehua</a:t>
            </a:r>
            <a:r>
              <a:rPr lang="en-US" dirty="0" smtClean="0"/>
              <a:t> (</a:t>
            </a:r>
            <a:r>
              <a:rPr lang="en-US" dirty="0" err="1" smtClean="0"/>
              <a:t>Totonacan</a:t>
            </a:r>
            <a:r>
              <a:rPr lang="en-US" dirty="0" smtClean="0"/>
              <a:t> languages).</a:t>
            </a:r>
          </a:p>
          <a:p>
            <a:endParaRPr lang="en-US" dirty="0"/>
          </a:p>
          <a:p>
            <a:r>
              <a:rPr lang="en-US" dirty="0" smtClean="0"/>
              <a:t>She wanted to give her committee a bit of a taste for what life is like for members of the Mexican indigenous cultures, and had brought some household items along with her to use in her presentation. She brought out a </a:t>
            </a:r>
            <a:r>
              <a:rPr lang="en-US" dirty="0" err="1" smtClean="0"/>
              <a:t>rebozo</a:t>
            </a:r>
            <a:r>
              <a:rPr lang="en-US" dirty="0" smtClean="0"/>
              <a:t>, for instance, a typical item of women’s dress, and showed her professors how it could be used to carry groceries or a baby, for warmth, to cover ones head in church, and so forth. She brought out a machete, which men typically carry everywhere, and began showing them the ways it is used for everything from chopping down trees to peeling fruit.</a:t>
            </a:r>
          </a:p>
          <a:p>
            <a:endParaRPr lang="en-US" dirty="0"/>
          </a:p>
          <a:p>
            <a:endParaRPr lang="en-US" dirty="0"/>
          </a:p>
        </p:txBody>
      </p:sp>
      <p:sp>
        <p:nvSpPr>
          <p:cNvPr id="4" name="Slide Number Placeholder 3"/>
          <p:cNvSpPr>
            <a:spLocks noGrp="1"/>
          </p:cNvSpPr>
          <p:nvPr>
            <p:ph type="sldNum" sz="quarter" idx="10"/>
          </p:nvPr>
        </p:nvSpPr>
        <p:spPr/>
        <p:txBody>
          <a:bodyPr/>
          <a:lstStyle/>
          <a:p>
            <a:fld id="{614B709D-49FF-4989-9103-87A3B9048923}" type="slidenum">
              <a:rPr lang="en-US" smtClean="0"/>
              <a:t>4</a:t>
            </a:fld>
            <a:endParaRPr lang="en-US"/>
          </a:p>
        </p:txBody>
      </p:sp>
    </p:spTree>
    <p:extLst>
      <p:ext uri="{BB962C8B-B14F-4D97-AF65-F5344CB8AC3E}">
        <p14:creationId xmlns:p14="http://schemas.microsoft.com/office/powerpoint/2010/main" val="113693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2000"/>
            <a:ext cx="4572000" cy="3429000"/>
          </a:xfrm>
        </p:spPr>
      </p:sp>
      <p:sp>
        <p:nvSpPr>
          <p:cNvPr id="3" name="Notes Placeholder 2"/>
          <p:cNvSpPr>
            <a:spLocks noGrp="1"/>
          </p:cNvSpPr>
          <p:nvPr>
            <p:ph type="body" idx="1"/>
          </p:nvPr>
        </p:nvSpPr>
        <p:spPr/>
        <p:txBody>
          <a:bodyPr/>
          <a:lstStyle/>
          <a:p>
            <a:r>
              <a:rPr lang="en-US" dirty="0" smtClean="0"/>
              <a:t>Not long ago, at an American university, a friend of mine was making the final presentation of the project for her doctoral thesis. </a:t>
            </a:r>
          </a:p>
          <a:p>
            <a:endParaRPr lang="en-US" dirty="0" smtClean="0"/>
          </a:p>
          <a:p>
            <a:r>
              <a:rPr lang="en-US" dirty="0" smtClean="0"/>
              <a:t>She had grown up in Mexico, trilingual in English, </a:t>
            </a:r>
            <a:r>
              <a:rPr lang="en-US" dirty="0" err="1" smtClean="0"/>
              <a:t>Popoluca</a:t>
            </a:r>
            <a:r>
              <a:rPr lang="en-US" dirty="0" smtClean="0"/>
              <a:t> (</a:t>
            </a:r>
            <a:r>
              <a:rPr lang="en-US" dirty="0" err="1" smtClean="0"/>
              <a:t>Mixe-Zoquean</a:t>
            </a:r>
            <a:r>
              <a:rPr lang="en-US" dirty="0" smtClean="0"/>
              <a:t>) and Spanish, and as an adult has worked with two variants of </a:t>
            </a:r>
            <a:r>
              <a:rPr lang="en-US" dirty="0" err="1" smtClean="0"/>
              <a:t>Tepehua</a:t>
            </a:r>
            <a:r>
              <a:rPr lang="en-US" dirty="0" smtClean="0"/>
              <a:t> (</a:t>
            </a:r>
            <a:r>
              <a:rPr lang="en-US" dirty="0" err="1" smtClean="0"/>
              <a:t>Totonacan</a:t>
            </a:r>
            <a:r>
              <a:rPr lang="en-US" dirty="0" smtClean="0"/>
              <a:t> languages).</a:t>
            </a:r>
          </a:p>
          <a:p>
            <a:endParaRPr lang="en-US" dirty="0"/>
          </a:p>
          <a:p>
            <a:r>
              <a:rPr lang="en-US" dirty="0" smtClean="0"/>
              <a:t>She wanted to give her committee a bit of a taste for what life is like for members of the Mexican indigenous cultures, and had brought some household items along with her to use in her presentation. She brought out a </a:t>
            </a:r>
            <a:r>
              <a:rPr lang="en-US" dirty="0" err="1" smtClean="0"/>
              <a:t>rebozo</a:t>
            </a:r>
            <a:r>
              <a:rPr lang="en-US" dirty="0" smtClean="0"/>
              <a:t>, for instance, a typical item of women’s dress, and showed her professors how it could be used to carry groceries or a baby, for warmth, to cover ones head in church, and so forth. She brought out a machete, which men typically carry everywhere, and began showing them the ways it is used for everything from chopping down trees to peeling fruit.</a:t>
            </a:r>
          </a:p>
          <a:p>
            <a:endParaRPr lang="en-US" dirty="0"/>
          </a:p>
          <a:p>
            <a:endParaRPr lang="en-US" dirty="0"/>
          </a:p>
        </p:txBody>
      </p:sp>
      <p:sp>
        <p:nvSpPr>
          <p:cNvPr id="4" name="Slide Number Placeholder 3"/>
          <p:cNvSpPr>
            <a:spLocks noGrp="1"/>
          </p:cNvSpPr>
          <p:nvPr>
            <p:ph type="sldNum" sz="quarter" idx="10"/>
          </p:nvPr>
        </p:nvSpPr>
        <p:spPr/>
        <p:txBody>
          <a:bodyPr/>
          <a:lstStyle/>
          <a:p>
            <a:fld id="{614B709D-49FF-4989-9103-87A3B9048923}" type="slidenum">
              <a:rPr lang="en-US" smtClean="0"/>
              <a:t>5</a:t>
            </a:fld>
            <a:endParaRPr lang="en-US"/>
          </a:p>
        </p:txBody>
      </p:sp>
    </p:spTree>
    <p:extLst>
      <p:ext uri="{BB962C8B-B14F-4D97-AF65-F5344CB8AC3E}">
        <p14:creationId xmlns:p14="http://schemas.microsoft.com/office/powerpoint/2010/main" val="1136933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2000"/>
            <a:ext cx="4572000" cy="3429000"/>
          </a:xfrm>
        </p:spPr>
      </p:sp>
      <p:sp>
        <p:nvSpPr>
          <p:cNvPr id="3" name="Notes Placeholder 2"/>
          <p:cNvSpPr>
            <a:spLocks noGrp="1"/>
          </p:cNvSpPr>
          <p:nvPr>
            <p:ph type="body" idx="1"/>
          </p:nvPr>
        </p:nvSpPr>
        <p:spPr/>
        <p:txBody>
          <a:bodyPr/>
          <a:lstStyle/>
          <a:p>
            <a:r>
              <a:rPr lang="en-US" dirty="0" smtClean="0"/>
              <a:t>Not long ago, at an American university, a friend of mine was making the final presentation of the project for her doctoral thesis. </a:t>
            </a:r>
          </a:p>
          <a:p>
            <a:endParaRPr lang="en-US" dirty="0" smtClean="0"/>
          </a:p>
          <a:p>
            <a:r>
              <a:rPr lang="en-US" dirty="0" smtClean="0"/>
              <a:t>She had grown up in Mexico, trilingual in English, </a:t>
            </a:r>
            <a:r>
              <a:rPr lang="en-US" dirty="0" err="1" smtClean="0"/>
              <a:t>Popoluca</a:t>
            </a:r>
            <a:r>
              <a:rPr lang="en-US" dirty="0" smtClean="0"/>
              <a:t> (</a:t>
            </a:r>
            <a:r>
              <a:rPr lang="en-US" dirty="0" err="1" smtClean="0"/>
              <a:t>Mixe-Zoquean</a:t>
            </a:r>
            <a:r>
              <a:rPr lang="en-US" dirty="0" smtClean="0"/>
              <a:t>) and Spanish, and as an adult has worked with two variants of </a:t>
            </a:r>
            <a:r>
              <a:rPr lang="en-US" dirty="0" err="1" smtClean="0"/>
              <a:t>Tepehua</a:t>
            </a:r>
            <a:r>
              <a:rPr lang="en-US" dirty="0" smtClean="0"/>
              <a:t> (</a:t>
            </a:r>
            <a:r>
              <a:rPr lang="en-US" dirty="0" err="1" smtClean="0"/>
              <a:t>Totonacan</a:t>
            </a:r>
            <a:r>
              <a:rPr lang="en-US" dirty="0" smtClean="0"/>
              <a:t> languages).</a:t>
            </a:r>
          </a:p>
          <a:p>
            <a:endParaRPr lang="en-US" dirty="0"/>
          </a:p>
          <a:p>
            <a:r>
              <a:rPr lang="en-US" dirty="0" smtClean="0"/>
              <a:t>She wanted to give her committee a bit of a taste for what life is like for members of the Mexican indigenous cultures, and had brought some household items along with her to use in her presentation. She brought out a </a:t>
            </a:r>
            <a:r>
              <a:rPr lang="en-US" dirty="0" err="1" smtClean="0"/>
              <a:t>rebozo</a:t>
            </a:r>
            <a:r>
              <a:rPr lang="en-US" dirty="0" smtClean="0"/>
              <a:t>, for instance, a typical item of women’s dress, and showed her professors how it could be used to carry groceries or a baby, for warmth, to cover ones head in church, and so forth. She brought out a machete, which men typically carry everywhere, and began showing them the ways it is used for everything from chopping down trees to peeling fruit.</a:t>
            </a:r>
          </a:p>
          <a:p>
            <a:endParaRPr lang="en-US" dirty="0"/>
          </a:p>
          <a:p>
            <a:endParaRPr lang="en-US" dirty="0"/>
          </a:p>
        </p:txBody>
      </p:sp>
      <p:sp>
        <p:nvSpPr>
          <p:cNvPr id="4" name="Slide Number Placeholder 3"/>
          <p:cNvSpPr>
            <a:spLocks noGrp="1"/>
          </p:cNvSpPr>
          <p:nvPr>
            <p:ph type="sldNum" sz="quarter" idx="10"/>
          </p:nvPr>
        </p:nvSpPr>
        <p:spPr/>
        <p:txBody>
          <a:bodyPr/>
          <a:lstStyle/>
          <a:p>
            <a:fld id="{614B709D-49FF-4989-9103-87A3B9048923}" type="slidenum">
              <a:rPr lang="en-US" smtClean="0"/>
              <a:t>6</a:t>
            </a:fld>
            <a:endParaRPr lang="en-US"/>
          </a:p>
        </p:txBody>
      </p:sp>
    </p:spTree>
    <p:extLst>
      <p:ext uri="{BB962C8B-B14F-4D97-AF65-F5344CB8AC3E}">
        <p14:creationId xmlns:p14="http://schemas.microsoft.com/office/powerpoint/2010/main" val="1136933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2000"/>
            <a:ext cx="4572000" cy="3429000"/>
          </a:xfrm>
        </p:spPr>
      </p:sp>
      <p:sp>
        <p:nvSpPr>
          <p:cNvPr id="3" name="Notes Placeholder 2"/>
          <p:cNvSpPr>
            <a:spLocks noGrp="1"/>
          </p:cNvSpPr>
          <p:nvPr>
            <p:ph type="body" idx="1"/>
          </p:nvPr>
        </p:nvSpPr>
        <p:spPr/>
        <p:txBody>
          <a:bodyPr/>
          <a:lstStyle/>
          <a:p>
            <a:r>
              <a:rPr lang="en-US" dirty="0" smtClean="0"/>
              <a:t>Not long ago, at an American university, a friend of mine was making the final presentation of the project for her doctoral thesis. </a:t>
            </a:r>
          </a:p>
          <a:p>
            <a:endParaRPr lang="en-US" dirty="0" smtClean="0"/>
          </a:p>
          <a:p>
            <a:r>
              <a:rPr lang="en-US" dirty="0" smtClean="0"/>
              <a:t>She had grown up in Mexico, trilingual in English, </a:t>
            </a:r>
            <a:r>
              <a:rPr lang="en-US" dirty="0" err="1" smtClean="0"/>
              <a:t>Popoluca</a:t>
            </a:r>
            <a:r>
              <a:rPr lang="en-US" dirty="0" smtClean="0"/>
              <a:t> (</a:t>
            </a:r>
            <a:r>
              <a:rPr lang="en-US" dirty="0" err="1" smtClean="0"/>
              <a:t>Mixe-Zoquean</a:t>
            </a:r>
            <a:r>
              <a:rPr lang="en-US" dirty="0" smtClean="0"/>
              <a:t>) and Spanish, and as an adult has worked with two variants of </a:t>
            </a:r>
            <a:r>
              <a:rPr lang="en-US" dirty="0" err="1" smtClean="0"/>
              <a:t>Tepehua</a:t>
            </a:r>
            <a:r>
              <a:rPr lang="en-US" dirty="0" smtClean="0"/>
              <a:t> (</a:t>
            </a:r>
            <a:r>
              <a:rPr lang="en-US" dirty="0" err="1" smtClean="0"/>
              <a:t>Totonacan</a:t>
            </a:r>
            <a:r>
              <a:rPr lang="en-US" dirty="0" smtClean="0"/>
              <a:t> languages).</a:t>
            </a:r>
          </a:p>
          <a:p>
            <a:endParaRPr lang="en-US" dirty="0"/>
          </a:p>
          <a:p>
            <a:r>
              <a:rPr lang="en-US" dirty="0" smtClean="0"/>
              <a:t>She wanted to give her committee a bit of a taste for what life is like for members of the Mexican indigenous cultures, and had brought some household items along with her to use in her presentation. She brought out a </a:t>
            </a:r>
            <a:r>
              <a:rPr lang="en-US" dirty="0" err="1" smtClean="0"/>
              <a:t>rebozo</a:t>
            </a:r>
            <a:r>
              <a:rPr lang="en-US" dirty="0" smtClean="0"/>
              <a:t>, for instance, a typical item of women’s dress, and showed her professors how it could be used to carry groceries or a baby, for warmth, to cover ones head in church, and so forth. She brought out a machete, which men typically carry everywhere, and began showing them the ways it is used for everything from chopping down trees to peeling fruit.</a:t>
            </a:r>
          </a:p>
          <a:p>
            <a:endParaRPr lang="en-US" dirty="0"/>
          </a:p>
          <a:p>
            <a:endParaRPr lang="en-US" dirty="0"/>
          </a:p>
        </p:txBody>
      </p:sp>
      <p:sp>
        <p:nvSpPr>
          <p:cNvPr id="4" name="Slide Number Placeholder 3"/>
          <p:cNvSpPr>
            <a:spLocks noGrp="1"/>
          </p:cNvSpPr>
          <p:nvPr>
            <p:ph type="sldNum" sz="quarter" idx="10"/>
          </p:nvPr>
        </p:nvSpPr>
        <p:spPr/>
        <p:txBody>
          <a:bodyPr/>
          <a:lstStyle/>
          <a:p>
            <a:fld id="{614B709D-49FF-4989-9103-87A3B9048923}" type="slidenum">
              <a:rPr lang="en-US" smtClean="0"/>
              <a:t>7</a:t>
            </a:fld>
            <a:endParaRPr lang="en-US"/>
          </a:p>
        </p:txBody>
      </p:sp>
    </p:spTree>
    <p:extLst>
      <p:ext uri="{BB962C8B-B14F-4D97-AF65-F5344CB8AC3E}">
        <p14:creationId xmlns:p14="http://schemas.microsoft.com/office/powerpoint/2010/main" val="1136933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4438AF44-82B3-4CA6-9D79-4F1F78033518}" type="datetimeFigureOut">
              <a:rPr lang="en-US" smtClean="0"/>
              <a:t>25-Jun-13</a:t>
            </a:fld>
            <a:endParaRPr lang="en-US"/>
          </a:p>
        </p:txBody>
      </p:sp>
      <p:sp>
        <p:nvSpPr>
          <p:cNvPr id="16" name="Slide Number Placeholder 15"/>
          <p:cNvSpPr>
            <a:spLocks noGrp="1"/>
          </p:cNvSpPr>
          <p:nvPr>
            <p:ph type="sldNum" sz="quarter" idx="11"/>
          </p:nvPr>
        </p:nvSpPr>
        <p:spPr/>
        <p:txBody>
          <a:bodyPr/>
          <a:lstStyle/>
          <a:p>
            <a:fld id="{25DBDF0B-BF84-4AD2-8382-5C217114B5E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8AF44-82B3-4CA6-9D79-4F1F78033518}" type="datetimeFigureOut">
              <a:rPr lang="en-US" smtClean="0"/>
              <a:t>25-Jun-13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BDF0B-BF84-4AD2-8382-5C217114B5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38AF44-82B3-4CA6-9D79-4F1F78033518}" type="datetimeFigureOut">
              <a:rPr lang="en-US" smtClean="0"/>
              <a:t>25-Jun-13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BDF0B-BF84-4AD2-8382-5C217114B5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3400" y="1600200"/>
            <a:ext cx="7924800" cy="3657599"/>
          </a:xfrm>
        </p:spPr>
        <p:txBody>
          <a:bodyPr anchor="t"/>
          <a:lstStyle>
            <a:lvl1pPr marL="18288" indent="0">
              <a:buNone/>
              <a:defRPr sz="3600">
                <a:sym typeface="Wingdings"/>
              </a:defRPr>
            </a:lvl1pPr>
            <a:lvl2pPr marL="384048" indent="0">
              <a:buNone/>
              <a:defRPr sz="2800">
                <a:solidFill>
                  <a:srgbClr val="FFFF99"/>
                </a:solidFill>
                <a:sym typeface="Wingdings"/>
              </a:defRPr>
            </a:lvl2pPr>
            <a:lvl3pPr marL="749808" indent="0">
              <a:buNone/>
              <a:defRPr/>
            </a:lvl3pPr>
          </a:lstStyle>
          <a:p>
            <a:pPr lvl="0"/>
            <a:r>
              <a:rPr lang="en-US" dirty="0" smtClean="0"/>
              <a:t> Click to edit Master text styles</a:t>
            </a:r>
          </a:p>
          <a:p>
            <a:pPr lvl="1"/>
            <a:r>
              <a:rPr lang="en-US" dirty="0" smtClean="0"/>
              <a:t> Second level</a:t>
            </a:r>
          </a:p>
          <a:p>
            <a:pPr lvl="2"/>
            <a:r>
              <a:rPr lang="en-US" dirty="0" smtClean="0">
                <a:sym typeface="Wingdings"/>
              </a:rPr>
              <a:t> </a:t>
            </a:r>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a:xfrm>
            <a:off x="914400" y="304800"/>
            <a:ext cx="7543800" cy="914400"/>
          </a:xfrm>
        </p:spPr>
        <p:txBody>
          <a:bodyPr/>
          <a:lstStyle>
            <a:lvl1pPr algn="ctr">
              <a:defRPr/>
            </a:lvl1pPr>
          </a:lstStyle>
          <a:p>
            <a:r>
              <a:rPr lang="en-US" dirty="0" smtClean="0"/>
              <a:t>Click to edit Master title style</a:t>
            </a:r>
            <a:endParaRPr lang="en-US" dirty="0"/>
          </a:p>
        </p:txBody>
      </p:sp>
      <p:sp>
        <p:nvSpPr>
          <p:cNvPr id="14" name="Date Placeholder 13"/>
          <p:cNvSpPr>
            <a:spLocks noGrp="1"/>
          </p:cNvSpPr>
          <p:nvPr>
            <p:ph type="dt" sz="half" idx="10"/>
          </p:nvPr>
        </p:nvSpPr>
        <p:spPr/>
        <p:txBody>
          <a:bodyPr/>
          <a:lstStyle/>
          <a:p>
            <a:fld id="{4438AF44-82B3-4CA6-9D79-4F1F78033518}" type="datetimeFigureOut">
              <a:rPr lang="en-US" smtClean="0"/>
              <a:t>25-Jun-13</a:t>
            </a:fld>
            <a:endParaRPr lang="en-US"/>
          </a:p>
        </p:txBody>
      </p:sp>
      <p:sp>
        <p:nvSpPr>
          <p:cNvPr id="15" name="Slide Number Placeholder 14"/>
          <p:cNvSpPr>
            <a:spLocks noGrp="1"/>
          </p:cNvSpPr>
          <p:nvPr>
            <p:ph type="sldNum" sz="quarter" idx="11"/>
          </p:nvPr>
        </p:nvSpPr>
        <p:spPr/>
        <p:txBody>
          <a:bodyPr/>
          <a:lstStyle/>
          <a:p>
            <a:fld id="{25DBDF0B-BF84-4AD2-8382-5C217114B5E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4438AF44-82B3-4CA6-9D79-4F1F78033518}" type="datetimeFigureOut">
              <a:rPr lang="en-US" smtClean="0"/>
              <a:t>25-Jun-13</a:t>
            </a:fld>
            <a:endParaRPr lang="en-US"/>
          </a:p>
        </p:txBody>
      </p:sp>
      <p:sp>
        <p:nvSpPr>
          <p:cNvPr id="13" name="Slide Number Placeholder 12"/>
          <p:cNvSpPr>
            <a:spLocks noGrp="1"/>
          </p:cNvSpPr>
          <p:nvPr>
            <p:ph type="sldNum" sz="quarter" idx="11"/>
          </p:nvPr>
        </p:nvSpPr>
        <p:spPr/>
        <p:txBody>
          <a:bodyPr/>
          <a:lstStyle/>
          <a:p>
            <a:fld id="{25DBDF0B-BF84-4AD2-8382-5C217114B5E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438AF44-82B3-4CA6-9D79-4F1F78033518}" type="datetimeFigureOut">
              <a:rPr lang="en-US" smtClean="0"/>
              <a:t>25-Jun-13</a:t>
            </a:fld>
            <a:endParaRPr lang="en-US"/>
          </a:p>
        </p:txBody>
      </p:sp>
      <p:sp>
        <p:nvSpPr>
          <p:cNvPr id="9" name="Slide Number Placeholder 8"/>
          <p:cNvSpPr>
            <a:spLocks noGrp="1"/>
          </p:cNvSpPr>
          <p:nvPr>
            <p:ph type="sldNum" sz="quarter" idx="11"/>
          </p:nvPr>
        </p:nvSpPr>
        <p:spPr/>
        <p:txBody>
          <a:bodyPr/>
          <a:lstStyle/>
          <a:p>
            <a:fld id="{25DBDF0B-BF84-4AD2-8382-5C217114B5E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4438AF44-82B3-4CA6-9D79-4F1F78033518}" type="datetimeFigureOut">
              <a:rPr lang="en-US" smtClean="0"/>
              <a:t>25-Jun-13</a:t>
            </a:fld>
            <a:endParaRPr lang="en-US"/>
          </a:p>
        </p:txBody>
      </p:sp>
      <p:sp>
        <p:nvSpPr>
          <p:cNvPr id="15" name="Slide Number Placeholder 14"/>
          <p:cNvSpPr>
            <a:spLocks noGrp="1"/>
          </p:cNvSpPr>
          <p:nvPr>
            <p:ph type="sldNum" sz="quarter" idx="11"/>
          </p:nvPr>
        </p:nvSpPr>
        <p:spPr/>
        <p:txBody>
          <a:bodyPr/>
          <a:lstStyle/>
          <a:p>
            <a:fld id="{25DBDF0B-BF84-4AD2-8382-5C217114B5E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4438AF44-82B3-4CA6-9D79-4F1F78033518}" type="datetimeFigureOut">
              <a:rPr lang="en-US" smtClean="0"/>
              <a:t>25-Jun-13</a:t>
            </a:fld>
            <a:endParaRPr lang="en-US"/>
          </a:p>
        </p:txBody>
      </p:sp>
      <p:sp>
        <p:nvSpPr>
          <p:cNvPr id="8" name="Slide Number Placeholder 7"/>
          <p:cNvSpPr>
            <a:spLocks noGrp="1"/>
          </p:cNvSpPr>
          <p:nvPr>
            <p:ph type="sldNum" sz="quarter" idx="11"/>
          </p:nvPr>
        </p:nvSpPr>
        <p:spPr/>
        <p:txBody>
          <a:bodyPr/>
          <a:lstStyle/>
          <a:p>
            <a:fld id="{25DBDF0B-BF84-4AD2-8382-5C217114B5E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438AF44-82B3-4CA6-9D79-4F1F78033518}" type="datetimeFigureOut">
              <a:rPr lang="en-US" smtClean="0"/>
              <a:t>25-Jun-13</a:t>
            </a:fld>
            <a:endParaRPr lang="en-US"/>
          </a:p>
        </p:txBody>
      </p:sp>
      <p:sp>
        <p:nvSpPr>
          <p:cNvPr id="6" name="Slide Number Placeholder 5"/>
          <p:cNvSpPr>
            <a:spLocks noGrp="1"/>
          </p:cNvSpPr>
          <p:nvPr>
            <p:ph type="sldNum" sz="quarter" idx="11"/>
          </p:nvPr>
        </p:nvSpPr>
        <p:spPr/>
        <p:txBody>
          <a:bodyPr/>
          <a:lstStyle/>
          <a:p>
            <a:fld id="{25DBDF0B-BF84-4AD2-8382-5C217114B5E4}"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4438AF44-82B3-4CA6-9D79-4F1F78033518}" type="datetimeFigureOut">
              <a:rPr lang="en-US" smtClean="0"/>
              <a:t>25-Jun-13</a:t>
            </a:fld>
            <a:endParaRPr lang="en-US"/>
          </a:p>
        </p:txBody>
      </p:sp>
      <p:sp>
        <p:nvSpPr>
          <p:cNvPr id="16" name="Slide Number Placeholder 15"/>
          <p:cNvSpPr>
            <a:spLocks noGrp="1"/>
          </p:cNvSpPr>
          <p:nvPr>
            <p:ph type="sldNum" sz="quarter" idx="11"/>
          </p:nvPr>
        </p:nvSpPr>
        <p:spPr/>
        <p:txBody>
          <a:bodyPr/>
          <a:lstStyle/>
          <a:p>
            <a:fld id="{25DBDF0B-BF84-4AD2-8382-5C217114B5E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4438AF44-82B3-4CA6-9D79-4F1F78033518}" type="datetimeFigureOut">
              <a:rPr lang="en-US" smtClean="0"/>
              <a:t>25-Jun-13</a:t>
            </a:fld>
            <a:endParaRPr lang="en-US"/>
          </a:p>
        </p:txBody>
      </p:sp>
      <p:sp>
        <p:nvSpPr>
          <p:cNvPr id="14" name="Slide Number Placeholder 13"/>
          <p:cNvSpPr>
            <a:spLocks noGrp="1"/>
          </p:cNvSpPr>
          <p:nvPr>
            <p:ph type="sldNum" sz="quarter" idx="11"/>
          </p:nvPr>
        </p:nvSpPr>
        <p:spPr/>
        <p:txBody>
          <a:bodyPr/>
          <a:lstStyle/>
          <a:p>
            <a:fld id="{25DBDF0B-BF84-4AD2-8382-5C217114B5E4}"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4438AF44-82B3-4CA6-9D79-4F1F78033518}" type="datetimeFigureOut">
              <a:rPr lang="en-US" smtClean="0"/>
              <a:t>25-Jun-13</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25DBDF0B-BF84-4AD2-8382-5C217114B5E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8.bin"/><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oleObject10.bin"/><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14.bin"/><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2.emf"/><Relationship Id="rId5" Type="http://schemas.openxmlformats.org/officeDocument/2006/relationships/oleObject" Target="../embeddings/oleObject17.bin"/><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4.emf"/><Relationship Id="rId5" Type="http://schemas.openxmlformats.org/officeDocument/2006/relationships/oleObject" Target="../embeddings/oleObject20.bin"/><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6.emf"/><Relationship Id="rId5" Type="http://schemas.openxmlformats.org/officeDocument/2006/relationships/oleObject" Target="../embeddings/oleObject22.bin"/><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6.emf"/><Relationship Id="rId5" Type="http://schemas.openxmlformats.org/officeDocument/2006/relationships/oleObject" Target="../embeddings/oleObject24.bin"/><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6.emf"/><Relationship Id="rId5" Type="http://schemas.openxmlformats.org/officeDocument/2006/relationships/oleObject" Target="../embeddings/oleObject28.bin"/><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6.emf"/><Relationship Id="rId5" Type="http://schemas.openxmlformats.org/officeDocument/2006/relationships/oleObject" Target="../embeddings/oleObject30.bin"/><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6.emf"/><Relationship Id="rId5" Type="http://schemas.openxmlformats.org/officeDocument/2006/relationships/oleObject" Target="../embeddings/oleObject32.bin"/><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6.emf"/><Relationship Id="rId5" Type="http://schemas.openxmlformats.org/officeDocument/2006/relationships/oleObject" Target="../embeddings/oleObject34.bin"/><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6.emf"/><Relationship Id="rId5" Type="http://schemas.openxmlformats.org/officeDocument/2006/relationships/oleObject" Target="../embeddings/oleObject37.bin"/><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7.emf"/><Relationship Id="rId5" Type="http://schemas.openxmlformats.org/officeDocument/2006/relationships/oleObject" Target="../embeddings/oleObject39.bin"/><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27.emf"/><Relationship Id="rId5" Type="http://schemas.openxmlformats.org/officeDocument/2006/relationships/oleObject" Target="../embeddings/oleObject42.bin"/><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27.emf"/><Relationship Id="rId5" Type="http://schemas.openxmlformats.org/officeDocument/2006/relationships/oleObject" Target="../embeddings/oleObject45.bin"/><Relationship Id="rId10" Type="http://schemas.openxmlformats.org/officeDocument/2006/relationships/image" Target="../media/image29.emf"/><Relationship Id="rId4" Type="http://schemas.openxmlformats.org/officeDocument/2006/relationships/image" Target="../media/image25.emf"/><Relationship Id="rId9" Type="http://schemas.openxmlformats.org/officeDocument/2006/relationships/oleObject" Target="../embeddings/oleObject47.bin"/></Relationships>
</file>

<file path=ppt/slides/_rels/slide32.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27.e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29.emf"/><Relationship Id="rId4" Type="http://schemas.openxmlformats.org/officeDocument/2006/relationships/image" Target="../media/image25.emf"/><Relationship Id="rId9" Type="http://schemas.openxmlformats.org/officeDocument/2006/relationships/oleObject" Target="../embeddings/oleObject51.bin"/></Relationships>
</file>

<file path=ppt/slides/_rels/slide33.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32.emf"/><Relationship Id="rId5" Type="http://schemas.openxmlformats.org/officeDocument/2006/relationships/oleObject" Target="../embeddings/oleObject54.bin"/><Relationship Id="rId10" Type="http://schemas.openxmlformats.org/officeDocument/2006/relationships/image" Target="../media/image34.emf"/><Relationship Id="rId4" Type="http://schemas.openxmlformats.org/officeDocument/2006/relationships/image" Target="../media/image31.emf"/><Relationship Id="rId9" Type="http://schemas.openxmlformats.org/officeDocument/2006/relationships/oleObject" Target="../embeddings/oleObject56.bin"/></Relationships>
</file>

<file path=ppt/slides/_rels/slide34.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62.bin"/><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38.emf"/><Relationship Id="rId2" Type="http://schemas.openxmlformats.org/officeDocument/2006/relationships/slideLayout" Target="../slideLayouts/slideLayout2.xml"/><Relationship Id="rId16" Type="http://schemas.openxmlformats.org/officeDocument/2006/relationships/image" Target="../media/image40.emf"/><Relationship Id="rId1" Type="http://schemas.openxmlformats.org/officeDocument/2006/relationships/vmlDrawing" Target="../drawings/vmlDrawing24.vml"/><Relationship Id="rId6" Type="http://schemas.openxmlformats.org/officeDocument/2006/relationships/image" Target="../media/image36.e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37.emf"/><Relationship Id="rId4" Type="http://schemas.openxmlformats.org/officeDocument/2006/relationships/image" Target="../media/image35.emf"/><Relationship Id="rId9" Type="http://schemas.openxmlformats.org/officeDocument/2006/relationships/oleObject" Target="../embeddings/oleObject60.bin"/><Relationship Id="rId14" Type="http://schemas.openxmlformats.org/officeDocument/2006/relationships/image" Target="../media/image39.emf"/></Relationships>
</file>

<file path=ppt/slides/_rels/slide35.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69.bin"/><Relationship Id="rId18" Type="http://schemas.openxmlformats.org/officeDocument/2006/relationships/image" Target="../media/image43.emf"/><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38.emf"/><Relationship Id="rId17" Type="http://schemas.openxmlformats.org/officeDocument/2006/relationships/oleObject" Target="../embeddings/oleObject71.bin"/><Relationship Id="rId2" Type="http://schemas.openxmlformats.org/officeDocument/2006/relationships/slideLayout" Target="../slideLayouts/slideLayout2.xml"/><Relationship Id="rId16" Type="http://schemas.openxmlformats.org/officeDocument/2006/relationships/image" Target="../media/image42.emf"/><Relationship Id="rId1" Type="http://schemas.openxmlformats.org/officeDocument/2006/relationships/vmlDrawing" Target="../drawings/vmlDrawing25.vml"/><Relationship Id="rId6" Type="http://schemas.openxmlformats.org/officeDocument/2006/relationships/image" Target="../media/image36.emf"/><Relationship Id="rId11" Type="http://schemas.openxmlformats.org/officeDocument/2006/relationships/oleObject" Target="../embeddings/oleObject68.bin"/><Relationship Id="rId5" Type="http://schemas.openxmlformats.org/officeDocument/2006/relationships/oleObject" Target="../embeddings/oleObject65.bin"/><Relationship Id="rId15" Type="http://schemas.openxmlformats.org/officeDocument/2006/relationships/oleObject" Target="../embeddings/oleObject70.bin"/><Relationship Id="rId10" Type="http://schemas.openxmlformats.org/officeDocument/2006/relationships/image" Target="../media/image37.emf"/><Relationship Id="rId4" Type="http://schemas.openxmlformats.org/officeDocument/2006/relationships/image" Target="../media/image35.emf"/><Relationship Id="rId9" Type="http://schemas.openxmlformats.org/officeDocument/2006/relationships/oleObject" Target="../embeddings/oleObject67.bin"/><Relationship Id="rId14" Type="http://schemas.openxmlformats.org/officeDocument/2006/relationships/image" Target="../media/image41.emf"/></Relationships>
</file>

<file path=ppt/slides/_rels/slide36.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77.bin"/><Relationship Id="rId18" Type="http://schemas.openxmlformats.org/officeDocument/2006/relationships/image" Target="../media/image43.emf"/><Relationship Id="rId3" Type="http://schemas.openxmlformats.org/officeDocument/2006/relationships/oleObject" Target="../embeddings/oleObject72.bin"/><Relationship Id="rId7" Type="http://schemas.openxmlformats.org/officeDocument/2006/relationships/oleObject" Target="../embeddings/oleObject74.bin"/><Relationship Id="rId12" Type="http://schemas.openxmlformats.org/officeDocument/2006/relationships/image" Target="../media/image38.emf"/><Relationship Id="rId17" Type="http://schemas.openxmlformats.org/officeDocument/2006/relationships/oleObject" Target="../embeddings/oleObject79.bin"/><Relationship Id="rId2" Type="http://schemas.openxmlformats.org/officeDocument/2006/relationships/slideLayout" Target="../slideLayouts/slideLayout2.xml"/><Relationship Id="rId16" Type="http://schemas.openxmlformats.org/officeDocument/2006/relationships/image" Target="../media/image42.emf"/><Relationship Id="rId20" Type="http://schemas.openxmlformats.org/officeDocument/2006/relationships/image" Target="../media/image44.emf"/><Relationship Id="rId1" Type="http://schemas.openxmlformats.org/officeDocument/2006/relationships/vmlDrawing" Target="../drawings/vmlDrawing26.vml"/><Relationship Id="rId6" Type="http://schemas.openxmlformats.org/officeDocument/2006/relationships/image" Target="../media/image36.emf"/><Relationship Id="rId11" Type="http://schemas.openxmlformats.org/officeDocument/2006/relationships/oleObject" Target="../embeddings/oleObject76.bin"/><Relationship Id="rId5" Type="http://schemas.openxmlformats.org/officeDocument/2006/relationships/oleObject" Target="../embeddings/oleObject73.bin"/><Relationship Id="rId15" Type="http://schemas.openxmlformats.org/officeDocument/2006/relationships/oleObject" Target="../embeddings/oleObject78.bin"/><Relationship Id="rId10" Type="http://schemas.openxmlformats.org/officeDocument/2006/relationships/image" Target="../media/image37.emf"/><Relationship Id="rId19" Type="http://schemas.openxmlformats.org/officeDocument/2006/relationships/oleObject" Target="../embeddings/oleObject80.bin"/><Relationship Id="rId4" Type="http://schemas.openxmlformats.org/officeDocument/2006/relationships/image" Target="../media/image35.emf"/><Relationship Id="rId9" Type="http://schemas.openxmlformats.org/officeDocument/2006/relationships/oleObject" Target="../embeddings/oleObject75.bin"/><Relationship Id="rId14" Type="http://schemas.openxmlformats.org/officeDocument/2006/relationships/image" Target="../media/image41.emf"/></Relationships>
</file>

<file path=ppt/slides/_rels/slide37.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86.bin"/><Relationship Id="rId18" Type="http://schemas.openxmlformats.org/officeDocument/2006/relationships/image" Target="../media/image43.emf"/><Relationship Id="rId3" Type="http://schemas.openxmlformats.org/officeDocument/2006/relationships/oleObject" Target="../embeddings/oleObject81.bin"/><Relationship Id="rId21" Type="http://schemas.openxmlformats.org/officeDocument/2006/relationships/oleObject" Target="../embeddings/oleObject90.bin"/><Relationship Id="rId7" Type="http://schemas.openxmlformats.org/officeDocument/2006/relationships/oleObject" Target="../embeddings/oleObject83.bin"/><Relationship Id="rId12" Type="http://schemas.openxmlformats.org/officeDocument/2006/relationships/image" Target="../media/image38.emf"/><Relationship Id="rId17" Type="http://schemas.openxmlformats.org/officeDocument/2006/relationships/oleObject" Target="../embeddings/oleObject88.bin"/><Relationship Id="rId2" Type="http://schemas.openxmlformats.org/officeDocument/2006/relationships/slideLayout" Target="../slideLayouts/slideLayout2.xml"/><Relationship Id="rId16" Type="http://schemas.openxmlformats.org/officeDocument/2006/relationships/image" Target="../media/image42.emf"/><Relationship Id="rId20" Type="http://schemas.openxmlformats.org/officeDocument/2006/relationships/image" Target="../media/image44.emf"/><Relationship Id="rId1" Type="http://schemas.openxmlformats.org/officeDocument/2006/relationships/vmlDrawing" Target="../drawings/vmlDrawing27.vml"/><Relationship Id="rId6" Type="http://schemas.openxmlformats.org/officeDocument/2006/relationships/image" Target="../media/image36.emf"/><Relationship Id="rId11" Type="http://schemas.openxmlformats.org/officeDocument/2006/relationships/oleObject" Target="../embeddings/oleObject85.bin"/><Relationship Id="rId5" Type="http://schemas.openxmlformats.org/officeDocument/2006/relationships/oleObject" Target="../embeddings/oleObject82.bin"/><Relationship Id="rId15" Type="http://schemas.openxmlformats.org/officeDocument/2006/relationships/oleObject" Target="../embeddings/oleObject87.bin"/><Relationship Id="rId10" Type="http://schemas.openxmlformats.org/officeDocument/2006/relationships/image" Target="../media/image37.emf"/><Relationship Id="rId19" Type="http://schemas.openxmlformats.org/officeDocument/2006/relationships/oleObject" Target="../embeddings/oleObject89.bin"/><Relationship Id="rId4" Type="http://schemas.openxmlformats.org/officeDocument/2006/relationships/image" Target="../media/image35.emf"/><Relationship Id="rId9" Type="http://schemas.openxmlformats.org/officeDocument/2006/relationships/oleObject" Target="../embeddings/oleObject84.bin"/><Relationship Id="rId14" Type="http://schemas.openxmlformats.org/officeDocument/2006/relationships/image" Target="../media/image41.emf"/><Relationship Id="rId22" Type="http://schemas.openxmlformats.org/officeDocument/2006/relationships/image" Target="../media/image45.emf"/></Relationships>
</file>

<file path=ppt/slides/_rels/slide38.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96.bin"/><Relationship Id="rId18" Type="http://schemas.openxmlformats.org/officeDocument/2006/relationships/image" Target="../media/image43.emf"/><Relationship Id="rId3" Type="http://schemas.openxmlformats.org/officeDocument/2006/relationships/oleObject" Target="../embeddings/oleObject91.bin"/><Relationship Id="rId21" Type="http://schemas.openxmlformats.org/officeDocument/2006/relationships/oleObject" Target="../embeddings/oleObject100.bin"/><Relationship Id="rId7" Type="http://schemas.openxmlformats.org/officeDocument/2006/relationships/oleObject" Target="../embeddings/oleObject93.bin"/><Relationship Id="rId12" Type="http://schemas.openxmlformats.org/officeDocument/2006/relationships/image" Target="../media/image38.emf"/><Relationship Id="rId17" Type="http://schemas.openxmlformats.org/officeDocument/2006/relationships/oleObject" Target="../embeddings/oleObject98.bin"/><Relationship Id="rId2" Type="http://schemas.openxmlformats.org/officeDocument/2006/relationships/slideLayout" Target="../slideLayouts/slideLayout2.xml"/><Relationship Id="rId16" Type="http://schemas.openxmlformats.org/officeDocument/2006/relationships/image" Target="../media/image42.emf"/><Relationship Id="rId20" Type="http://schemas.openxmlformats.org/officeDocument/2006/relationships/image" Target="../media/image44.emf"/><Relationship Id="rId1" Type="http://schemas.openxmlformats.org/officeDocument/2006/relationships/vmlDrawing" Target="../drawings/vmlDrawing28.vml"/><Relationship Id="rId6" Type="http://schemas.openxmlformats.org/officeDocument/2006/relationships/image" Target="../media/image36.emf"/><Relationship Id="rId11" Type="http://schemas.openxmlformats.org/officeDocument/2006/relationships/oleObject" Target="../embeddings/oleObject95.bin"/><Relationship Id="rId5" Type="http://schemas.openxmlformats.org/officeDocument/2006/relationships/oleObject" Target="../embeddings/oleObject92.bin"/><Relationship Id="rId15" Type="http://schemas.openxmlformats.org/officeDocument/2006/relationships/oleObject" Target="../embeddings/oleObject97.bin"/><Relationship Id="rId10" Type="http://schemas.openxmlformats.org/officeDocument/2006/relationships/image" Target="../media/image37.emf"/><Relationship Id="rId19" Type="http://schemas.openxmlformats.org/officeDocument/2006/relationships/oleObject" Target="../embeddings/oleObject99.bin"/><Relationship Id="rId4" Type="http://schemas.openxmlformats.org/officeDocument/2006/relationships/image" Target="../media/image35.emf"/><Relationship Id="rId9" Type="http://schemas.openxmlformats.org/officeDocument/2006/relationships/oleObject" Target="../embeddings/oleObject94.bin"/><Relationship Id="rId14" Type="http://schemas.openxmlformats.org/officeDocument/2006/relationships/image" Target="../media/image41.emf"/><Relationship Id="rId22" Type="http://schemas.openxmlformats.org/officeDocument/2006/relationships/image" Target="../media/image45.emf"/></Relationships>
</file>

<file path=ppt/slides/_rels/slide39.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106.bin"/><Relationship Id="rId18" Type="http://schemas.openxmlformats.org/officeDocument/2006/relationships/image" Target="../media/image43.emf"/><Relationship Id="rId26" Type="http://schemas.openxmlformats.org/officeDocument/2006/relationships/image" Target="../media/image47.emf"/><Relationship Id="rId3" Type="http://schemas.openxmlformats.org/officeDocument/2006/relationships/oleObject" Target="../embeddings/oleObject101.bin"/><Relationship Id="rId21" Type="http://schemas.openxmlformats.org/officeDocument/2006/relationships/oleObject" Target="../embeddings/oleObject110.bin"/><Relationship Id="rId7" Type="http://schemas.openxmlformats.org/officeDocument/2006/relationships/oleObject" Target="../embeddings/oleObject103.bin"/><Relationship Id="rId12" Type="http://schemas.openxmlformats.org/officeDocument/2006/relationships/image" Target="../media/image38.emf"/><Relationship Id="rId17" Type="http://schemas.openxmlformats.org/officeDocument/2006/relationships/oleObject" Target="../embeddings/oleObject108.bin"/><Relationship Id="rId25" Type="http://schemas.openxmlformats.org/officeDocument/2006/relationships/oleObject" Target="../embeddings/oleObject112.bin"/><Relationship Id="rId2" Type="http://schemas.openxmlformats.org/officeDocument/2006/relationships/slideLayout" Target="../slideLayouts/slideLayout2.xml"/><Relationship Id="rId16" Type="http://schemas.openxmlformats.org/officeDocument/2006/relationships/image" Target="../media/image42.emf"/><Relationship Id="rId20" Type="http://schemas.openxmlformats.org/officeDocument/2006/relationships/image" Target="../media/image44.emf"/><Relationship Id="rId1" Type="http://schemas.openxmlformats.org/officeDocument/2006/relationships/vmlDrawing" Target="../drawings/vmlDrawing29.vml"/><Relationship Id="rId6" Type="http://schemas.openxmlformats.org/officeDocument/2006/relationships/image" Target="../media/image36.emf"/><Relationship Id="rId11" Type="http://schemas.openxmlformats.org/officeDocument/2006/relationships/oleObject" Target="../embeddings/oleObject105.bin"/><Relationship Id="rId24" Type="http://schemas.openxmlformats.org/officeDocument/2006/relationships/image" Target="../media/image46.emf"/><Relationship Id="rId5" Type="http://schemas.openxmlformats.org/officeDocument/2006/relationships/oleObject" Target="../embeddings/oleObject102.bin"/><Relationship Id="rId15" Type="http://schemas.openxmlformats.org/officeDocument/2006/relationships/oleObject" Target="../embeddings/oleObject107.bin"/><Relationship Id="rId23" Type="http://schemas.openxmlformats.org/officeDocument/2006/relationships/oleObject" Target="../embeddings/oleObject111.bin"/><Relationship Id="rId10" Type="http://schemas.openxmlformats.org/officeDocument/2006/relationships/image" Target="../media/image37.emf"/><Relationship Id="rId19" Type="http://schemas.openxmlformats.org/officeDocument/2006/relationships/oleObject" Target="../embeddings/oleObject109.bin"/><Relationship Id="rId4" Type="http://schemas.openxmlformats.org/officeDocument/2006/relationships/image" Target="../media/image35.emf"/><Relationship Id="rId9" Type="http://schemas.openxmlformats.org/officeDocument/2006/relationships/oleObject" Target="../embeddings/oleObject104.bin"/><Relationship Id="rId14" Type="http://schemas.openxmlformats.org/officeDocument/2006/relationships/image" Target="../media/image41.emf"/><Relationship Id="rId22" Type="http://schemas.openxmlformats.org/officeDocument/2006/relationships/image" Target="../media/image45.em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118.bin"/><Relationship Id="rId18" Type="http://schemas.openxmlformats.org/officeDocument/2006/relationships/image" Target="../media/image43.emf"/><Relationship Id="rId26" Type="http://schemas.openxmlformats.org/officeDocument/2006/relationships/image" Target="../media/image47.emf"/><Relationship Id="rId3" Type="http://schemas.openxmlformats.org/officeDocument/2006/relationships/oleObject" Target="../embeddings/oleObject113.bin"/><Relationship Id="rId21" Type="http://schemas.openxmlformats.org/officeDocument/2006/relationships/oleObject" Target="../embeddings/oleObject122.bin"/><Relationship Id="rId7" Type="http://schemas.openxmlformats.org/officeDocument/2006/relationships/oleObject" Target="../embeddings/oleObject115.bin"/><Relationship Id="rId12" Type="http://schemas.openxmlformats.org/officeDocument/2006/relationships/image" Target="../media/image38.emf"/><Relationship Id="rId17" Type="http://schemas.openxmlformats.org/officeDocument/2006/relationships/oleObject" Target="../embeddings/oleObject120.bin"/><Relationship Id="rId25" Type="http://schemas.openxmlformats.org/officeDocument/2006/relationships/oleObject" Target="../embeddings/oleObject124.bin"/><Relationship Id="rId2" Type="http://schemas.openxmlformats.org/officeDocument/2006/relationships/slideLayout" Target="../slideLayouts/slideLayout2.xml"/><Relationship Id="rId16" Type="http://schemas.openxmlformats.org/officeDocument/2006/relationships/image" Target="../media/image42.emf"/><Relationship Id="rId20" Type="http://schemas.openxmlformats.org/officeDocument/2006/relationships/image" Target="../media/image44.emf"/><Relationship Id="rId1" Type="http://schemas.openxmlformats.org/officeDocument/2006/relationships/vmlDrawing" Target="../drawings/vmlDrawing30.vml"/><Relationship Id="rId6" Type="http://schemas.openxmlformats.org/officeDocument/2006/relationships/image" Target="../media/image36.emf"/><Relationship Id="rId11" Type="http://schemas.openxmlformats.org/officeDocument/2006/relationships/oleObject" Target="../embeddings/oleObject117.bin"/><Relationship Id="rId24" Type="http://schemas.openxmlformats.org/officeDocument/2006/relationships/image" Target="../media/image46.emf"/><Relationship Id="rId5" Type="http://schemas.openxmlformats.org/officeDocument/2006/relationships/oleObject" Target="../embeddings/oleObject114.bin"/><Relationship Id="rId15" Type="http://schemas.openxmlformats.org/officeDocument/2006/relationships/oleObject" Target="../embeddings/oleObject119.bin"/><Relationship Id="rId23" Type="http://schemas.openxmlformats.org/officeDocument/2006/relationships/oleObject" Target="../embeddings/oleObject123.bin"/><Relationship Id="rId28" Type="http://schemas.openxmlformats.org/officeDocument/2006/relationships/image" Target="../media/image48.emf"/><Relationship Id="rId10" Type="http://schemas.openxmlformats.org/officeDocument/2006/relationships/image" Target="../media/image37.emf"/><Relationship Id="rId19" Type="http://schemas.openxmlformats.org/officeDocument/2006/relationships/oleObject" Target="../embeddings/oleObject121.bin"/><Relationship Id="rId4" Type="http://schemas.openxmlformats.org/officeDocument/2006/relationships/image" Target="../media/image35.emf"/><Relationship Id="rId9" Type="http://schemas.openxmlformats.org/officeDocument/2006/relationships/oleObject" Target="../embeddings/oleObject116.bin"/><Relationship Id="rId14" Type="http://schemas.openxmlformats.org/officeDocument/2006/relationships/image" Target="../media/image41.emf"/><Relationship Id="rId22" Type="http://schemas.openxmlformats.org/officeDocument/2006/relationships/image" Target="../media/image45.emf"/><Relationship Id="rId27" Type="http://schemas.openxmlformats.org/officeDocument/2006/relationships/oleObject" Target="../embeddings/oleObject125.bin"/></Relationships>
</file>

<file path=ppt/slides/_rels/slide41.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131.bin"/><Relationship Id="rId18" Type="http://schemas.openxmlformats.org/officeDocument/2006/relationships/image" Target="../media/image43.emf"/><Relationship Id="rId26" Type="http://schemas.openxmlformats.org/officeDocument/2006/relationships/image" Target="../media/image47.emf"/><Relationship Id="rId3" Type="http://schemas.openxmlformats.org/officeDocument/2006/relationships/oleObject" Target="../embeddings/oleObject126.bin"/><Relationship Id="rId21" Type="http://schemas.openxmlformats.org/officeDocument/2006/relationships/oleObject" Target="../embeddings/oleObject135.bin"/><Relationship Id="rId7" Type="http://schemas.openxmlformats.org/officeDocument/2006/relationships/oleObject" Target="../embeddings/oleObject128.bin"/><Relationship Id="rId12" Type="http://schemas.openxmlformats.org/officeDocument/2006/relationships/image" Target="../media/image38.emf"/><Relationship Id="rId17" Type="http://schemas.openxmlformats.org/officeDocument/2006/relationships/oleObject" Target="../embeddings/oleObject133.bin"/><Relationship Id="rId25" Type="http://schemas.openxmlformats.org/officeDocument/2006/relationships/oleObject" Target="../embeddings/oleObject137.bin"/><Relationship Id="rId2" Type="http://schemas.openxmlformats.org/officeDocument/2006/relationships/slideLayout" Target="../slideLayouts/slideLayout2.xml"/><Relationship Id="rId16" Type="http://schemas.openxmlformats.org/officeDocument/2006/relationships/image" Target="../media/image42.emf"/><Relationship Id="rId20" Type="http://schemas.openxmlformats.org/officeDocument/2006/relationships/image" Target="../media/image44.emf"/><Relationship Id="rId29" Type="http://schemas.openxmlformats.org/officeDocument/2006/relationships/oleObject" Target="../embeddings/oleObject139.bin"/><Relationship Id="rId1" Type="http://schemas.openxmlformats.org/officeDocument/2006/relationships/vmlDrawing" Target="../drawings/vmlDrawing31.vml"/><Relationship Id="rId6" Type="http://schemas.openxmlformats.org/officeDocument/2006/relationships/image" Target="../media/image36.emf"/><Relationship Id="rId11" Type="http://schemas.openxmlformats.org/officeDocument/2006/relationships/oleObject" Target="../embeddings/oleObject130.bin"/><Relationship Id="rId24" Type="http://schemas.openxmlformats.org/officeDocument/2006/relationships/image" Target="../media/image46.emf"/><Relationship Id="rId5" Type="http://schemas.openxmlformats.org/officeDocument/2006/relationships/oleObject" Target="../embeddings/oleObject127.bin"/><Relationship Id="rId15" Type="http://schemas.openxmlformats.org/officeDocument/2006/relationships/oleObject" Target="../embeddings/oleObject132.bin"/><Relationship Id="rId23" Type="http://schemas.openxmlformats.org/officeDocument/2006/relationships/oleObject" Target="../embeddings/oleObject136.bin"/><Relationship Id="rId28" Type="http://schemas.openxmlformats.org/officeDocument/2006/relationships/image" Target="../media/image48.emf"/><Relationship Id="rId10" Type="http://schemas.openxmlformats.org/officeDocument/2006/relationships/image" Target="../media/image37.emf"/><Relationship Id="rId19" Type="http://schemas.openxmlformats.org/officeDocument/2006/relationships/oleObject" Target="../embeddings/oleObject134.bin"/><Relationship Id="rId4" Type="http://schemas.openxmlformats.org/officeDocument/2006/relationships/image" Target="../media/image35.emf"/><Relationship Id="rId9" Type="http://schemas.openxmlformats.org/officeDocument/2006/relationships/oleObject" Target="../embeddings/oleObject129.bin"/><Relationship Id="rId14" Type="http://schemas.openxmlformats.org/officeDocument/2006/relationships/image" Target="../media/image41.emf"/><Relationship Id="rId22" Type="http://schemas.openxmlformats.org/officeDocument/2006/relationships/image" Target="../media/image45.emf"/><Relationship Id="rId27" Type="http://schemas.openxmlformats.org/officeDocument/2006/relationships/oleObject" Target="../embeddings/oleObject138.bin"/><Relationship Id="rId30" Type="http://schemas.openxmlformats.org/officeDocument/2006/relationships/image" Target="../media/image49.emf"/></Relationships>
</file>

<file path=ppt/slides/_rels/slide42.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145.bin"/><Relationship Id="rId18" Type="http://schemas.openxmlformats.org/officeDocument/2006/relationships/image" Target="../media/image43.emf"/><Relationship Id="rId26" Type="http://schemas.openxmlformats.org/officeDocument/2006/relationships/image" Target="../media/image47.emf"/><Relationship Id="rId3" Type="http://schemas.openxmlformats.org/officeDocument/2006/relationships/oleObject" Target="../embeddings/oleObject140.bin"/><Relationship Id="rId21" Type="http://schemas.openxmlformats.org/officeDocument/2006/relationships/oleObject" Target="../embeddings/oleObject149.bin"/><Relationship Id="rId7" Type="http://schemas.openxmlformats.org/officeDocument/2006/relationships/oleObject" Target="../embeddings/oleObject142.bin"/><Relationship Id="rId12" Type="http://schemas.openxmlformats.org/officeDocument/2006/relationships/image" Target="../media/image38.emf"/><Relationship Id="rId17" Type="http://schemas.openxmlformats.org/officeDocument/2006/relationships/oleObject" Target="../embeddings/oleObject147.bin"/><Relationship Id="rId25" Type="http://schemas.openxmlformats.org/officeDocument/2006/relationships/oleObject" Target="../embeddings/oleObject151.bin"/><Relationship Id="rId2" Type="http://schemas.openxmlformats.org/officeDocument/2006/relationships/slideLayout" Target="../slideLayouts/slideLayout2.xml"/><Relationship Id="rId16" Type="http://schemas.openxmlformats.org/officeDocument/2006/relationships/image" Target="../media/image42.emf"/><Relationship Id="rId20" Type="http://schemas.openxmlformats.org/officeDocument/2006/relationships/image" Target="../media/image44.emf"/><Relationship Id="rId29" Type="http://schemas.openxmlformats.org/officeDocument/2006/relationships/oleObject" Target="../embeddings/oleObject153.bin"/><Relationship Id="rId1" Type="http://schemas.openxmlformats.org/officeDocument/2006/relationships/vmlDrawing" Target="../drawings/vmlDrawing32.vml"/><Relationship Id="rId6" Type="http://schemas.openxmlformats.org/officeDocument/2006/relationships/image" Target="../media/image36.emf"/><Relationship Id="rId11" Type="http://schemas.openxmlformats.org/officeDocument/2006/relationships/oleObject" Target="../embeddings/oleObject144.bin"/><Relationship Id="rId24" Type="http://schemas.openxmlformats.org/officeDocument/2006/relationships/image" Target="../media/image46.emf"/><Relationship Id="rId5" Type="http://schemas.openxmlformats.org/officeDocument/2006/relationships/oleObject" Target="../embeddings/oleObject141.bin"/><Relationship Id="rId15" Type="http://schemas.openxmlformats.org/officeDocument/2006/relationships/oleObject" Target="../embeddings/oleObject146.bin"/><Relationship Id="rId23" Type="http://schemas.openxmlformats.org/officeDocument/2006/relationships/oleObject" Target="../embeddings/oleObject150.bin"/><Relationship Id="rId28" Type="http://schemas.openxmlformats.org/officeDocument/2006/relationships/image" Target="../media/image48.emf"/><Relationship Id="rId10" Type="http://schemas.openxmlformats.org/officeDocument/2006/relationships/image" Target="../media/image37.emf"/><Relationship Id="rId19" Type="http://schemas.openxmlformats.org/officeDocument/2006/relationships/oleObject" Target="../embeddings/oleObject148.bin"/><Relationship Id="rId4" Type="http://schemas.openxmlformats.org/officeDocument/2006/relationships/image" Target="../media/image35.emf"/><Relationship Id="rId9" Type="http://schemas.openxmlformats.org/officeDocument/2006/relationships/oleObject" Target="../embeddings/oleObject143.bin"/><Relationship Id="rId14" Type="http://schemas.openxmlformats.org/officeDocument/2006/relationships/image" Target="../media/image41.emf"/><Relationship Id="rId22" Type="http://schemas.openxmlformats.org/officeDocument/2006/relationships/image" Target="../media/image45.emf"/><Relationship Id="rId27" Type="http://schemas.openxmlformats.org/officeDocument/2006/relationships/oleObject" Target="../embeddings/oleObject152.bin"/><Relationship Id="rId30" Type="http://schemas.openxmlformats.org/officeDocument/2006/relationships/image" Target="../media/image49.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7240" y="1219200"/>
            <a:ext cx="7543800" cy="215265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t>Shared subcases, constitutive classification, and the blending configuration</a:t>
            </a:r>
            <a:endParaRPr lang="en-US" sz="4400" dirty="0"/>
          </a:p>
        </p:txBody>
      </p:sp>
      <p:sp>
        <p:nvSpPr>
          <p:cNvPr id="5" name="Subtitle 2"/>
          <p:cNvSpPr txBox="1">
            <a:spLocks/>
          </p:cNvSpPr>
          <p:nvPr/>
        </p:nvSpPr>
        <p:spPr>
          <a:xfrm>
            <a:off x="3581400" y="4876800"/>
            <a:ext cx="1828800" cy="685800"/>
          </a:xfrm>
          <a:prstGeom prst="rect">
            <a:avLst/>
          </a:prstGeom>
        </p:spPr>
        <p:txBody>
          <a:bodyPr vert="horz" lIns="91440" tIns="45720" rIns="91440" bIns="45720" rtlCol="0" anchor="ctr">
            <a:normAutofit lnSpcReduction="1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dirty="0" smtClean="0"/>
              <a:t>David Tuggy</a:t>
            </a:r>
            <a:br>
              <a:rPr lang="en-US" dirty="0" smtClean="0"/>
            </a:br>
            <a:r>
              <a:rPr lang="en-US" dirty="0" smtClean="0"/>
              <a:t>SIL Mexico</a:t>
            </a:r>
            <a:endParaRPr lang="en-US" dirty="0"/>
          </a:p>
        </p:txBody>
      </p:sp>
    </p:spTree>
    <p:extLst>
      <p:ext uri="{BB962C8B-B14F-4D97-AF65-F5344CB8AC3E}">
        <p14:creationId xmlns:p14="http://schemas.microsoft.com/office/powerpoint/2010/main" val="4185739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609600"/>
            <a:ext cx="7772400" cy="5638800"/>
          </a:xfrm>
        </p:spPr>
        <p:txBody>
          <a:bodyPr/>
          <a:lstStyle/>
          <a:p>
            <a:r>
              <a:rPr lang="en-US" dirty="0" smtClean="0"/>
              <a:t> Sometimes the pattern is only partially schematic for the subcase: the subcase *is like* the schema.</a:t>
            </a:r>
          </a:p>
          <a:p>
            <a:pPr lvl="1"/>
            <a:r>
              <a:rPr lang="en-US" dirty="0" smtClean="0"/>
              <a:t>E.g. a pet cat or project is/is like (can be seen “</a:t>
            </a:r>
            <a:r>
              <a:rPr lang="en-US" dirty="0" err="1" smtClean="0"/>
              <a:t>ás</a:t>
            </a:r>
            <a:r>
              <a:rPr lang="en-US" dirty="0" smtClean="0"/>
              <a:t>”) a person’s baby.</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52458561"/>
              </p:ext>
            </p:extLst>
          </p:nvPr>
        </p:nvGraphicFramePr>
        <p:xfrm>
          <a:off x="4876800" y="3620499"/>
          <a:ext cx="4178795" cy="2627902"/>
        </p:xfrm>
        <a:graphic>
          <a:graphicData uri="http://schemas.openxmlformats.org/presentationml/2006/ole">
            <mc:AlternateContent xmlns:mc="http://schemas.openxmlformats.org/markup-compatibility/2006">
              <mc:Choice xmlns:v="urn:schemas-microsoft-com:vml" Requires="v">
                <p:oleObj spid="_x0000_s5183" name="Visio" r:id="rId3" imgW="3542035" imgH="2227478" progId="Visio.Drawing.11">
                  <p:embed/>
                </p:oleObj>
              </mc:Choice>
              <mc:Fallback>
                <p:oleObj name="Visio" r:id="rId3" imgW="3542035" imgH="2227478" progId="Visio.Drawing.11">
                  <p:embed/>
                  <p:pic>
                    <p:nvPicPr>
                      <p:cNvPr id="0" name=""/>
                      <p:cNvPicPr/>
                      <p:nvPr/>
                    </p:nvPicPr>
                    <p:blipFill>
                      <a:blip r:embed="rId4"/>
                      <a:stretch>
                        <a:fillRect/>
                      </a:stretch>
                    </p:blipFill>
                    <p:spPr>
                      <a:xfrm>
                        <a:off x="4876800" y="3620499"/>
                        <a:ext cx="4178795" cy="262790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42760892"/>
              </p:ext>
            </p:extLst>
          </p:nvPr>
        </p:nvGraphicFramePr>
        <p:xfrm>
          <a:off x="381000" y="3660775"/>
          <a:ext cx="4114800" cy="2587625"/>
        </p:xfrm>
        <a:graphic>
          <a:graphicData uri="http://schemas.openxmlformats.org/presentationml/2006/ole">
            <mc:AlternateContent xmlns:mc="http://schemas.openxmlformats.org/markup-compatibility/2006">
              <mc:Choice xmlns:v="urn:schemas-microsoft-com:vml" Requires="v">
                <p:oleObj spid="_x0000_s5184" name="Visio" r:id="rId5" imgW="3542035" imgH="2227478" progId="Visio.Drawing.11">
                  <p:embed/>
                </p:oleObj>
              </mc:Choice>
              <mc:Fallback>
                <p:oleObj name="Visio" r:id="rId5" imgW="3542035" imgH="2227478" progId="Visio.Drawing.11">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660775"/>
                        <a:ext cx="41148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97200624"/>
              </p:ext>
            </p:extLst>
          </p:nvPr>
        </p:nvGraphicFramePr>
        <p:xfrm>
          <a:off x="4876800" y="3640137"/>
          <a:ext cx="4147565" cy="2608263"/>
        </p:xfrm>
        <a:graphic>
          <a:graphicData uri="http://schemas.openxmlformats.org/presentationml/2006/ole">
            <mc:AlternateContent xmlns:mc="http://schemas.openxmlformats.org/markup-compatibility/2006">
              <mc:Choice xmlns:v="urn:schemas-microsoft-com:vml" Requires="v">
                <p:oleObj spid="_x0000_s5185" name="Visio" r:id="rId7" imgW="3569559" imgH="2255172" progId="Visio.Drawing.11">
                  <p:embed/>
                </p:oleObj>
              </mc:Choice>
              <mc:Fallback>
                <p:oleObj name="Visio" r:id="rId7" imgW="3569559" imgH="2255172" progId="Visio.Drawing.11">
                  <p:embed/>
                  <p:pic>
                    <p:nvPicPr>
                      <p:cNvPr id="0" name=""/>
                      <p:cNvPicPr/>
                      <p:nvPr/>
                    </p:nvPicPr>
                    <p:blipFill>
                      <a:blip r:embed="rId8"/>
                      <a:stretch>
                        <a:fillRect/>
                      </a:stretch>
                    </p:blipFill>
                    <p:spPr>
                      <a:xfrm>
                        <a:off x="4876800" y="3640137"/>
                        <a:ext cx="4147565" cy="2608263"/>
                      </a:xfrm>
                      <a:prstGeom prst="rect">
                        <a:avLst/>
                      </a:prstGeom>
                    </p:spPr>
                  </p:pic>
                </p:oleObj>
              </mc:Fallback>
            </mc:AlternateContent>
          </a:graphicData>
        </a:graphic>
      </p:graphicFrame>
    </p:spTree>
    <p:extLst>
      <p:ext uri="{BB962C8B-B14F-4D97-AF65-F5344CB8AC3E}">
        <p14:creationId xmlns:p14="http://schemas.microsoft.com/office/powerpoint/2010/main" val="353641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1000"/>
                            </p:stCondLst>
                            <p:childTnLst>
                              <p:par>
                                <p:cTn id="22" presetID="22" presetClass="entr" presetSubtype="4" fill="hold" nodeType="after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457200"/>
            <a:ext cx="7772400" cy="5791200"/>
          </a:xfrm>
        </p:spPr>
        <p:txBody>
          <a:bodyPr/>
          <a:lstStyle/>
          <a:p>
            <a:r>
              <a:rPr lang="en-US" dirty="0" smtClean="0"/>
              <a:t> The differences between the two cases </a:t>
            </a:r>
            <a:r>
              <a:rPr lang="en-US" sz="2800" dirty="0" smtClean="0">
                <a:solidFill>
                  <a:srgbClr val="FFFF99"/>
                </a:solidFill>
              </a:rPr>
              <a:t>(full </a:t>
            </a:r>
            <a:r>
              <a:rPr lang="en-US" sz="2800" dirty="0">
                <a:solidFill>
                  <a:srgbClr val="FFFF99"/>
                </a:solidFill>
              </a:rPr>
              <a:t>and partial </a:t>
            </a:r>
            <a:r>
              <a:rPr lang="en-US" sz="2800" dirty="0" err="1" smtClean="0">
                <a:solidFill>
                  <a:srgbClr val="FFFF99"/>
                </a:solidFill>
              </a:rPr>
              <a:t>schematicity</a:t>
            </a:r>
            <a:r>
              <a:rPr lang="en-US" sz="2800" dirty="0">
                <a:solidFill>
                  <a:srgbClr val="FFFF99"/>
                </a:solidFill>
              </a:rPr>
              <a:t> </a:t>
            </a:r>
            <a:r>
              <a:rPr lang="en-US" sz="2800" dirty="0" smtClean="0">
                <a:solidFill>
                  <a:srgbClr val="FFFF99"/>
                </a:solidFill>
              </a:rPr>
              <a:t>= “</a:t>
            </a:r>
            <a:r>
              <a:rPr lang="en-US" sz="2800" dirty="0">
                <a:solidFill>
                  <a:srgbClr val="FFFF99"/>
                </a:solidFill>
              </a:rPr>
              <a:t>being</a:t>
            </a:r>
            <a:r>
              <a:rPr lang="en-US" sz="2800" dirty="0" smtClean="0">
                <a:solidFill>
                  <a:srgbClr val="FFFF99"/>
                </a:solidFill>
              </a:rPr>
              <a:t>” and “being like” a pattern)</a:t>
            </a:r>
            <a:r>
              <a:rPr lang="en-US" dirty="0" smtClean="0"/>
              <a:t> are matters of degree, not absolute differences in kind.</a:t>
            </a:r>
          </a:p>
        </p:txBody>
      </p:sp>
      <p:graphicFrame>
        <p:nvGraphicFramePr>
          <p:cNvPr id="6" name="Object 5"/>
          <p:cNvGraphicFramePr>
            <a:graphicFrameLocks noChangeAspect="1"/>
          </p:cNvGraphicFramePr>
          <p:nvPr>
            <p:extLst>
              <p:ext uri="{D42A27DB-BD31-4B8C-83A1-F6EECF244321}">
                <p14:modId xmlns:p14="http://schemas.microsoft.com/office/powerpoint/2010/main" val="719971462"/>
              </p:ext>
            </p:extLst>
          </p:nvPr>
        </p:nvGraphicFramePr>
        <p:xfrm>
          <a:off x="381000" y="3660775"/>
          <a:ext cx="4114800" cy="2587625"/>
        </p:xfrm>
        <a:graphic>
          <a:graphicData uri="http://schemas.openxmlformats.org/presentationml/2006/ole">
            <mc:AlternateContent xmlns:mc="http://schemas.openxmlformats.org/markup-compatibility/2006">
              <mc:Choice xmlns:v="urn:schemas-microsoft-com:vml" Requires="v">
                <p:oleObj spid="_x0000_s8222" name="Visio" r:id="rId3" imgW="3542035" imgH="2227478" progId="Visio.Drawing.11">
                  <p:embed/>
                </p:oleObj>
              </mc:Choice>
              <mc:Fallback>
                <p:oleObj name="Visio" r:id="rId3" imgW="3542035" imgH="222747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60775"/>
                        <a:ext cx="41148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91663643"/>
              </p:ext>
            </p:extLst>
          </p:nvPr>
        </p:nvGraphicFramePr>
        <p:xfrm>
          <a:off x="4844035" y="3640137"/>
          <a:ext cx="4147565" cy="2608263"/>
        </p:xfrm>
        <a:graphic>
          <a:graphicData uri="http://schemas.openxmlformats.org/presentationml/2006/ole">
            <mc:AlternateContent xmlns:mc="http://schemas.openxmlformats.org/markup-compatibility/2006">
              <mc:Choice xmlns:v="urn:schemas-microsoft-com:vml" Requires="v">
                <p:oleObj spid="_x0000_s8223" name="Visio" r:id="rId5" imgW="3569559" imgH="2255172" progId="Visio.Drawing.11">
                  <p:embed/>
                </p:oleObj>
              </mc:Choice>
              <mc:Fallback>
                <p:oleObj name="Visio" r:id="rId5" imgW="3569559" imgH="2255172" progId="Visio.Drawing.11">
                  <p:embed/>
                  <p:pic>
                    <p:nvPicPr>
                      <p:cNvPr id="0" name=""/>
                      <p:cNvPicPr/>
                      <p:nvPr/>
                    </p:nvPicPr>
                    <p:blipFill>
                      <a:blip r:embed="rId6"/>
                      <a:stretch>
                        <a:fillRect/>
                      </a:stretch>
                    </p:blipFill>
                    <p:spPr>
                      <a:xfrm>
                        <a:off x="4844035" y="3640137"/>
                        <a:ext cx="4147565" cy="2608263"/>
                      </a:xfrm>
                      <a:prstGeom prst="rect">
                        <a:avLst/>
                      </a:prstGeom>
                    </p:spPr>
                  </p:pic>
                </p:oleObj>
              </mc:Fallback>
            </mc:AlternateContent>
          </a:graphicData>
        </a:graphic>
      </p:graphicFrame>
    </p:spTree>
    <p:extLst>
      <p:ext uri="{BB962C8B-B14F-4D97-AF65-F5344CB8AC3E}">
        <p14:creationId xmlns:p14="http://schemas.microsoft.com/office/powerpoint/2010/main" val="342295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143000"/>
            <a:ext cx="8001000" cy="5105400"/>
          </a:xfrm>
        </p:spPr>
        <p:txBody>
          <a:bodyPr/>
          <a:lstStyle/>
          <a:p>
            <a:r>
              <a:rPr lang="en-US" dirty="0" smtClean="0"/>
              <a:t> In both cases a kind of classification </a:t>
            </a:r>
            <a:r>
              <a:rPr lang="en-US" sz="2800" dirty="0" smtClean="0">
                <a:solidFill>
                  <a:srgbClr val="FFFF99"/>
                </a:solidFill>
              </a:rPr>
              <a:t>(of the instantiation/similar concept as an example of the pattern) </a:t>
            </a:r>
            <a:r>
              <a:rPr lang="en-US" dirty="0" smtClean="0"/>
              <a:t>is effected.</a:t>
            </a:r>
          </a:p>
        </p:txBody>
      </p:sp>
      <p:graphicFrame>
        <p:nvGraphicFramePr>
          <p:cNvPr id="6" name="Object 5"/>
          <p:cNvGraphicFramePr>
            <a:graphicFrameLocks noChangeAspect="1"/>
          </p:cNvGraphicFramePr>
          <p:nvPr>
            <p:extLst>
              <p:ext uri="{D42A27DB-BD31-4B8C-83A1-F6EECF244321}">
                <p14:modId xmlns:p14="http://schemas.microsoft.com/office/powerpoint/2010/main" val="2756168399"/>
              </p:ext>
            </p:extLst>
          </p:nvPr>
        </p:nvGraphicFramePr>
        <p:xfrm>
          <a:off x="381000" y="3660775"/>
          <a:ext cx="4114800" cy="2587625"/>
        </p:xfrm>
        <a:graphic>
          <a:graphicData uri="http://schemas.openxmlformats.org/presentationml/2006/ole">
            <mc:AlternateContent xmlns:mc="http://schemas.openxmlformats.org/markup-compatibility/2006">
              <mc:Choice xmlns:v="urn:schemas-microsoft-com:vml" Requires="v">
                <p:oleObj spid="_x0000_s9246" name="Visio" r:id="rId3" imgW="3542035" imgH="2227478" progId="Visio.Drawing.11">
                  <p:embed/>
                </p:oleObj>
              </mc:Choice>
              <mc:Fallback>
                <p:oleObj name="Visio" r:id="rId3" imgW="3542035" imgH="222747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60775"/>
                        <a:ext cx="41148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6976950"/>
              </p:ext>
            </p:extLst>
          </p:nvPr>
        </p:nvGraphicFramePr>
        <p:xfrm>
          <a:off x="4844035" y="3640137"/>
          <a:ext cx="4147565" cy="2608263"/>
        </p:xfrm>
        <a:graphic>
          <a:graphicData uri="http://schemas.openxmlformats.org/presentationml/2006/ole">
            <mc:AlternateContent xmlns:mc="http://schemas.openxmlformats.org/markup-compatibility/2006">
              <mc:Choice xmlns:v="urn:schemas-microsoft-com:vml" Requires="v">
                <p:oleObj spid="_x0000_s9247" name="Visio" r:id="rId5" imgW="3569559" imgH="2255172" progId="Visio.Drawing.11">
                  <p:embed/>
                </p:oleObj>
              </mc:Choice>
              <mc:Fallback>
                <p:oleObj name="Visio" r:id="rId5" imgW="3569559" imgH="2255172" progId="Visio.Drawing.11">
                  <p:embed/>
                  <p:pic>
                    <p:nvPicPr>
                      <p:cNvPr id="0" name=""/>
                      <p:cNvPicPr/>
                      <p:nvPr/>
                    </p:nvPicPr>
                    <p:blipFill>
                      <a:blip r:embed="rId6"/>
                      <a:stretch>
                        <a:fillRect/>
                      </a:stretch>
                    </p:blipFill>
                    <p:spPr>
                      <a:xfrm>
                        <a:off x="4844035" y="3640137"/>
                        <a:ext cx="4147565" cy="2608263"/>
                      </a:xfrm>
                      <a:prstGeom prst="rect">
                        <a:avLst/>
                      </a:prstGeom>
                    </p:spPr>
                  </p:pic>
                </p:oleObj>
              </mc:Fallback>
            </mc:AlternateContent>
          </a:graphicData>
        </a:graphic>
      </p:graphicFrame>
    </p:spTree>
    <p:extLst>
      <p:ext uri="{BB962C8B-B14F-4D97-AF65-F5344CB8AC3E}">
        <p14:creationId xmlns:p14="http://schemas.microsoft.com/office/powerpoint/2010/main" val="226108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001000" cy="5638800"/>
          </a:xfrm>
        </p:spPr>
        <p:txBody>
          <a:bodyPr/>
          <a:lstStyle/>
          <a:p>
            <a:r>
              <a:rPr lang="en-US" dirty="0" smtClean="0"/>
              <a:t> In the second case it is clear that the classification affects the conceptualization of the subcase.</a:t>
            </a:r>
          </a:p>
          <a:p>
            <a:pPr lvl="1"/>
            <a:r>
              <a:rPr lang="en-US" dirty="0" smtClean="0"/>
              <a:t>Calling a project or a pet your “baby” makes (or at least encourages) you to think of it differently.</a:t>
            </a:r>
          </a:p>
          <a:p>
            <a:r>
              <a:rPr lang="en-US" dirty="0" smtClean="0"/>
              <a:t>We have here, </a:t>
            </a:r>
            <a:br>
              <a:rPr lang="en-US" dirty="0" smtClean="0"/>
            </a:br>
            <a:r>
              <a:rPr lang="en-US" dirty="0" smtClean="0"/>
              <a:t>in fact, two cases of</a:t>
            </a:r>
            <a:br>
              <a:rPr lang="en-US" dirty="0" smtClean="0"/>
            </a:br>
            <a:r>
              <a:rPr lang="en-US" dirty="0" smtClean="0"/>
              <a:t>“constitutive </a:t>
            </a:r>
            <a:br>
              <a:rPr lang="en-US" dirty="0" smtClean="0"/>
            </a:br>
            <a:r>
              <a:rPr lang="en-US" dirty="0" smtClean="0"/>
              <a:t>metaphor”. </a:t>
            </a:r>
          </a:p>
        </p:txBody>
      </p:sp>
      <p:graphicFrame>
        <p:nvGraphicFramePr>
          <p:cNvPr id="7" name="Object 6"/>
          <p:cNvGraphicFramePr>
            <a:graphicFrameLocks noChangeAspect="1"/>
          </p:cNvGraphicFramePr>
          <p:nvPr>
            <p:extLst>
              <p:ext uri="{D42A27DB-BD31-4B8C-83A1-F6EECF244321}">
                <p14:modId xmlns:p14="http://schemas.microsoft.com/office/powerpoint/2010/main" val="1451520114"/>
              </p:ext>
            </p:extLst>
          </p:nvPr>
        </p:nvGraphicFramePr>
        <p:xfrm>
          <a:off x="4876800" y="3640137"/>
          <a:ext cx="4147565" cy="2608263"/>
        </p:xfrm>
        <a:graphic>
          <a:graphicData uri="http://schemas.openxmlformats.org/presentationml/2006/ole">
            <mc:AlternateContent xmlns:mc="http://schemas.openxmlformats.org/markup-compatibility/2006">
              <mc:Choice xmlns:v="urn:schemas-microsoft-com:vml" Requires="v">
                <p:oleObj spid="_x0000_s6163" name="Visio" r:id="rId3" imgW="3569559" imgH="2255172" progId="Visio.Drawing.11">
                  <p:embed/>
                </p:oleObj>
              </mc:Choice>
              <mc:Fallback>
                <p:oleObj name="Visio" r:id="rId3" imgW="3569559" imgH="2255172" progId="Visio.Drawing.11">
                  <p:embed/>
                  <p:pic>
                    <p:nvPicPr>
                      <p:cNvPr id="0" name=""/>
                      <p:cNvPicPr/>
                      <p:nvPr/>
                    </p:nvPicPr>
                    <p:blipFill>
                      <a:blip r:embed="rId4"/>
                      <a:stretch>
                        <a:fillRect/>
                      </a:stretch>
                    </p:blipFill>
                    <p:spPr>
                      <a:xfrm>
                        <a:off x="4876800" y="3640137"/>
                        <a:ext cx="4147565" cy="2608263"/>
                      </a:xfrm>
                      <a:prstGeom prst="rect">
                        <a:avLst/>
                      </a:prstGeom>
                    </p:spPr>
                  </p:pic>
                </p:oleObj>
              </mc:Fallback>
            </mc:AlternateContent>
          </a:graphicData>
        </a:graphic>
      </p:graphicFrame>
    </p:spTree>
    <p:extLst>
      <p:ext uri="{BB962C8B-B14F-4D97-AF65-F5344CB8AC3E}">
        <p14:creationId xmlns:p14="http://schemas.microsoft.com/office/powerpoint/2010/main" val="28758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001000" cy="4191000"/>
          </a:xfrm>
        </p:spPr>
        <p:txBody>
          <a:bodyPr/>
          <a:lstStyle/>
          <a:p>
            <a:r>
              <a:rPr lang="en-US" dirty="0" smtClean="0"/>
              <a:t> In </a:t>
            </a:r>
            <a:r>
              <a:rPr lang="en-US" dirty="0" err="1" smtClean="0"/>
              <a:t>Langacker’s</a:t>
            </a:r>
            <a:r>
              <a:rPr lang="en-US" dirty="0" smtClean="0"/>
              <a:t> terms, the conceptualizer is thinking of the pet or project “</a:t>
            </a:r>
            <a:r>
              <a:rPr lang="en-US" dirty="0" err="1" smtClean="0"/>
              <a:t>ás</a:t>
            </a:r>
            <a:r>
              <a:rPr lang="en-US" dirty="0" smtClean="0"/>
              <a:t>” a baby.</a:t>
            </a:r>
          </a:p>
        </p:txBody>
      </p:sp>
      <p:sp>
        <p:nvSpPr>
          <p:cNvPr id="3" name="Title 2"/>
          <p:cNvSpPr>
            <a:spLocks noGrp="1"/>
          </p:cNvSpPr>
          <p:nvPr>
            <p:ph type="title"/>
          </p:nvPr>
        </p:nvSpPr>
        <p:spPr/>
        <p:txBody>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566761186"/>
              </p:ext>
            </p:extLst>
          </p:nvPr>
        </p:nvGraphicFramePr>
        <p:xfrm>
          <a:off x="4876800" y="3640137"/>
          <a:ext cx="4147565" cy="2608263"/>
        </p:xfrm>
        <a:graphic>
          <a:graphicData uri="http://schemas.openxmlformats.org/presentationml/2006/ole">
            <mc:AlternateContent xmlns:mc="http://schemas.openxmlformats.org/markup-compatibility/2006">
              <mc:Choice xmlns:v="urn:schemas-microsoft-com:vml" Requires="v">
                <p:oleObj spid="_x0000_s7184" name="Visio" r:id="rId3" imgW="3569559" imgH="2255172" progId="Visio.Drawing.11">
                  <p:embed/>
                </p:oleObj>
              </mc:Choice>
              <mc:Fallback>
                <p:oleObj name="Visio" r:id="rId3" imgW="3569559" imgH="2255172" progId="Visio.Drawing.11">
                  <p:embed/>
                  <p:pic>
                    <p:nvPicPr>
                      <p:cNvPr id="0" name=""/>
                      <p:cNvPicPr/>
                      <p:nvPr/>
                    </p:nvPicPr>
                    <p:blipFill>
                      <a:blip r:embed="rId4"/>
                      <a:stretch>
                        <a:fillRect/>
                      </a:stretch>
                    </p:blipFill>
                    <p:spPr>
                      <a:xfrm>
                        <a:off x="4876800" y="3640137"/>
                        <a:ext cx="4147565" cy="2608263"/>
                      </a:xfrm>
                      <a:prstGeom prst="rect">
                        <a:avLst/>
                      </a:prstGeom>
                    </p:spPr>
                  </p:pic>
                </p:oleObj>
              </mc:Fallback>
            </mc:AlternateContent>
          </a:graphicData>
        </a:graphic>
      </p:graphicFrame>
    </p:spTree>
    <p:extLst>
      <p:ext uri="{BB962C8B-B14F-4D97-AF65-F5344CB8AC3E}">
        <p14:creationId xmlns:p14="http://schemas.microsoft.com/office/powerpoint/2010/main" val="19899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1600" y="3276600"/>
            <a:ext cx="3657600" cy="3200399"/>
          </a:xfrm>
        </p:spPr>
        <p:txBody>
          <a:bodyPr>
            <a:normAutofit lnSpcReduction="10000"/>
          </a:bodyPr>
          <a:lstStyle/>
          <a:p>
            <a:r>
              <a:rPr lang="en-US" dirty="0" smtClean="0"/>
              <a:t>For instance, a dog “is” at the same time a carnivore and a </a:t>
            </a:r>
            <a:r>
              <a:rPr lang="en-US" dirty="0" err="1" smtClean="0"/>
              <a:t>domesticable</a:t>
            </a:r>
            <a:r>
              <a:rPr lang="en-US" dirty="0" smtClean="0"/>
              <a:t> animal.</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60837118"/>
              </p:ext>
            </p:extLst>
          </p:nvPr>
        </p:nvGraphicFramePr>
        <p:xfrm>
          <a:off x="457200" y="3628098"/>
          <a:ext cx="4267560" cy="2620302"/>
        </p:xfrm>
        <a:graphic>
          <a:graphicData uri="http://schemas.openxmlformats.org/presentationml/2006/ole">
            <mc:AlternateContent xmlns:mc="http://schemas.openxmlformats.org/markup-compatibility/2006">
              <mc:Choice xmlns:v="urn:schemas-microsoft-com:vml" Requires="v">
                <p:oleObj spid="_x0000_s3112" name="Visio" r:id="rId3" imgW="3628109" imgH="2227478" progId="Visio.Drawing.11">
                  <p:embed/>
                </p:oleObj>
              </mc:Choice>
              <mc:Fallback>
                <p:oleObj name="Visio" r:id="rId3" imgW="3628109" imgH="2227478" progId="Visio.Drawing.11">
                  <p:embed/>
                  <p:pic>
                    <p:nvPicPr>
                      <p:cNvPr id="0" name=""/>
                      <p:cNvPicPr/>
                      <p:nvPr/>
                    </p:nvPicPr>
                    <p:blipFill>
                      <a:blip r:embed="rId4"/>
                      <a:stretch>
                        <a:fillRect/>
                      </a:stretch>
                    </p:blipFill>
                    <p:spPr>
                      <a:xfrm>
                        <a:off x="457200" y="3628098"/>
                        <a:ext cx="4267560" cy="262030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55921248"/>
              </p:ext>
            </p:extLst>
          </p:nvPr>
        </p:nvGraphicFramePr>
        <p:xfrm>
          <a:off x="457200" y="3640137"/>
          <a:ext cx="4495800" cy="2616179"/>
        </p:xfrm>
        <a:graphic>
          <a:graphicData uri="http://schemas.openxmlformats.org/presentationml/2006/ole">
            <mc:AlternateContent xmlns:mc="http://schemas.openxmlformats.org/markup-compatibility/2006">
              <mc:Choice xmlns:v="urn:schemas-microsoft-com:vml" Requires="v">
                <p:oleObj spid="_x0000_s3113" name="Visio" r:id="rId5" imgW="3827780" imgH="2227478" progId="Visio.Drawing.11">
                  <p:embed/>
                </p:oleObj>
              </mc:Choice>
              <mc:Fallback>
                <p:oleObj name="Visio" r:id="rId5" imgW="3827780" imgH="2227478" progId="Visio.Drawing.11">
                  <p:embed/>
                  <p:pic>
                    <p:nvPicPr>
                      <p:cNvPr id="0" name=""/>
                      <p:cNvPicPr/>
                      <p:nvPr/>
                    </p:nvPicPr>
                    <p:blipFill>
                      <a:blip r:embed="rId6"/>
                      <a:stretch>
                        <a:fillRect/>
                      </a:stretch>
                    </p:blipFill>
                    <p:spPr>
                      <a:xfrm>
                        <a:off x="457200" y="3640137"/>
                        <a:ext cx="4495800" cy="2616179"/>
                      </a:xfrm>
                      <a:prstGeom prst="rect">
                        <a:avLst/>
                      </a:prstGeom>
                    </p:spPr>
                  </p:pic>
                </p:oleObj>
              </mc:Fallback>
            </mc:AlternateContent>
          </a:graphicData>
        </a:graphic>
      </p:graphicFrame>
      <p:sp>
        <p:nvSpPr>
          <p:cNvPr id="6" name="Content Placeholder 1"/>
          <p:cNvSpPr txBox="1">
            <a:spLocks/>
          </p:cNvSpPr>
          <p:nvPr/>
        </p:nvSpPr>
        <p:spPr>
          <a:xfrm>
            <a:off x="609600" y="609600"/>
            <a:ext cx="8153400" cy="4267199"/>
          </a:xfrm>
          <a:prstGeom prst="rect">
            <a:avLst/>
          </a:prstGeom>
        </p:spPr>
        <p:txBody>
          <a:bodyPr vert="horz" lIns="91440" tIns="45720" rIns="91440" bIns="45720" rtlCol="0" anchor="t">
            <a:normAutofit/>
          </a:bodyPr>
          <a:lstStyle>
            <a:lvl1pPr marL="274320" indent="-256032" algn="l" defTabSz="914400" rtl="0" eaLnBrk="1" latinLnBrk="0" hangingPunct="1">
              <a:spcBef>
                <a:spcPct val="20000"/>
              </a:spcBef>
              <a:spcAft>
                <a:spcPts val="0"/>
              </a:spcAft>
              <a:buSzPct val="60000"/>
              <a:buFont typeface="Wingdings" pitchFamily="2" charset="2"/>
              <a:buChar char=""/>
              <a:defRPr sz="36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2800" kern="1200">
                <a:solidFill>
                  <a:srgbClr val="FFFF99"/>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dirty="0" smtClean="0"/>
              <a:t>Less attention has perhaps been lavished on cases of overlap between schemas, where a single concept instantiates more than one pattern.</a:t>
            </a:r>
          </a:p>
        </p:txBody>
      </p:sp>
    </p:spTree>
    <p:extLst>
      <p:ext uri="{BB962C8B-B14F-4D97-AF65-F5344CB8AC3E}">
        <p14:creationId xmlns:p14="http://schemas.microsoft.com/office/powerpoint/2010/main" val="361332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750"/>
                                        <p:tgtEl>
                                          <p:spTgt spid="4"/>
                                        </p:tgtEl>
                                      </p:cBhvr>
                                    </p:animEffect>
                                    <p:set>
                                      <p:cBhvr>
                                        <p:cTn id="20" dur="1" fill="hold">
                                          <p:stCondLst>
                                            <p:cond delay="749"/>
                                          </p:stCondLst>
                                        </p:cTn>
                                        <p:tgtEl>
                                          <p:spTgt spid="4"/>
                                        </p:tgtEl>
                                        <p:attrNameLst>
                                          <p:attrName>style.visibility</p:attrName>
                                        </p:attrNameLst>
                                      </p:cBhvr>
                                      <p:to>
                                        <p:strVal val="hidden"/>
                                      </p:to>
                                    </p:set>
                                  </p:childTnLst>
                                </p:cTn>
                              </p:par>
                            </p:childTnLst>
                          </p:cTn>
                        </p:par>
                        <p:par>
                          <p:cTn id="21" fill="hold">
                            <p:stCondLst>
                              <p:cond delay="1250"/>
                            </p:stCondLst>
                            <p:childTnLst>
                              <p:par>
                                <p:cTn id="22" presetID="2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286000"/>
            <a:ext cx="8305800" cy="4572000"/>
          </a:xfrm>
        </p:spPr>
        <p:txBody>
          <a:bodyPr>
            <a:normAutofit/>
          </a:bodyPr>
          <a:lstStyle/>
          <a:p>
            <a:r>
              <a:rPr lang="en-US" dirty="0"/>
              <a:t> Seeing </a:t>
            </a:r>
            <a:r>
              <a:rPr lang="en-US" dirty="0" smtClean="0"/>
              <a:t>a dog </a:t>
            </a:r>
            <a:r>
              <a:rPr lang="en-US" dirty="0"/>
              <a:t>“</a:t>
            </a:r>
            <a:r>
              <a:rPr lang="en-US" dirty="0" err="1" smtClean="0"/>
              <a:t>ás</a:t>
            </a:r>
            <a:r>
              <a:rPr lang="en-US" dirty="0" smtClean="0"/>
              <a:t>” a carnivore is not the same as seeing it “</a:t>
            </a:r>
            <a:r>
              <a:rPr lang="en-US" dirty="0" err="1" smtClean="0"/>
              <a:t>ás</a:t>
            </a:r>
            <a:r>
              <a:rPr lang="en-US" dirty="0" smtClean="0"/>
              <a:t>” a </a:t>
            </a:r>
            <a:br>
              <a:rPr lang="en-US" dirty="0" smtClean="0"/>
            </a:br>
            <a:r>
              <a:rPr lang="en-US" dirty="0" smtClean="0"/>
              <a:t> 					</a:t>
            </a:r>
            <a:r>
              <a:rPr lang="en-US" dirty="0" err="1" smtClean="0"/>
              <a:t>domesticable</a:t>
            </a:r>
            <a:r>
              <a:rPr lang="en-US" dirty="0" smtClean="0"/>
              <a:t> </a:t>
            </a:r>
            <a:br>
              <a:rPr lang="en-US" dirty="0" smtClean="0"/>
            </a:br>
            <a:r>
              <a:rPr lang="en-US" dirty="0" smtClean="0"/>
              <a:t> 					animal. (Though</a:t>
            </a:r>
            <a:br>
              <a:rPr lang="en-US" dirty="0" smtClean="0"/>
            </a:br>
            <a:r>
              <a:rPr lang="en-US" dirty="0" smtClean="0"/>
              <a:t>					of course it “is”</a:t>
            </a:r>
            <a:br>
              <a:rPr lang="en-US" dirty="0" smtClean="0"/>
            </a:br>
            <a:r>
              <a:rPr lang="en-US" dirty="0" smtClean="0"/>
              <a:t>					both.)</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52958449"/>
              </p:ext>
            </p:extLst>
          </p:nvPr>
        </p:nvGraphicFramePr>
        <p:xfrm>
          <a:off x="457200" y="3640137"/>
          <a:ext cx="4495800" cy="2616179"/>
        </p:xfrm>
        <a:graphic>
          <a:graphicData uri="http://schemas.openxmlformats.org/presentationml/2006/ole">
            <mc:AlternateContent xmlns:mc="http://schemas.openxmlformats.org/markup-compatibility/2006">
              <mc:Choice xmlns:v="urn:schemas-microsoft-com:vml" Requires="v">
                <p:oleObj spid="_x0000_s10258" name="Visio" r:id="rId3" imgW="3827780" imgH="2227478" progId="Visio.Drawing.11">
                  <p:embed/>
                </p:oleObj>
              </mc:Choice>
              <mc:Fallback>
                <p:oleObj name="Visio" r:id="rId3" imgW="3827780" imgH="2227478" progId="Visio.Drawing.11">
                  <p:embed/>
                  <p:pic>
                    <p:nvPicPr>
                      <p:cNvPr id="0" name=""/>
                      <p:cNvPicPr/>
                      <p:nvPr/>
                    </p:nvPicPr>
                    <p:blipFill>
                      <a:blip r:embed="rId4"/>
                      <a:stretch>
                        <a:fillRect/>
                      </a:stretch>
                    </p:blipFill>
                    <p:spPr>
                      <a:xfrm>
                        <a:off x="457200" y="3640137"/>
                        <a:ext cx="4495800" cy="2616179"/>
                      </a:xfrm>
                      <a:prstGeom prst="rect">
                        <a:avLst/>
                      </a:prstGeom>
                    </p:spPr>
                  </p:pic>
                </p:oleObj>
              </mc:Fallback>
            </mc:AlternateContent>
          </a:graphicData>
        </a:graphic>
      </p:graphicFrame>
      <p:sp>
        <p:nvSpPr>
          <p:cNvPr id="6" name="Content Placeholder 1"/>
          <p:cNvSpPr txBox="1">
            <a:spLocks/>
          </p:cNvSpPr>
          <p:nvPr/>
        </p:nvSpPr>
        <p:spPr>
          <a:xfrm>
            <a:off x="609600" y="304800"/>
            <a:ext cx="8153400" cy="2209800"/>
          </a:xfrm>
          <a:prstGeom prst="rect">
            <a:avLst/>
          </a:prstGeom>
        </p:spPr>
        <p:txBody>
          <a:bodyPr vert="horz" lIns="91440" tIns="45720" rIns="91440" bIns="45720" rtlCol="0" anchor="t">
            <a:normAutofit/>
          </a:bodyPr>
          <a:lstStyle>
            <a:lvl1pPr marL="274320" indent="-256032" algn="l" defTabSz="914400" rtl="0" eaLnBrk="1" latinLnBrk="0" hangingPunct="1">
              <a:spcBef>
                <a:spcPct val="20000"/>
              </a:spcBef>
              <a:spcAft>
                <a:spcPts val="0"/>
              </a:spcAft>
              <a:buSzPct val="60000"/>
              <a:buFont typeface="Wingdings" pitchFamily="2" charset="2"/>
              <a:buChar char=""/>
              <a:defRPr sz="36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2800" kern="1200">
                <a:solidFill>
                  <a:srgbClr val="FFFF99"/>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dirty="0" smtClean="0">
                <a:sym typeface="Wingdings"/>
              </a:rPr>
              <a:t> </a:t>
            </a:r>
            <a:r>
              <a:rPr lang="en-US" dirty="0" smtClean="0"/>
              <a:t>The main thing I want to say this afternoon is that here also the instantiation is seen “</a:t>
            </a:r>
            <a:r>
              <a:rPr lang="en-US" dirty="0" err="1" smtClean="0"/>
              <a:t>ás</a:t>
            </a:r>
            <a:r>
              <a:rPr lang="en-US" dirty="0" smtClean="0"/>
              <a:t>” the pattern.</a:t>
            </a:r>
          </a:p>
        </p:txBody>
      </p:sp>
    </p:spTree>
    <p:extLst>
      <p:ext uri="{BB962C8B-B14F-4D97-AF65-F5344CB8AC3E}">
        <p14:creationId xmlns:p14="http://schemas.microsoft.com/office/powerpoint/2010/main" val="88989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609600"/>
            <a:ext cx="8153400" cy="3657599"/>
          </a:xfrm>
        </p:spPr>
        <p:txBody>
          <a:bodyPr/>
          <a:lstStyle/>
          <a:p>
            <a:r>
              <a:rPr lang="en-US" dirty="0"/>
              <a:t> Where </a:t>
            </a:r>
            <a:r>
              <a:rPr lang="en-US" dirty="0" smtClean="0"/>
              <a:t>the putative “subcase” is related to the “schemas“ by partial rather than full </a:t>
            </a:r>
            <a:r>
              <a:rPr lang="en-US" dirty="0" err="1" smtClean="0"/>
              <a:t>schematicity</a:t>
            </a:r>
            <a:r>
              <a:rPr lang="en-US" dirty="0" smtClean="0"/>
              <a:t>, you have a blending configuration.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43930622"/>
              </p:ext>
            </p:extLst>
          </p:nvPr>
        </p:nvGraphicFramePr>
        <p:xfrm>
          <a:off x="152400" y="3657600"/>
          <a:ext cx="4267560" cy="2620302"/>
        </p:xfrm>
        <a:graphic>
          <a:graphicData uri="http://schemas.openxmlformats.org/presentationml/2006/ole">
            <mc:AlternateContent xmlns:mc="http://schemas.openxmlformats.org/markup-compatibility/2006">
              <mc:Choice xmlns:v="urn:schemas-microsoft-com:vml" Requires="v">
                <p:oleObj spid="_x0000_s11303" name="Visio" r:id="rId3" imgW="3628109" imgH="2227478" progId="Visio.Drawing.11">
                  <p:embed/>
                </p:oleObj>
              </mc:Choice>
              <mc:Fallback>
                <p:oleObj name="Visio" r:id="rId3" imgW="3628109" imgH="2227478" progId="Visio.Drawing.11">
                  <p:embed/>
                  <p:pic>
                    <p:nvPicPr>
                      <p:cNvPr id="0" name=""/>
                      <p:cNvPicPr/>
                      <p:nvPr/>
                    </p:nvPicPr>
                    <p:blipFill>
                      <a:blip r:embed="rId4"/>
                      <a:stretch>
                        <a:fillRect/>
                      </a:stretch>
                    </p:blipFill>
                    <p:spPr>
                      <a:xfrm>
                        <a:off x="152400" y="3657600"/>
                        <a:ext cx="4267560" cy="262030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18675469"/>
              </p:ext>
            </p:extLst>
          </p:nvPr>
        </p:nvGraphicFramePr>
        <p:xfrm>
          <a:off x="4695888" y="3657600"/>
          <a:ext cx="4219512" cy="2590800"/>
        </p:xfrm>
        <a:graphic>
          <a:graphicData uri="http://schemas.openxmlformats.org/presentationml/2006/ole">
            <mc:AlternateContent xmlns:mc="http://schemas.openxmlformats.org/markup-compatibility/2006">
              <mc:Choice xmlns:v="urn:schemas-microsoft-com:vml" Requires="v">
                <p:oleObj spid="_x0000_s11304" name="Visio" r:id="rId5" imgW="3628109" imgH="2227478" progId="Visio.Drawing.11">
                  <p:embed/>
                </p:oleObj>
              </mc:Choice>
              <mc:Fallback>
                <p:oleObj name="Visio" r:id="rId5" imgW="3628109" imgH="2227478" progId="Visio.Drawing.11">
                  <p:embed/>
                  <p:pic>
                    <p:nvPicPr>
                      <p:cNvPr id="0" name=""/>
                      <p:cNvPicPr/>
                      <p:nvPr/>
                    </p:nvPicPr>
                    <p:blipFill>
                      <a:blip r:embed="rId6"/>
                      <a:stretch>
                        <a:fillRect/>
                      </a:stretch>
                    </p:blipFill>
                    <p:spPr>
                      <a:xfrm>
                        <a:off x="4695888" y="3657600"/>
                        <a:ext cx="4219512" cy="25908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09552831"/>
              </p:ext>
            </p:extLst>
          </p:nvPr>
        </p:nvGraphicFramePr>
        <p:xfrm>
          <a:off x="4724400" y="3657600"/>
          <a:ext cx="4219512" cy="2590800"/>
        </p:xfrm>
        <a:graphic>
          <a:graphicData uri="http://schemas.openxmlformats.org/presentationml/2006/ole">
            <mc:AlternateContent xmlns:mc="http://schemas.openxmlformats.org/markup-compatibility/2006">
              <mc:Choice xmlns:v="urn:schemas-microsoft-com:vml" Requires="v">
                <p:oleObj spid="_x0000_s11305" name="Visio" r:id="rId7" imgW="3655132" imgH="2255172" progId="Visio.Drawing.11">
                  <p:embed/>
                </p:oleObj>
              </mc:Choice>
              <mc:Fallback>
                <p:oleObj name="Visio" r:id="rId7" imgW="3655132" imgH="2255172" progId="Visio.Drawing.11">
                  <p:embed/>
                  <p:pic>
                    <p:nvPicPr>
                      <p:cNvPr id="0" name=""/>
                      <p:cNvPicPr/>
                      <p:nvPr/>
                    </p:nvPicPr>
                    <p:blipFill>
                      <a:blip r:embed="rId8"/>
                      <a:stretch>
                        <a:fillRect/>
                      </a:stretch>
                    </p:blipFill>
                    <p:spPr>
                      <a:xfrm>
                        <a:off x="4724400" y="3657600"/>
                        <a:ext cx="4219512" cy="2590800"/>
                      </a:xfrm>
                      <a:prstGeom prst="rect">
                        <a:avLst/>
                      </a:prstGeom>
                    </p:spPr>
                  </p:pic>
                </p:oleObj>
              </mc:Fallback>
            </mc:AlternateContent>
          </a:graphicData>
        </a:graphic>
      </p:graphicFrame>
    </p:spTree>
    <p:extLst>
      <p:ext uri="{BB962C8B-B14F-4D97-AF65-F5344CB8AC3E}">
        <p14:creationId xmlns:p14="http://schemas.microsoft.com/office/powerpoint/2010/main" val="99900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10" presetClass="exit" presetSubtype="0" fill="hold" nodeType="afterEffect">
                                  <p:stCondLst>
                                    <p:cond delay="2000"/>
                                  </p:stCondLst>
                                  <p:childTnLst>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childTnLst>
                          </p:cTn>
                        </p:par>
                        <p:par>
                          <p:cTn id="16" fill="hold">
                            <p:stCondLst>
                              <p:cond delay="45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153400" cy="3657599"/>
          </a:xfrm>
        </p:spPr>
        <p:txBody>
          <a:bodyPr/>
          <a:lstStyle/>
          <a:p>
            <a:r>
              <a:rPr lang="en-US" dirty="0"/>
              <a:t> Blends</a:t>
            </a:r>
            <a:r>
              <a:rPr lang="en-US" dirty="0" smtClean="0"/>
              <a:t>, we have been taught to expect, typically exhibit a four-box (four-“space”) pattern.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03975712"/>
              </p:ext>
            </p:extLst>
          </p:nvPr>
        </p:nvGraphicFramePr>
        <p:xfrm>
          <a:off x="152400" y="3657600"/>
          <a:ext cx="4267560" cy="2620302"/>
        </p:xfrm>
        <a:graphic>
          <a:graphicData uri="http://schemas.openxmlformats.org/presentationml/2006/ole">
            <mc:AlternateContent xmlns:mc="http://schemas.openxmlformats.org/markup-compatibility/2006">
              <mc:Choice xmlns:v="urn:schemas-microsoft-com:vml" Requires="v">
                <p:oleObj spid="_x0000_s2097" name="Visio" r:id="rId3" imgW="3628109" imgH="2227478" progId="Visio.Drawing.11">
                  <p:embed/>
                </p:oleObj>
              </mc:Choice>
              <mc:Fallback>
                <p:oleObj name="Visio" r:id="rId3" imgW="3628109" imgH="2227478" progId="Visio.Drawing.11">
                  <p:embed/>
                  <p:pic>
                    <p:nvPicPr>
                      <p:cNvPr id="0" name=""/>
                      <p:cNvPicPr/>
                      <p:nvPr/>
                    </p:nvPicPr>
                    <p:blipFill>
                      <a:blip r:embed="rId4"/>
                      <a:stretch>
                        <a:fillRect/>
                      </a:stretch>
                    </p:blipFill>
                    <p:spPr>
                      <a:xfrm>
                        <a:off x="152400" y="3657600"/>
                        <a:ext cx="4267560" cy="262030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69681075"/>
              </p:ext>
            </p:extLst>
          </p:nvPr>
        </p:nvGraphicFramePr>
        <p:xfrm>
          <a:off x="4695888" y="3657600"/>
          <a:ext cx="4219512" cy="2590800"/>
        </p:xfrm>
        <a:graphic>
          <a:graphicData uri="http://schemas.openxmlformats.org/presentationml/2006/ole">
            <mc:AlternateContent xmlns:mc="http://schemas.openxmlformats.org/markup-compatibility/2006">
              <mc:Choice xmlns:v="urn:schemas-microsoft-com:vml" Requires="v">
                <p:oleObj spid="_x0000_s2098" name="Visio" r:id="rId5" imgW="3655132" imgH="2255172" progId="Visio.Drawing.11">
                  <p:embed/>
                </p:oleObj>
              </mc:Choice>
              <mc:Fallback>
                <p:oleObj name="Visio" r:id="rId5" imgW="3655132" imgH="2255172" progId="Visio.Drawing.11">
                  <p:embed/>
                  <p:pic>
                    <p:nvPicPr>
                      <p:cNvPr id="0" name=""/>
                      <p:cNvPicPr/>
                      <p:nvPr/>
                    </p:nvPicPr>
                    <p:blipFill>
                      <a:blip r:embed="rId6"/>
                      <a:stretch>
                        <a:fillRect/>
                      </a:stretch>
                    </p:blipFill>
                    <p:spPr>
                      <a:xfrm>
                        <a:off x="4695888" y="3657600"/>
                        <a:ext cx="4219512" cy="2590800"/>
                      </a:xfrm>
                      <a:prstGeom prst="rect">
                        <a:avLst/>
                      </a:prstGeom>
                    </p:spPr>
                  </p:pic>
                </p:oleObj>
              </mc:Fallback>
            </mc:AlternateContent>
          </a:graphicData>
        </a:graphic>
      </p:graphicFrame>
    </p:spTree>
    <p:extLst>
      <p:ext uri="{BB962C8B-B14F-4D97-AF65-F5344CB8AC3E}">
        <p14:creationId xmlns:p14="http://schemas.microsoft.com/office/powerpoint/2010/main" val="100064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4114800" cy="6172200"/>
          </a:xfrm>
        </p:spPr>
        <p:txBody>
          <a:bodyPr>
            <a:normAutofit lnSpcReduction="10000"/>
          </a:bodyPr>
          <a:lstStyle/>
          <a:p>
            <a:r>
              <a:rPr lang="en-US" dirty="0" smtClean="0"/>
              <a:t> Besides “input spaces” for the two concepts which get blended, and the blended space, </a:t>
            </a:r>
            <a:br>
              <a:rPr lang="en-US" dirty="0" smtClean="0"/>
            </a:br>
            <a:r>
              <a:rPr lang="en-US" dirty="0" smtClean="0"/>
              <a:t>we expect a “schematic space” consisting of semantic specifications common to the blended concepts.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410604400"/>
              </p:ext>
            </p:extLst>
          </p:nvPr>
        </p:nvGraphicFramePr>
        <p:xfrm>
          <a:off x="5638800" y="1843623"/>
          <a:ext cx="2233675" cy="1941664"/>
        </p:xfrm>
        <a:graphic>
          <a:graphicData uri="http://schemas.openxmlformats.org/presentationml/2006/ole">
            <mc:AlternateContent xmlns:mc="http://schemas.openxmlformats.org/markup-compatibility/2006">
              <mc:Choice xmlns:v="urn:schemas-microsoft-com:vml" Requires="v">
                <p:oleObj spid="_x0000_s12322" name="Visio" r:id="rId3" imgW="1627395" imgH="1413924" progId="Visio.Drawing.11">
                  <p:embed/>
                </p:oleObj>
              </mc:Choice>
              <mc:Fallback>
                <p:oleObj name="Visio" r:id="rId3" imgW="1627395" imgH="1413924" progId="Visio.Drawing.11">
                  <p:embed/>
                  <p:pic>
                    <p:nvPicPr>
                      <p:cNvPr id="0" name=""/>
                      <p:cNvPicPr/>
                      <p:nvPr/>
                    </p:nvPicPr>
                    <p:blipFill>
                      <a:blip r:embed="rId4"/>
                      <a:stretch>
                        <a:fillRect/>
                      </a:stretch>
                    </p:blipFill>
                    <p:spPr>
                      <a:xfrm>
                        <a:off x="5638800" y="1843623"/>
                        <a:ext cx="2233675" cy="1941664"/>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554533697"/>
              </p:ext>
            </p:extLst>
          </p:nvPr>
        </p:nvGraphicFramePr>
        <p:xfrm>
          <a:off x="4695888" y="3733800"/>
          <a:ext cx="4219512" cy="2590800"/>
        </p:xfrm>
        <a:graphic>
          <a:graphicData uri="http://schemas.openxmlformats.org/presentationml/2006/ole">
            <mc:AlternateContent xmlns:mc="http://schemas.openxmlformats.org/markup-compatibility/2006">
              <mc:Choice xmlns:v="urn:schemas-microsoft-com:vml" Requires="v">
                <p:oleObj spid="_x0000_s12323" name="Visio" r:id="rId5" imgW="3655132" imgH="2255172" progId="Visio.Drawing.11">
                  <p:embed/>
                </p:oleObj>
              </mc:Choice>
              <mc:Fallback>
                <p:oleObj name="Visio" r:id="rId5" imgW="3655132" imgH="2255172" progId="Visio.Drawing.11">
                  <p:embed/>
                  <p:pic>
                    <p:nvPicPr>
                      <p:cNvPr id="0" name=""/>
                      <p:cNvPicPr/>
                      <p:nvPr/>
                    </p:nvPicPr>
                    <p:blipFill>
                      <a:blip r:embed="rId6"/>
                      <a:stretch>
                        <a:fillRect/>
                      </a:stretch>
                    </p:blipFill>
                    <p:spPr>
                      <a:xfrm>
                        <a:off x="4695888" y="3733800"/>
                        <a:ext cx="4219512" cy="2590800"/>
                      </a:xfrm>
                      <a:prstGeom prst="rect">
                        <a:avLst/>
                      </a:prstGeom>
                    </p:spPr>
                  </p:pic>
                </p:oleObj>
              </mc:Fallback>
            </mc:AlternateContent>
          </a:graphicData>
        </a:graphic>
      </p:graphicFrame>
    </p:spTree>
    <p:extLst>
      <p:ext uri="{BB962C8B-B14F-4D97-AF65-F5344CB8AC3E}">
        <p14:creationId xmlns:p14="http://schemas.microsoft.com/office/powerpoint/2010/main" val="415552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7924800" cy="4267199"/>
          </a:xfrm>
        </p:spPr>
        <p:txBody>
          <a:bodyPr anchor="t">
            <a:noAutofit/>
          </a:bodyPr>
          <a:lstStyle/>
          <a:p>
            <a:r>
              <a:rPr lang="en-US" sz="3200" dirty="0" smtClean="0"/>
              <a:t>Many concepts come into our minds “pre-categorized” (to some extent). It is hard if not impossible to think </a:t>
            </a:r>
            <a:r>
              <a:rPr lang="en-US" sz="2800" dirty="0" smtClean="0"/>
              <a:t>HALIBUT</a:t>
            </a:r>
            <a:r>
              <a:rPr lang="en-US" sz="3200" dirty="0" smtClean="0"/>
              <a:t> without activating the category </a:t>
            </a:r>
            <a:r>
              <a:rPr lang="en-US" sz="2800" dirty="0" smtClean="0"/>
              <a:t>FISH</a:t>
            </a:r>
            <a:r>
              <a:rPr lang="en-US" sz="3200" dirty="0" smtClean="0"/>
              <a:t>, or </a:t>
            </a:r>
            <a:r>
              <a:rPr lang="en-US" sz="2800" dirty="0" smtClean="0"/>
              <a:t>APPLE </a:t>
            </a:r>
            <a:r>
              <a:rPr lang="en-US" sz="3200" dirty="0"/>
              <a:t>without thinking </a:t>
            </a:r>
            <a:r>
              <a:rPr lang="en-US" sz="2800" dirty="0" smtClean="0"/>
              <a:t>FRUIT</a:t>
            </a:r>
            <a:r>
              <a:rPr lang="en-US" sz="3200" dirty="0" smtClean="0"/>
              <a:t>, </a:t>
            </a:r>
            <a:r>
              <a:rPr lang="en-US" sz="3200" dirty="0"/>
              <a:t>or </a:t>
            </a:r>
            <a:r>
              <a:rPr lang="en-US" sz="2800" dirty="0" smtClean="0"/>
              <a:t>STARE </a:t>
            </a:r>
            <a:r>
              <a:rPr lang="en-US" sz="3200" dirty="0" smtClean="0"/>
              <a:t>without </a:t>
            </a:r>
            <a:r>
              <a:rPr lang="en-US" sz="3200" dirty="0"/>
              <a:t>thinking</a:t>
            </a:r>
            <a:r>
              <a:rPr lang="en-US" sz="2800" dirty="0" smtClean="0"/>
              <a:t> LOOK.   </a:t>
            </a:r>
          </a:p>
          <a:p>
            <a:r>
              <a:rPr lang="es-MX" sz="2800" dirty="0" smtClean="0"/>
              <a:t>*  A </a:t>
            </a:r>
            <a:r>
              <a:rPr lang="es-MX" sz="2800" dirty="0" err="1" smtClean="0"/>
              <a:t>hammer</a:t>
            </a:r>
            <a:r>
              <a:rPr lang="es-MX" sz="2800" dirty="0" smtClean="0"/>
              <a:t> </a:t>
            </a:r>
            <a:r>
              <a:rPr lang="es-MX" sz="2800" dirty="0" err="1" smtClean="0"/>
              <a:t>is</a:t>
            </a:r>
            <a:r>
              <a:rPr lang="es-MX" sz="2800" dirty="0" smtClean="0"/>
              <a:t> a _____. (</a:t>
            </a:r>
            <a:r>
              <a:rPr lang="es-MX" sz="2800" dirty="0" err="1" smtClean="0"/>
              <a:t>An</a:t>
            </a:r>
            <a:r>
              <a:rPr lang="es-MX" sz="2800" dirty="0" smtClean="0"/>
              <a:t> </a:t>
            </a:r>
            <a:r>
              <a:rPr lang="es-MX" sz="2800" dirty="0" err="1" smtClean="0"/>
              <a:t>anvil</a:t>
            </a:r>
            <a:r>
              <a:rPr lang="es-MX" sz="2800" dirty="0" smtClean="0"/>
              <a:t>?)</a:t>
            </a:r>
          </a:p>
          <a:p>
            <a:r>
              <a:rPr lang="es-MX" sz="2800" dirty="0" smtClean="0"/>
              <a:t>*  A piano </a:t>
            </a:r>
            <a:r>
              <a:rPr lang="es-MX" sz="2800" dirty="0" err="1" smtClean="0"/>
              <a:t>is</a:t>
            </a:r>
            <a:r>
              <a:rPr lang="es-MX" sz="2800" dirty="0" smtClean="0"/>
              <a:t> a ______ ________.</a:t>
            </a:r>
          </a:p>
          <a:p>
            <a:r>
              <a:rPr lang="es-MX" sz="2800" dirty="0" err="1" smtClean="0"/>
              <a:t>But</a:t>
            </a:r>
            <a:r>
              <a:rPr lang="es-MX" sz="2800" dirty="0" smtClean="0"/>
              <a:t> </a:t>
            </a:r>
            <a:r>
              <a:rPr lang="es-MX" sz="2800" dirty="0" err="1" smtClean="0"/>
              <a:t>we</a:t>
            </a:r>
            <a:r>
              <a:rPr lang="es-MX" sz="2800" dirty="0" smtClean="0"/>
              <a:t> </a:t>
            </a:r>
            <a:r>
              <a:rPr lang="es-MX" sz="2800" dirty="0" err="1" smtClean="0"/>
              <a:t>know</a:t>
            </a:r>
            <a:r>
              <a:rPr lang="es-MX" sz="2800" dirty="0" smtClean="0"/>
              <a:t> </a:t>
            </a:r>
            <a:r>
              <a:rPr lang="es-MX" sz="2800" dirty="0" err="1" smtClean="0"/>
              <a:t>they</a:t>
            </a:r>
            <a:r>
              <a:rPr lang="es-MX" sz="2800" dirty="0" smtClean="0"/>
              <a:t> can </a:t>
            </a:r>
            <a:r>
              <a:rPr lang="es-MX" sz="2800" dirty="0" err="1" smtClean="0"/>
              <a:t>fit</a:t>
            </a:r>
            <a:r>
              <a:rPr lang="es-MX" sz="2800" dirty="0" smtClean="0"/>
              <a:t> in </a:t>
            </a:r>
            <a:r>
              <a:rPr lang="es-MX" sz="2800" dirty="0" err="1" smtClean="0"/>
              <a:t>other</a:t>
            </a:r>
            <a:r>
              <a:rPr lang="es-MX" sz="2800" dirty="0" smtClean="0"/>
              <a:t> </a:t>
            </a:r>
            <a:r>
              <a:rPr lang="es-MX" sz="2800" dirty="0" err="1" smtClean="0"/>
              <a:t>categories</a:t>
            </a:r>
            <a:r>
              <a:rPr lang="es-MX" sz="2800" dirty="0" smtClean="0"/>
              <a:t>, </a:t>
            </a:r>
            <a:r>
              <a:rPr lang="es-MX" sz="2800" dirty="0" err="1" smtClean="0"/>
              <a:t>which</a:t>
            </a:r>
            <a:r>
              <a:rPr lang="es-MX" sz="2800" dirty="0" smtClean="0"/>
              <a:t> </a:t>
            </a:r>
            <a:r>
              <a:rPr lang="es-MX" sz="2800" dirty="0" err="1" smtClean="0"/>
              <a:t>may</a:t>
            </a:r>
            <a:r>
              <a:rPr lang="es-MX" sz="2800" dirty="0" smtClean="0"/>
              <a:t> </a:t>
            </a:r>
            <a:r>
              <a:rPr lang="es-MX" sz="2800" dirty="0" err="1" smtClean="0"/>
              <a:t>also</a:t>
            </a:r>
            <a:r>
              <a:rPr lang="es-MX" sz="2800" dirty="0" smtClean="0"/>
              <a:t> be </a:t>
            </a:r>
            <a:r>
              <a:rPr lang="es-MX" sz="2800" dirty="0" err="1" smtClean="0"/>
              <a:t>relevant</a:t>
            </a:r>
            <a:r>
              <a:rPr lang="es-MX" sz="2800" dirty="0" smtClean="0"/>
              <a:t> at times:</a:t>
            </a:r>
            <a:endParaRPr lang="en-US" sz="3200" dirty="0"/>
          </a:p>
        </p:txBody>
      </p:sp>
      <p:sp>
        <p:nvSpPr>
          <p:cNvPr id="3" name="Title 2"/>
          <p:cNvSpPr>
            <a:spLocks noGrp="1"/>
          </p:cNvSpPr>
          <p:nvPr>
            <p:ph type="title"/>
          </p:nvPr>
        </p:nvSpPr>
        <p:spPr>
          <a:xfrm>
            <a:off x="914400" y="304800"/>
            <a:ext cx="7543800" cy="914400"/>
          </a:xfrm>
        </p:spPr>
        <p:txBody>
          <a:bodyPr/>
          <a:lstStyle/>
          <a:p>
            <a:pPr algn="ctr"/>
            <a:r>
              <a:rPr lang="en-US" dirty="0" smtClean="0"/>
              <a:t>Salient Categorization</a:t>
            </a:r>
            <a:endParaRPr lang="en-US" dirty="0"/>
          </a:p>
        </p:txBody>
      </p:sp>
    </p:spTree>
    <p:extLst>
      <p:ext uri="{BB962C8B-B14F-4D97-AF65-F5344CB8AC3E}">
        <p14:creationId xmlns:p14="http://schemas.microsoft.com/office/powerpoint/2010/main" val="277653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4495800" cy="6172200"/>
          </a:xfrm>
        </p:spPr>
        <p:txBody>
          <a:bodyPr>
            <a:normAutofit/>
          </a:bodyPr>
          <a:lstStyle/>
          <a:p>
            <a:r>
              <a:rPr lang="en-US" dirty="0" smtClean="0"/>
              <a:t> Similarly for the case of overlapping schemas, there is typically a higher schema subsuming them.</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654373502"/>
              </p:ext>
            </p:extLst>
          </p:nvPr>
        </p:nvGraphicFramePr>
        <p:xfrm>
          <a:off x="5638800" y="1843623"/>
          <a:ext cx="2233675" cy="1941664"/>
        </p:xfrm>
        <a:graphic>
          <a:graphicData uri="http://schemas.openxmlformats.org/presentationml/2006/ole">
            <mc:AlternateContent xmlns:mc="http://schemas.openxmlformats.org/markup-compatibility/2006">
              <mc:Choice xmlns:v="urn:schemas-microsoft-com:vml" Requires="v">
                <p:oleObj spid="_x0000_s14375" name="Visio" r:id="rId3" imgW="1627395" imgH="1413924" progId="Visio.Drawing.11">
                  <p:embed/>
                </p:oleObj>
              </mc:Choice>
              <mc:Fallback>
                <p:oleObj name="Visio" r:id="rId3" imgW="1627395" imgH="1413924" progId="Visio.Drawing.11">
                  <p:embed/>
                  <p:pic>
                    <p:nvPicPr>
                      <p:cNvPr id="0" name=""/>
                      <p:cNvPicPr/>
                      <p:nvPr/>
                    </p:nvPicPr>
                    <p:blipFill>
                      <a:blip r:embed="rId4"/>
                      <a:stretch>
                        <a:fillRect/>
                      </a:stretch>
                    </p:blipFill>
                    <p:spPr>
                      <a:xfrm>
                        <a:off x="5638800" y="1843623"/>
                        <a:ext cx="2233675" cy="1941664"/>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019865040"/>
              </p:ext>
            </p:extLst>
          </p:nvPr>
        </p:nvGraphicFramePr>
        <p:xfrm>
          <a:off x="4695888" y="3733800"/>
          <a:ext cx="4219512" cy="2590800"/>
        </p:xfrm>
        <a:graphic>
          <a:graphicData uri="http://schemas.openxmlformats.org/presentationml/2006/ole">
            <mc:AlternateContent xmlns:mc="http://schemas.openxmlformats.org/markup-compatibility/2006">
              <mc:Choice xmlns:v="urn:schemas-microsoft-com:vml" Requires="v">
                <p:oleObj spid="_x0000_s14376" name="Visio" r:id="rId5" imgW="3655132" imgH="2255172" progId="Visio.Drawing.11">
                  <p:embed/>
                </p:oleObj>
              </mc:Choice>
              <mc:Fallback>
                <p:oleObj name="Visio" r:id="rId5" imgW="3655132" imgH="2255172" progId="Visio.Drawing.11">
                  <p:embed/>
                  <p:pic>
                    <p:nvPicPr>
                      <p:cNvPr id="0" name=""/>
                      <p:cNvPicPr/>
                      <p:nvPr/>
                    </p:nvPicPr>
                    <p:blipFill>
                      <a:blip r:embed="rId6"/>
                      <a:stretch>
                        <a:fillRect/>
                      </a:stretch>
                    </p:blipFill>
                    <p:spPr>
                      <a:xfrm>
                        <a:off x="4695888" y="3733800"/>
                        <a:ext cx="4219512" cy="2590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03596403"/>
              </p:ext>
            </p:extLst>
          </p:nvPr>
        </p:nvGraphicFramePr>
        <p:xfrm>
          <a:off x="4725106" y="3733800"/>
          <a:ext cx="4190294" cy="2438400"/>
        </p:xfrm>
        <a:graphic>
          <a:graphicData uri="http://schemas.openxmlformats.org/presentationml/2006/ole">
            <mc:AlternateContent xmlns:mc="http://schemas.openxmlformats.org/markup-compatibility/2006">
              <mc:Choice xmlns:v="urn:schemas-microsoft-com:vml" Requires="v">
                <p:oleObj spid="_x0000_s14377" name="Visio" r:id="rId7" imgW="3827780" imgH="2227478" progId="Visio.Drawing.11">
                  <p:embed/>
                </p:oleObj>
              </mc:Choice>
              <mc:Fallback>
                <p:oleObj name="Visio" r:id="rId7" imgW="3827780" imgH="2227478" progId="Visio.Drawing.11">
                  <p:embed/>
                  <p:pic>
                    <p:nvPicPr>
                      <p:cNvPr id="0" name=""/>
                      <p:cNvPicPr/>
                      <p:nvPr/>
                    </p:nvPicPr>
                    <p:blipFill>
                      <a:blip r:embed="rId8"/>
                      <a:stretch>
                        <a:fillRect/>
                      </a:stretch>
                    </p:blipFill>
                    <p:spPr>
                      <a:xfrm>
                        <a:off x="4725106" y="3733800"/>
                        <a:ext cx="4190294" cy="2438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48888611"/>
              </p:ext>
            </p:extLst>
          </p:nvPr>
        </p:nvGraphicFramePr>
        <p:xfrm>
          <a:off x="5638800" y="1828800"/>
          <a:ext cx="2143125" cy="1966555"/>
        </p:xfrm>
        <a:graphic>
          <a:graphicData uri="http://schemas.openxmlformats.org/presentationml/2006/ole">
            <mc:AlternateContent xmlns:mc="http://schemas.openxmlformats.org/markup-compatibility/2006">
              <mc:Choice xmlns:v="urn:schemas-microsoft-com:vml" Requires="v">
                <p:oleObj spid="_x0000_s14378" name="Visio" r:id="rId9" imgW="1541821" imgH="1413924" progId="Visio.Drawing.11">
                  <p:embed/>
                </p:oleObj>
              </mc:Choice>
              <mc:Fallback>
                <p:oleObj name="Visio" r:id="rId9" imgW="1541821" imgH="1413924" progId="Visio.Drawing.11">
                  <p:embed/>
                  <p:pic>
                    <p:nvPicPr>
                      <p:cNvPr id="0" name=""/>
                      <p:cNvPicPr/>
                      <p:nvPr/>
                    </p:nvPicPr>
                    <p:blipFill>
                      <a:blip r:embed="rId10"/>
                      <a:stretch>
                        <a:fillRect/>
                      </a:stretch>
                    </p:blipFill>
                    <p:spPr>
                      <a:xfrm>
                        <a:off x="5638800" y="1828800"/>
                        <a:ext cx="2143125" cy="1966555"/>
                      </a:xfrm>
                      <a:prstGeom prst="rect">
                        <a:avLst/>
                      </a:prstGeom>
                    </p:spPr>
                  </p:pic>
                </p:oleObj>
              </mc:Fallback>
            </mc:AlternateContent>
          </a:graphicData>
        </a:graphic>
      </p:graphicFrame>
    </p:spTree>
    <p:extLst>
      <p:ext uri="{BB962C8B-B14F-4D97-AF65-F5344CB8AC3E}">
        <p14:creationId xmlns:p14="http://schemas.microsoft.com/office/powerpoint/2010/main" val="250543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10" presetClass="exit" presetSubtype="0" fill="hold" nodeType="afterEffect">
                                  <p:stCondLst>
                                    <p:cond delay="1500"/>
                                  </p:stCondLst>
                                  <p:childTnLst>
                                    <p:animEffect transition="out" filter="fade">
                                      <p:cBhvr>
                                        <p:cTn id="10" dur="1000"/>
                                        <p:tgtEl>
                                          <p:spTgt spid="4"/>
                                        </p:tgtEl>
                                      </p:cBhvr>
                                    </p:animEffect>
                                    <p:set>
                                      <p:cBhvr>
                                        <p:cTn id="11" dur="1" fill="hold">
                                          <p:stCondLst>
                                            <p:cond delay="999"/>
                                          </p:stCondLst>
                                        </p:cTn>
                                        <p:tgtEl>
                                          <p:spTgt spid="4"/>
                                        </p:tgtEl>
                                        <p:attrNameLst>
                                          <p:attrName>style.visibility</p:attrName>
                                        </p:attrNameLst>
                                      </p:cBhvr>
                                      <p:to>
                                        <p:strVal val="hidden"/>
                                      </p:to>
                                    </p:set>
                                  </p:childTnLst>
                                </p:cTn>
                              </p:par>
                            </p:childTnLst>
                          </p:cTn>
                        </p:par>
                        <p:par>
                          <p:cTn id="12" fill="hold">
                            <p:stCondLst>
                              <p:cond delay="3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10" presetClass="exit" presetSubtype="0" fill="hold" nodeType="afterEffect">
                                  <p:stCondLst>
                                    <p:cond delay="500"/>
                                  </p:stCondLst>
                                  <p:childTnLst>
                                    <p:animEffect transition="out" filter="fade">
                                      <p:cBhvr>
                                        <p:cTn id="20" dur="750"/>
                                        <p:tgtEl>
                                          <p:spTgt spid="3"/>
                                        </p:tgtEl>
                                      </p:cBhvr>
                                    </p:animEffect>
                                    <p:set>
                                      <p:cBhvr>
                                        <p:cTn id="21" dur="1" fill="hold">
                                          <p:stCondLst>
                                            <p:cond delay="749"/>
                                          </p:stCondLst>
                                        </p:cTn>
                                        <p:tgtEl>
                                          <p:spTgt spid="3"/>
                                        </p:tgtEl>
                                        <p:attrNameLst>
                                          <p:attrName>style.visibility</p:attrName>
                                        </p:attrNameLst>
                                      </p:cBhvr>
                                      <p:to>
                                        <p:strVal val="hidden"/>
                                      </p:to>
                                    </p:set>
                                  </p:childTnLst>
                                </p:cTn>
                              </p:par>
                            </p:childTnLst>
                          </p:cTn>
                        </p:par>
                        <p:par>
                          <p:cTn id="22" fill="hold">
                            <p:stCondLst>
                              <p:cond delay="5250"/>
                            </p:stCondLst>
                            <p:childTnLst>
                              <p:par>
                                <p:cTn id="23" presetID="47"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6705600" cy="6172200"/>
          </a:xfrm>
        </p:spPr>
        <p:txBody>
          <a:bodyPr>
            <a:normAutofit/>
          </a:bodyPr>
          <a:lstStyle/>
          <a:p>
            <a:r>
              <a:rPr lang="en-US" dirty="0" smtClean="0"/>
              <a:t> As many have pointed out,</a:t>
            </a:r>
            <a:br>
              <a:rPr lang="en-US" dirty="0" smtClean="0"/>
            </a:br>
            <a:r>
              <a:rPr lang="en-US" dirty="0" smtClean="0"/>
              <a:t>using </a:t>
            </a:r>
            <a:r>
              <a:rPr lang="en-US" dirty="0"/>
              <a:t>t</a:t>
            </a:r>
            <a:r>
              <a:rPr lang="en-US" dirty="0" smtClean="0"/>
              <a:t>hese “network” structures to map or </a:t>
            </a:r>
            <a:br>
              <a:rPr lang="en-US" dirty="0" smtClean="0"/>
            </a:br>
            <a:r>
              <a:rPr lang="en-US" dirty="0" smtClean="0"/>
              <a:t>represent meanings can</a:t>
            </a:r>
            <a:br>
              <a:rPr lang="en-US" dirty="0" smtClean="0"/>
            </a:br>
            <a:r>
              <a:rPr lang="en-US" dirty="0" smtClean="0"/>
              <a:t>easily give rise to false </a:t>
            </a:r>
            <a:br>
              <a:rPr lang="en-US" dirty="0" smtClean="0"/>
            </a:br>
            <a:r>
              <a:rPr lang="en-US" dirty="0" smtClean="0"/>
              <a:t>ideas about how </a:t>
            </a:r>
            <a:br>
              <a:rPr lang="en-US" dirty="0" smtClean="0"/>
            </a:br>
            <a:r>
              <a:rPr lang="en-US" dirty="0" smtClean="0"/>
              <a:t>separate, discrete, </a:t>
            </a:r>
            <a:br>
              <a:rPr lang="en-US" dirty="0" smtClean="0"/>
            </a:br>
            <a:r>
              <a:rPr lang="en-US" dirty="0" smtClean="0"/>
              <a:t>and countable they</a:t>
            </a:r>
            <a:br>
              <a:rPr lang="en-US" dirty="0" smtClean="0"/>
            </a:br>
            <a:r>
              <a:rPr lang="en-US" dirty="0" smtClean="0"/>
              <a:t>are.</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232541464"/>
              </p:ext>
            </p:extLst>
          </p:nvPr>
        </p:nvGraphicFramePr>
        <p:xfrm>
          <a:off x="5638800" y="1843623"/>
          <a:ext cx="2233675" cy="1941664"/>
        </p:xfrm>
        <a:graphic>
          <a:graphicData uri="http://schemas.openxmlformats.org/presentationml/2006/ole">
            <mc:AlternateContent xmlns:mc="http://schemas.openxmlformats.org/markup-compatibility/2006">
              <mc:Choice xmlns:v="urn:schemas-microsoft-com:vml" Requires="v">
                <p:oleObj spid="_x0000_s15370" name="Visio" r:id="rId3" imgW="1627395" imgH="1413924" progId="Visio.Drawing.11">
                  <p:embed/>
                </p:oleObj>
              </mc:Choice>
              <mc:Fallback>
                <p:oleObj name="Visio" r:id="rId3" imgW="1627395" imgH="1413924" progId="Visio.Drawing.11">
                  <p:embed/>
                  <p:pic>
                    <p:nvPicPr>
                      <p:cNvPr id="0" name=""/>
                      <p:cNvPicPr/>
                      <p:nvPr/>
                    </p:nvPicPr>
                    <p:blipFill>
                      <a:blip r:embed="rId4"/>
                      <a:stretch>
                        <a:fillRect/>
                      </a:stretch>
                    </p:blipFill>
                    <p:spPr>
                      <a:xfrm>
                        <a:off x="5638800" y="1843623"/>
                        <a:ext cx="2233675" cy="1941664"/>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73338414"/>
              </p:ext>
            </p:extLst>
          </p:nvPr>
        </p:nvGraphicFramePr>
        <p:xfrm>
          <a:off x="4695888" y="3733800"/>
          <a:ext cx="4219512" cy="2590800"/>
        </p:xfrm>
        <a:graphic>
          <a:graphicData uri="http://schemas.openxmlformats.org/presentationml/2006/ole">
            <mc:AlternateContent xmlns:mc="http://schemas.openxmlformats.org/markup-compatibility/2006">
              <mc:Choice xmlns:v="urn:schemas-microsoft-com:vml" Requires="v">
                <p:oleObj spid="_x0000_s15371" name="Visio" r:id="rId5" imgW="3655132" imgH="2255172" progId="Visio.Drawing.11">
                  <p:embed/>
                </p:oleObj>
              </mc:Choice>
              <mc:Fallback>
                <p:oleObj name="Visio" r:id="rId5" imgW="3655132" imgH="2255172" progId="Visio.Drawing.11">
                  <p:embed/>
                  <p:pic>
                    <p:nvPicPr>
                      <p:cNvPr id="0" name=""/>
                      <p:cNvPicPr/>
                      <p:nvPr/>
                    </p:nvPicPr>
                    <p:blipFill>
                      <a:blip r:embed="rId6"/>
                      <a:stretch>
                        <a:fillRect/>
                      </a:stretch>
                    </p:blipFill>
                    <p:spPr>
                      <a:xfrm>
                        <a:off x="4695888" y="3733800"/>
                        <a:ext cx="4219512" cy="2590800"/>
                      </a:xfrm>
                      <a:prstGeom prst="rect">
                        <a:avLst/>
                      </a:prstGeom>
                    </p:spPr>
                  </p:pic>
                </p:oleObj>
              </mc:Fallback>
            </mc:AlternateContent>
          </a:graphicData>
        </a:graphic>
      </p:graphicFrame>
    </p:spTree>
    <p:extLst>
      <p:ext uri="{BB962C8B-B14F-4D97-AF65-F5344CB8AC3E}">
        <p14:creationId xmlns:p14="http://schemas.microsoft.com/office/powerpoint/2010/main" val="955980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
            <a:ext cx="8991600" cy="6477000"/>
          </a:xfrm>
        </p:spPr>
        <p:txBody>
          <a:bodyPr>
            <a:normAutofit/>
          </a:bodyPr>
          <a:lstStyle/>
          <a:p>
            <a:pPr marL="589788" indent="-571500">
              <a:buFont typeface="Wingdings"/>
              <a:buChar char="v"/>
            </a:pPr>
            <a:r>
              <a:rPr lang="en-US" dirty="0" err="1" smtClean="0"/>
              <a:t>Langacker</a:t>
            </a:r>
            <a:r>
              <a:rPr lang="en-US" dirty="0" smtClean="0"/>
              <a:t> suggests </a:t>
            </a:r>
            <a:r>
              <a:rPr lang="en-US" dirty="0"/>
              <a:t>supplementing the network model with a “mountain range” </a:t>
            </a:r>
            <a:r>
              <a:rPr lang="en-US" dirty="0" smtClean="0"/>
              <a:t>model.</a:t>
            </a:r>
          </a:p>
          <a:p>
            <a:pPr marL="589788" indent="-571500">
              <a:buFont typeface="Wingdings"/>
              <a:buChar char="v"/>
            </a:pPr>
            <a:r>
              <a:rPr lang="en-US" dirty="0" smtClean="0"/>
              <a:t>How many peaks are there in a mountain range? </a:t>
            </a:r>
          </a:p>
          <a:p>
            <a:pPr marL="589788" indent="-571500">
              <a:buFont typeface="Wingdings"/>
              <a:buChar char="v"/>
            </a:pPr>
            <a:r>
              <a:rPr lang="en-US" dirty="0" smtClean="0"/>
              <a:t>How discrete are they?</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410073710"/>
              </p:ext>
            </p:extLst>
          </p:nvPr>
        </p:nvGraphicFramePr>
        <p:xfrm>
          <a:off x="5638800" y="1843623"/>
          <a:ext cx="2233675" cy="1941664"/>
        </p:xfrm>
        <a:graphic>
          <a:graphicData uri="http://schemas.openxmlformats.org/presentationml/2006/ole">
            <mc:AlternateContent xmlns:mc="http://schemas.openxmlformats.org/markup-compatibility/2006">
              <mc:Choice xmlns:v="urn:schemas-microsoft-com:vml" Requires="v">
                <p:oleObj spid="_x0000_s18442" name="Visio" r:id="rId3" imgW="1627395" imgH="1413924" progId="Visio.Drawing.11">
                  <p:embed/>
                </p:oleObj>
              </mc:Choice>
              <mc:Fallback>
                <p:oleObj name="Visio" r:id="rId3" imgW="1627395" imgH="1413924" progId="Visio.Drawing.11">
                  <p:embed/>
                  <p:pic>
                    <p:nvPicPr>
                      <p:cNvPr id="0" name=""/>
                      <p:cNvPicPr/>
                      <p:nvPr/>
                    </p:nvPicPr>
                    <p:blipFill>
                      <a:blip r:embed="rId4"/>
                      <a:stretch>
                        <a:fillRect/>
                      </a:stretch>
                    </p:blipFill>
                    <p:spPr>
                      <a:xfrm>
                        <a:off x="5638800" y="1843623"/>
                        <a:ext cx="2233675" cy="1941664"/>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29605240"/>
              </p:ext>
            </p:extLst>
          </p:nvPr>
        </p:nvGraphicFramePr>
        <p:xfrm>
          <a:off x="4695888" y="3733800"/>
          <a:ext cx="4219512" cy="2590800"/>
        </p:xfrm>
        <a:graphic>
          <a:graphicData uri="http://schemas.openxmlformats.org/presentationml/2006/ole">
            <mc:AlternateContent xmlns:mc="http://schemas.openxmlformats.org/markup-compatibility/2006">
              <mc:Choice xmlns:v="urn:schemas-microsoft-com:vml" Requires="v">
                <p:oleObj spid="_x0000_s18443" name="Visio" r:id="rId5" imgW="3655132" imgH="2255172" progId="Visio.Drawing.11">
                  <p:embed/>
                </p:oleObj>
              </mc:Choice>
              <mc:Fallback>
                <p:oleObj name="Visio" r:id="rId5" imgW="3655132" imgH="2255172" progId="Visio.Drawing.11">
                  <p:embed/>
                  <p:pic>
                    <p:nvPicPr>
                      <p:cNvPr id="0" name=""/>
                      <p:cNvPicPr/>
                      <p:nvPr/>
                    </p:nvPicPr>
                    <p:blipFill>
                      <a:blip r:embed="rId6"/>
                      <a:stretch>
                        <a:fillRect/>
                      </a:stretch>
                    </p:blipFill>
                    <p:spPr>
                      <a:xfrm>
                        <a:off x="4695888" y="3733800"/>
                        <a:ext cx="4219512" cy="2590800"/>
                      </a:xfrm>
                      <a:prstGeom prst="rect">
                        <a:avLst/>
                      </a:prstGeom>
                    </p:spPr>
                  </p:pic>
                </p:oleObj>
              </mc:Fallback>
            </mc:AlternateContent>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764200"/>
            <a:ext cx="9144000" cy="3078533"/>
          </a:xfrm>
          <a:prstGeom prst="rect">
            <a:avLst/>
          </a:prstGeom>
        </p:spPr>
      </p:pic>
    </p:spTree>
    <p:extLst>
      <p:ext uri="{BB962C8B-B14F-4D97-AF65-F5344CB8AC3E}">
        <p14:creationId xmlns:p14="http://schemas.microsoft.com/office/powerpoint/2010/main" val="85762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 presetClass="exit" presetSubtype="4" fill="hold" nodeType="after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000" fill="hold"/>
                                        <p:tgtEl>
                                          <p:spTgt spid="7"/>
                                        </p:tgtEl>
                                        <p:attrNameLst>
                                          <p:attrName>ppt_x</p:attrName>
                                        </p:attrNameLst>
                                      </p:cBhvr>
                                      <p:tavLst>
                                        <p:tav tm="0">
                                          <p:val>
                                            <p:strVal val="#ppt_x"/>
                                          </p:val>
                                        </p:tav>
                                        <p:tav tm="100000">
                                          <p:val>
                                            <p:strVal val="#ppt_x"/>
                                          </p:val>
                                        </p:tav>
                                      </p:tavLst>
                                    </p:anim>
                                    <p:anim calcmode="lin" valueType="num">
                                      <p:cBhvr additive="base">
                                        <p:cTn id="21"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wipe(left)">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left)">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81000"/>
            <a:ext cx="5486400" cy="6172200"/>
          </a:xfrm>
        </p:spPr>
        <p:txBody>
          <a:bodyPr>
            <a:normAutofit/>
          </a:bodyPr>
          <a:lstStyle/>
          <a:p>
            <a:pPr marL="589788" indent="-571500">
              <a:buFont typeface="Wingdings"/>
              <a:buChar char="v"/>
            </a:pPr>
            <a:r>
              <a:rPr lang="en-US" dirty="0" smtClean="0"/>
              <a:t>There are a number of other models, including the “moon craters” model Joan </a:t>
            </a:r>
            <a:r>
              <a:rPr lang="en-US" dirty="0" err="1" smtClean="0"/>
              <a:t>Bybee</a:t>
            </a:r>
            <a:r>
              <a:rPr lang="en-US" dirty="0" smtClean="0"/>
              <a:t> suggested, </a:t>
            </a:r>
          </a:p>
          <a:p>
            <a:pPr marL="589788" indent="-571500">
              <a:buFont typeface="Wingdings"/>
              <a:buChar char="v"/>
            </a:pPr>
            <a:r>
              <a:rPr lang="en-US" dirty="0" smtClean="0"/>
              <a:t>or the “moon </a:t>
            </a:r>
            <a:br>
              <a:rPr lang="en-US" dirty="0" smtClean="0"/>
            </a:br>
            <a:r>
              <a:rPr lang="en-US" dirty="0" smtClean="0"/>
              <a:t>as Swiss cheese / sponge” model somebody else suggested.</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79467"/>
            <a:ext cx="9144000" cy="30785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3697525" cy="5257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281488" y="2195513"/>
            <a:ext cx="6019800" cy="3762375"/>
          </a:xfrm>
          <a:prstGeom prst="rect">
            <a:avLst/>
          </a:prstGeom>
        </p:spPr>
      </p:pic>
    </p:spTree>
    <p:extLst>
      <p:ext uri="{BB962C8B-B14F-4D97-AF65-F5344CB8AC3E}">
        <p14:creationId xmlns:p14="http://schemas.microsoft.com/office/powerpoint/2010/main" val="155561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par>
                          <p:cTn id="23" fill="hold">
                            <p:stCondLst>
                              <p:cond delay="500"/>
                            </p:stCondLst>
                            <p:childTnLst>
                              <p:par>
                                <p:cTn id="24" presetID="10" presetClass="exit" presetSubtype="0" fill="hold" nodeType="after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399" y="381000"/>
            <a:ext cx="8879125" cy="6172200"/>
          </a:xfrm>
        </p:spPr>
        <p:txBody>
          <a:bodyPr>
            <a:normAutofit/>
          </a:bodyPr>
          <a:lstStyle/>
          <a:p>
            <a:pPr marL="589788" indent="-571500">
              <a:buFont typeface="Wingdings"/>
              <a:buChar char="v"/>
            </a:pPr>
            <a:r>
              <a:rPr lang="en-US" dirty="0" smtClean="0"/>
              <a:t>Ask me about E.B. White’s “Cow Pasture” model: it’s another good one.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966490"/>
            <a:ext cx="7010400" cy="5251032"/>
          </a:xfrm>
          <a:prstGeom prst="rect">
            <a:avLst/>
          </a:prstGeom>
        </p:spPr>
      </p:pic>
    </p:spTree>
    <p:extLst>
      <p:ext uri="{BB962C8B-B14F-4D97-AF65-F5344CB8AC3E}">
        <p14:creationId xmlns:p14="http://schemas.microsoft.com/office/powerpoint/2010/main" val="230183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686800" cy="6172200"/>
          </a:xfrm>
        </p:spPr>
        <p:txBody>
          <a:bodyPr>
            <a:normAutofit/>
          </a:bodyPr>
          <a:lstStyle/>
          <a:p>
            <a:pPr marL="589788" indent="-571500">
              <a:buFont typeface="Wingdings"/>
              <a:buChar char="v"/>
            </a:pPr>
            <a:r>
              <a:rPr lang="en-US" dirty="0" smtClean="0"/>
              <a:t>A favorite of mine is a cloud model.</a:t>
            </a:r>
          </a:p>
          <a:p>
            <a:pPr marL="589788" indent="-571500">
              <a:buFont typeface="Wingdings"/>
              <a:buChar char="v"/>
            </a:pPr>
            <a:r>
              <a:rPr lang="en-US" dirty="0" smtClean="0"/>
              <a:t>Like the mountain range model, it makes for multiple, not-easily countable peaks, but</a:t>
            </a:r>
            <a:br>
              <a:rPr lang="en-US" dirty="0" smtClean="0"/>
            </a:br>
            <a:r>
              <a:rPr lang="en-US" dirty="0" err="1" smtClean="0"/>
              <a:t>but</a:t>
            </a:r>
            <a:r>
              <a:rPr lang="en-US" dirty="0" smtClean="0"/>
              <a:t> they can</a:t>
            </a:r>
            <a:br>
              <a:rPr lang="en-US" dirty="0" smtClean="0"/>
            </a:br>
            <a:r>
              <a:rPr lang="en-US" dirty="0" smtClean="0"/>
              <a:t>develop in</a:t>
            </a:r>
            <a:br>
              <a:rPr lang="en-US" dirty="0" smtClean="0"/>
            </a:br>
            <a:r>
              <a:rPr lang="en-US" dirty="0" smtClean="0"/>
              <a:t>all directions,</a:t>
            </a:r>
          </a:p>
          <a:p>
            <a:pPr marL="589788" indent="-571500">
              <a:buFont typeface="Wingdings"/>
              <a:buChar char="v"/>
            </a:pPr>
            <a:r>
              <a:rPr lang="en-US" dirty="0"/>
              <a:t>a</a:t>
            </a:r>
            <a:r>
              <a:rPr lang="en-US" dirty="0" smtClean="0"/>
              <a:t>nd they don’t </a:t>
            </a:r>
            <a:br>
              <a:rPr lang="en-US" dirty="0" smtClean="0"/>
            </a:br>
            <a:r>
              <a:rPr lang="en-US" dirty="0" smtClean="0"/>
              <a:t>lead you to think they are permanent and unchangeable. </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020942206"/>
              </p:ext>
            </p:extLst>
          </p:nvPr>
        </p:nvGraphicFramePr>
        <p:xfrm>
          <a:off x="5638800" y="1843623"/>
          <a:ext cx="2233675" cy="1941664"/>
        </p:xfrm>
        <a:graphic>
          <a:graphicData uri="http://schemas.openxmlformats.org/presentationml/2006/ole">
            <mc:AlternateContent xmlns:mc="http://schemas.openxmlformats.org/markup-compatibility/2006">
              <mc:Choice xmlns:v="urn:schemas-microsoft-com:vml" Requires="v">
                <p:oleObj spid="_x0000_s17426" name="Visio" r:id="rId3" imgW="1627395" imgH="1413924" progId="Visio.Drawing.11">
                  <p:embed/>
                </p:oleObj>
              </mc:Choice>
              <mc:Fallback>
                <p:oleObj name="Visio" r:id="rId3" imgW="1627395" imgH="1413924" progId="Visio.Drawing.11">
                  <p:embed/>
                  <p:pic>
                    <p:nvPicPr>
                      <p:cNvPr id="0" name=""/>
                      <p:cNvPicPr/>
                      <p:nvPr/>
                    </p:nvPicPr>
                    <p:blipFill>
                      <a:blip r:embed="rId4"/>
                      <a:stretch>
                        <a:fillRect/>
                      </a:stretch>
                    </p:blipFill>
                    <p:spPr>
                      <a:xfrm>
                        <a:off x="5638800" y="1843623"/>
                        <a:ext cx="2233675" cy="1941664"/>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870943398"/>
              </p:ext>
            </p:extLst>
          </p:nvPr>
        </p:nvGraphicFramePr>
        <p:xfrm>
          <a:off x="4695888" y="3733800"/>
          <a:ext cx="4219512" cy="2590800"/>
        </p:xfrm>
        <a:graphic>
          <a:graphicData uri="http://schemas.openxmlformats.org/presentationml/2006/ole">
            <mc:AlternateContent xmlns:mc="http://schemas.openxmlformats.org/markup-compatibility/2006">
              <mc:Choice xmlns:v="urn:schemas-microsoft-com:vml" Requires="v">
                <p:oleObj spid="_x0000_s17427" name="Visio" r:id="rId5" imgW="3655132" imgH="2255172" progId="Visio.Drawing.11">
                  <p:embed/>
                </p:oleObj>
              </mc:Choice>
              <mc:Fallback>
                <p:oleObj name="Visio" r:id="rId5" imgW="3655132" imgH="2255172" progId="Visio.Drawing.11">
                  <p:embed/>
                  <p:pic>
                    <p:nvPicPr>
                      <p:cNvPr id="0" name=""/>
                      <p:cNvPicPr/>
                      <p:nvPr/>
                    </p:nvPicPr>
                    <p:blipFill>
                      <a:blip r:embed="rId6"/>
                      <a:stretch>
                        <a:fillRect/>
                      </a:stretch>
                    </p:blipFill>
                    <p:spPr>
                      <a:xfrm>
                        <a:off x="4695888" y="3733800"/>
                        <a:ext cx="4219512" cy="2590800"/>
                      </a:xfrm>
                      <a:prstGeom prst="rect">
                        <a:avLst/>
                      </a:prstGeom>
                    </p:spPr>
                  </p:pic>
                </p:oleObj>
              </mc:Fallback>
            </mc:AlternateContent>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2772" y="2057400"/>
            <a:ext cx="4609996" cy="3028950"/>
          </a:xfrm>
          <a:prstGeom prst="rect">
            <a:avLst/>
          </a:prstGeom>
        </p:spPr>
      </p:pic>
    </p:spTree>
    <p:extLst>
      <p:ext uri="{BB962C8B-B14F-4D97-AF65-F5344CB8AC3E}">
        <p14:creationId xmlns:p14="http://schemas.microsoft.com/office/powerpoint/2010/main" val="94363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 presetClass="exit" presetSubtype="4" fill="hold" nodeType="after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
                                        </p:tgtEl>
                                        <p:attrNameLst>
                                          <p:attrName>ppt_x</p:attrName>
                                        </p:attrNameLst>
                                      </p:cBhvr>
                                      <p:tavLst>
                                        <p:tav tm="0">
                                          <p:val>
                                            <p:strVal val="ppt_x"/>
                                          </p:val>
                                        </p:tav>
                                        <p:tav tm="100000">
                                          <p:val>
                                            <p:strVal val="ppt_x"/>
                                          </p:val>
                                        </p:tav>
                                      </p:tavLst>
                                    </p:anim>
                                    <p:anim calcmode="lin" valueType="num">
                                      <p:cBhvr additive="base">
                                        <p:cTn id="15" dur="500"/>
                                        <p:tgtEl>
                                          <p:spTgt spid="3"/>
                                        </p:tgtEl>
                                        <p:attrNameLst>
                                          <p:attrName>ppt_y</p:attrName>
                                        </p:attrNameLst>
                                      </p:cBhvr>
                                      <p:tavLst>
                                        <p:tav tm="0">
                                          <p:val>
                                            <p:strVal val="ppt_y"/>
                                          </p:val>
                                        </p:tav>
                                        <p:tav tm="100000">
                                          <p:val>
                                            <p:strVal val="1+ppt_h/2"/>
                                          </p:val>
                                        </p:tav>
                                      </p:tavLst>
                                    </p:anim>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250" fill="hold"/>
                                        <p:tgtEl>
                                          <p:spTgt spid="7"/>
                                        </p:tgtEl>
                                        <p:attrNameLst>
                                          <p:attrName>ppt_x</p:attrName>
                                        </p:attrNameLst>
                                      </p:cBhvr>
                                      <p:tavLst>
                                        <p:tav tm="0">
                                          <p:val>
                                            <p:strVal val="#ppt_x"/>
                                          </p:val>
                                        </p:tav>
                                        <p:tav tm="100000">
                                          <p:val>
                                            <p:strVal val="#ppt_x"/>
                                          </p:val>
                                        </p:tav>
                                      </p:tavLst>
                                    </p:anim>
                                    <p:anim calcmode="lin" valueType="num">
                                      <p:cBhvr additive="base">
                                        <p:cTn id="21"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wipe(left)">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left)">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686800" cy="6172200"/>
          </a:xfrm>
        </p:spPr>
        <p:txBody>
          <a:bodyPr>
            <a:normAutofit/>
          </a:bodyPr>
          <a:lstStyle/>
          <a:p>
            <a:pPr marL="589788" indent="-571500">
              <a:buFont typeface="Wingdings"/>
              <a:buChar char="v"/>
            </a:pPr>
            <a:r>
              <a:rPr lang="en-US" dirty="0" smtClean="0"/>
              <a:t>They may have sparse and thick parts, and so forth.</a:t>
            </a:r>
          </a:p>
          <a:p>
            <a:pPr marL="589788" indent="-571500">
              <a:buFont typeface="Wingdings"/>
              <a:buChar char="v"/>
            </a:pPr>
            <a:r>
              <a:rPr lang="en-US" dirty="0" smtClean="0"/>
              <a:t>But the </a:t>
            </a:r>
            <a:r>
              <a:rPr lang="en-US" dirty="0" err="1" smtClean="0"/>
              <a:t>rela</a:t>
            </a:r>
            <a:r>
              <a:rPr lang="en-US" dirty="0" smtClean="0"/>
              <a:t>-</a:t>
            </a:r>
            <a:br>
              <a:rPr lang="en-US" dirty="0" smtClean="0"/>
            </a:br>
            <a:r>
              <a:rPr lang="en-US" dirty="0" err="1" smtClean="0"/>
              <a:t>tionships</a:t>
            </a:r>
            <a:r>
              <a:rPr lang="en-US" dirty="0" smtClean="0"/>
              <a:t> of</a:t>
            </a:r>
            <a:br>
              <a:rPr lang="en-US" dirty="0" smtClean="0"/>
            </a:br>
            <a:r>
              <a:rPr lang="en-US" dirty="0" err="1" smtClean="0"/>
              <a:t>schematicity</a:t>
            </a:r>
            <a:r>
              <a:rPr lang="en-US" dirty="0" smtClean="0"/>
              <a:t/>
            </a:r>
            <a:br>
              <a:rPr lang="en-US" dirty="0" smtClean="0"/>
            </a:br>
            <a:r>
              <a:rPr lang="en-US" dirty="0" smtClean="0"/>
              <a:t>(full or partial)</a:t>
            </a:r>
            <a:br>
              <a:rPr lang="en-US" dirty="0" smtClean="0"/>
            </a:br>
            <a:r>
              <a:rPr lang="en-US" dirty="0" smtClean="0"/>
              <a:t>exist in the </a:t>
            </a:r>
            <a:br>
              <a:rPr lang="en-US" dirty="0" smtClean="0"/>
            </a:br>
            <a:r>
              <a:rPr lang="en-US" dirty="0" smtClean="0"/>
              <a:t>cloud and </a:t>
            </a:r>
            <a:br>
              <a:rPr lang="en-US" dirty="0" smtClean="0"/>
            </a:br>
            <a:r>
              <a:rPr lang="en-US" dirty="0" smtClean="0"/>
              <a:t>help</a:t>
            </a:r>
            <a:br>
              <a:rPr lang="en-US" dirty="0" smtClean="0"/>
            </a:br>
            <a:r>
              <a:rPr lang="en-US" dirty="0" smtClean="0"/>
              <a:t>structure it.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848" y="1828800"/>
            <a:ext cx="4957920" cy="3257550"/>
          </a:xfrm>
          <a:prstGeom prst="rect">
            <a:avLst/>
          </a:prstGeom>
        </p:spPr>
      </p:pic>
    </p:spTree>
    <p:extLst>
      <p:ext uri="{BB962C8B-B14F-4D97-AF65-F5344CB8AC3E}">
        <p14:creationId xmlns:p14="http://schemas.microsoft.com/office/powerpoint/2010/main" val="52397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686800" cy="6172200"/>
          </a:xfrm>
        </p:spPr>
        <p:txBody>
          <a:bodyPr>
            <a:normAutofit/>
          </a:bodyPr>
          <a:lstStyle/>
          <a:p>
            <a:r>
              <a:rPr lang="en-US" dirty="0"/>
              <a:t>So we can think of this “blending configuration”</a:t>
            </a:r>
            <a:br>
              <a:rPr lang="en-US" dirty="0"/>
            </a:br>
            <a:r>
              <a:rPr lang="en-US" dirty="0"/>
              <a:t>as a complex cloud </a:t>
            </a:r>
            <a:br>
              <a:rPr lang="en-US" dirty="0"/>
            </a:br>
            <a:r>
              <a:rPr lang="en-US" dirty="0"/>
              <a:t>within which the </a:t>
            </a:r>
            <a:br>
              <a:rPr lang="en-US" dirty="0"/>
            </a:br>
            <a:r>
              <a:rPr lang="en-US" dirty="0"/>
              <a:t>relations specified in </a:t>
            </a:r>
            <a:br>
              <a:rPr lang="en-US" dirty="0"/>
            </a:br>
            <a:r>
              <a:rPr lang="en-US" dirty="0"/>
              <a:t>the network</a:t>
            </a:r>
            <a:br>
              <a:rPr lang="en-US" dirty="0"/>
            </a:br>
            <a:r>
              <a:rPr lang="en-US" dirty="0"/>
              <a:t>hold.</a:t>
            </a:r>
          </a:p>
        </p:txBody>
      </p:sp>
      <p:graphicFrame>
        <p:nvGraphicFramePr>
          <p:cNvPr id="3" name="Object 2"/>
          <p:cNvGraphicFramePr>
            <a:graphicFrameLocks noChangeAspect="1"/>
          </p:cNvGraphicFramePr>
          <p:nvPr>
            <p:extLst>
              <p:ext uri="{D42A27DB-BD31-4B8C-83A1-F6EECF244321}">
                <p14:modId xmlns:p14="http://schemas.microsoft.com/office/powerpoint/2010/main" val="3275265657"/>
              </p:ext>
            </p:extLst>
          </p:nvPr>
        </p:nvGraphicFramePr>
        <p:xfrm>
          <a:off x="5638800" y="1843623"/>
          <a:ext cx="2233675" cy="1941664"/>
        </p:xfrm>
        <a:graphic>
          <a:graphicData uri="http://schemas.openxmlformats.org/presentationml/2006/ole">
            <mc:AlternateContent xmlns:mc="http://schemas.openxmlformats.org/markup-compatibility/2006">
              <mc:Choice xmlns:v="urn:schemas-microsoft-com:vml" Requires="v">
                <p:oleObj spid="_x0000_s21515" name="Visio" r:id="rId3" imgW="1627395" imgH="1413924" progId="Visio.Drawing.11">
                  <p:embed/>
                </p:oleObj>
              </mc:Choice>
              <mc:Fallback>
                <p:oleObj name="Visio" r:id="rId3" imgW="1627395" imgH="1413924" progId="Visio.Drawing.11">
                  <p:embed/>
                  <p:pic>
                    <p:nvPicPr>
                      <p:cNvPr id="0" name=""/>
                      <p:cNvPicPr/>
                      <p:nvPr/>
                    </p:nvPicPr>
                    <p:blipFill>
                      <a:blip r:embed="rId4"/>
                      <a:stretch>
                        <a:fillRect/>
                      </a:stretch>
                    </p:blipFill>
                    <p:spPr>
                      <a:xfrm>
                        <a:off x="5638800" y="1843623"/>
                        <a:ext cx="2233675" cy="1941664"/>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64748743"/>
              </p:ext>
            </p:extLst>
          </p:nvPr>
        </p:nvGraphicFramePr>
        <p:xfrm>
          <a:off x="4695888" y="3733800"/>
          <a:ext cx="4219512" cy="2590800"/>
        </p:xfrm>
        <a:graphic>
          <a:graphicData uri="http://schemas.openxmlformats.org/presentationml/2006/ole">
            <mc:AlternateContent xmlns:mc="http://schemas.openxmlformats.org/markup-compatibility/2006">
              <mc:Choice xmlns:v="urn:schemas-microsoft-com:vml" Requires="v">
                <p:oleObj spid="_x0000_s21516" name="Visio" r:id="rId5" imgW="3655132" imgH="2255172" progId="Visio.Drawing.11">
                  <p:embed/>
                </p:oleObj>
              </mc:Choice>
              <mc:Fallback>
                <p:oleObj name="Visio" r:id="rId5" imgW="3655132" imgH="2255172" progId="Visio.Drawing.11">
                  <p:embed/>
                  <p:pic>
                    <p:nvPicPr>
                      <p:cNvPr id="0" name=""/>
                      <p:cNvPicPr/>
                      <p:nvPr/>
                    </p:nvPicPr>
                    <p:blipFill>
                      <a:blip r:embed="rId6"/>
                      <a:stretch>
                        <a:fillRect/>
                      </a:stretch>
                    </p:blipFill>
                    <p:spPr>
                      <a:xfrm>
                        <a:off x="4695888" y="3733800"/>
                        <a:ext cx="4219512" cy="2590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14017273"/>
              </p:ext>
            </p:extLst>
          </p:nvPr>
        </p:nvGraphicFramePr>
        <p:xfrm>
          <a:off x="4495800" y="1755838"/>
          <a:ext cx="4872296" cy="5178362"/>
        </p:xfrm>
        <a:graphic>
          <a:graphicData uri="http://schemas.openxmlformats.org/presentationml/2006/ole">
            <mc:AlternateContent xmlns:mc="http://schemas.openxmlformats.org/markup-compatibility/2006">
              <mc:Choice xmlns:v="urn:schemas-microsoft-com:vml" Requires="v">
                <p:oleObj spid="_x0000_s21517" name="Visio" r:id="rId7" imgW="4371746" imgH="4646197" progId="Visio.Drawing.11">
                  <p:embed/>
                </p:oleObj>
              </mc:Choice>
              <mc:Fallback>
                <p:oleObj name="Visio" r:id="rId7" imgW="4371746" imgH="4646197" progId="Visio.Drawing.11">
                  <p:embed/>
                  <p:pic>
                    <p:nvPicPr>
                      <p:cNvPr id="0" name=""/>
                      <p:cNvPicPr/>
                      <p:nvPr/>
                    </p:nvPicPr>
                    <p:blipFill>
                      <a:blip r:embed="rId8"/>
                      <a:stretch>
                        <a:fillRect/>
                      </a:stretch>
                    </p:blipFill>
                    <p:spPr>
                      <a:xfrm>
                        <a:off x="4495800" y="1755838"/>
                        <a:ext cx="4872296" cy="5178362"/>
                      </a:xfrm>
                      <a:prstGeom prst="rect">
                        <a:avLst/>
                      </a:prstGeom>
                    </p:spPr>
                  </p:pic>
                </p:oleObj>
              </mc:Fallback>
            </mc:AlternateContent>
          </a:graphicData>
        </a:graphic>
      </p:graphicFrame>
    </p:spTree>
    <p:extLst>
      <p:ext uri="{BB962C8B-B14F-4D97-AF65-F5344CB8AC3E}">
        <p14:creationId xmlns:p14="http://schemas.microsoft.com/office/powerpoint/2010/main" val="281616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 presetClass="exit" presetSubtype="4" fill="hold" nodeType="after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
                                        </p:tgtEl>
                                        <p:attrNameLst>
                                          <p:attrName>ppt_x</p:attrName>
                                        </p:attrNameLst>
                                      </p:cBhvr>
                                      <p:tavLst>
                                        <p:tav tm="0">
                                          <p:val>
                                            <p:strVal val="ppt_x"/>
                                          </p:val>
                                        </p:tav>
                                        <p:tav tm="100000">
                                          <p:val>
                                            <p:strVal val="ppt_x"/>
                                          </p:val>
                                        </p:tav>
                                      </p:tavLst>
                                    </p:anim>
                                    <p:anim calcmode="lin" valueType="num">
                                      <p:cBhvr additive="base">
                                        <p:cTn id="15" dur="500"/>
                                        <p:tgtEl>
                                          <p:spTgt spid="3"/>
                                        </p:tgtEl>
                                        <p:attrNameLst>
                                          <p:attrName>ppt_y</p:attrName>
                                        </p:attrNameLst>
                                      </p:cBhvr>
                                      <p:tavLst>
                                        <p:tav tm="0">
                                          <p:val>
                                            <p:strVal val="ppt_y"/>
                                          </p:val>
                                        </p:tav>
                                        <p:tav tm="100000">
                                          <p:val>
                                            <p:strVal val="1+ppt_h/2"/>
                                          </p:val>
                                        </p:tav>
                                      </p:tavLst>
                                    </p:anim>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1000"/>
                            </p:stCondLst>
                            <p:childTnLst>
                              <p:par>
                                <p:cTn id="18" presetID="2" presetClass="entr" presetSubtype="4" fill="hold" nodeType="afterEffect">
                                  <p:stCondLst>
                                    <p:cond delay="10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686800" cy="6172200"/>
          </a:xfrm>
        </p:spPr>
        <p:txBody>
          <a:bodyPr>
            <a:normAutofit/>
          </a:bodyPr>
          <a:lstStyle/>
          <a:p>
            <a:pPr marL="589788" indent="-571500">
              <a:buFont typeface="Wingdings"/>
              <a:buChar char="v"/>
            </a:pPr>
            <a:r>
              <a:rPr lang="en-US" dirty="0"/>
              <a:t>Let’s model what happened when my friend brandished her </a:t>
            </a:r>
            <a:r>
              <a:rPr lang="en-US" dirty="0" smtClean="0"/>
              <a:t>machete in her thesis proposal defense.</a:t>
            </a:r>
            <a:endParaRPr lang="en-US" dirty="0"/>
          </a:p>
          <a:p>
            <a:pPr marL="589788" indent="-571500">
              <a:buFont typeface="Wingdings"/>
              <a:buChar char="v"/>
            </a:pPr>
            <a:r>
              <a:rPr lang="en-US" dirty="0" smtClean="0"/>
              <a:t>Pretty clearly we have a case of competing schemas, with different constitutive effects.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98377279"/>
              </p:ext>
            </p:extLst>
          </p:nvPr>
        </p:nvGraphicFramePr>
        <p:xfrm>
          <a:off x="3505200" y="5486400"/>
          <a:ext cx="2624744" cy="1023937"/>
        </p:xfrm>
        <a:graphic>
          <a:graphicData uri="http://schemas.openxmlformats.org/presentationml/2006/ole">
            <mc:AlternateContent xmlns:mc="http://schemas.openxmlformats.org/markup-compatibility/2006">
              <mc:Choice xmlns:v="urn:schemas-microsoft-com:vml" Requires="v">
                <p:oleObj spid="_x0000_s22539" name="Visio" r:id="rId3" imgW="866242" imgH="337544" progId="Visio.Drawing.11">
                  <p:embed/>
                </p:oleObj>
              </mc:Choice>
              <mc:Fallback>
                <p:oleObj name="Visio" r:id="rId3" imgW="866242" imgH="337544" progId="Visio.Drawing.11">
                  <p:embed/>
                  <p:pic>
                    <p:nvPicPr>
                      <p:cNvPr id="0" name=""/>
                      <p:cNvPicPr/>
                      <p:nvPr/>
                    </p:nvPicPr>
                    <p:blipFill>
                      <a:blip r:embed="rId4"/>
                      <a:stretch>
                        <a:fillRect/>
                      </a:stretch>
                    </p:blipFill>
                    <p:spPr>
                      <a:xfrm>
                        <a:off x="3505200" y="5486400"/>
                        <a:ext cx="2624744" cy="10239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08062030"/>
              </p:ext>
            </p:extLst>
          </p:nvPr>
        </p:nvGraphicFramePr>
        <p:xfrm>
          <a:off x="2438400" y="3962400"/>
          <a:ext cx="4666277" cy="1604962"/>
        </p:xfrm>
        <a:graphic>
          <a:graphicData uri="http://schemas.openxmlformats.org/presentationml/2006/ole">
            <mc:AlternateContent xmlns:mc="http://schemas.openxmlformats.org/markup-compatibility/2006">
              <mc:Choice xmlns:v="urn:schemas-microsoft-com:vml" Requires="v">
                <p:oleObj spid="_x0000_s22540" name="Visio" r:id="rId5" imgW="2243923" imgH="771231" progId="Visio.Drawing.11">
                  <p:embed/>
                </p:oleObj>
              </mc:Choice>
              <mc:Fallback>
                <p:oleObj name="Visio" r:id="rId5" imgW="2243923" imgH="771231" progId="Visio.Drawing.11">
                  <p:embed/>
                  <p:pic>
                    <p:nvPicPr>
                      <p:cNvPr id="0" name=""/>
                      <p:cNvPicPr/>
                      <p:nvPr/>
                    </p:nvPicPr>
                    <p:blipFill>
                      <a:blip r:embed="rId6"/>
                      <a:stretch>
                        <a:fillRect/>
                      </a:stretch>
                    </p:blipFill>
                    <p:spPr>
                      <a:xfrm>
                        <a:off x="2438400" y="3962400"/>
                        <a:ext cx="4666277" cy="1604962"/>
                      </a:xfrm>
                      <a:prstGeom prst="rect">
                        <a:avLst/>
                      </a:prstGeom>
                    </p:spPr>
                  </p:pic>
                </p:oleObj>
              </mc:Fallback>
            </mc:AlternateContent>
          </a:graphicData>
        </a:graphic>
      </p:graphicFrame>
    </p:spTree>
    <p:extLst>
      <p:ext uri="{BB962C8B-B14F-4D97-AF65-F5344CB8AC3E}">
        <p14:creationId xmlns:p14="http://schemas.microsoft.com/office/powerpoint/2010/main" val="297404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left)">
                                      <p:cBhvr>
                                        <p:cTn id="18" dur="500"/>
                                        <p:tgtEl>
                                          <p:spTgt spid="2">
                                            <p:txEl>
                                              <p:pRg st="1" end="1"/>
                                            </p:txEl>
                                          </p:spTgt>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686800" cy="6172200"/>
          </a:xfrm>
        </p:spPr>
        <p:txBody>
          <a:bodyPr>
            <a:normAutofit/>
          </a:bodyPr>
          <a:lstStyle/>
          <a:p>
            <a:pPr marL="589788" indent="-571500">
              <a:buFont typeface="Wingdings"/>
              <a:buChar char="v"/>
            </a:pPr>
            <a:r>
              <a:rPr lang="en-US" dirty="0"/>
              <a:t>Oversimplifying, my friend saw </a:t>
            </a:r>
            <a:r>
              <a:rPr lang="en-US" dirty="0" smtClean="0"/>
              <a:t>her </a:t>
            </a:r>
            <a:r>
              <a:rPr lang="en-US" dirty="0"/>
              <a:t>machete </a:t>
            </a:r>
            <a:r>
              <a:rPr lang="en-US" dirty="0" err="1" smtClean="0"/>
              <a:t>ás</a:t>
            </a:r>
            <a:r>
              <a:rPr lang="en-US" dirty="0" smtClean="0"/>
              <a:t> an </a:t>
            </a:r>
            <a:r>
              <a:rPr lang="en-US" sz="3200" dirty="0" smtClean="0"/>
              <a:t>AGRICULTURAL IMPLEMENT</a:t>
            </a:r>
            <a:r>
              <a:rPr lang="en-US" dirty="0" smtClean="0"/>
              <a:t>.</a:t>
            </a:r>
            <a:endParaRPr lang="en-US" dirty="0"/>
          </a:p>
          <a:p>
            <a:pPr marL="589788" indent="-571500">
              <a:buFont typeface="Wingdings"/>
              <a:buChar char="v"/>
            </a:pPr>
            <a:r>
              <a:rPr lang="en-US" dirty="0"/>
              <a:t>Her committee </a:t>
            </a:r>
            <a:r>
              <a:rPr lang="en-US" dirty="0" smtClean="0"/>
              <a:t>saw </a:t>
            </a:r>
            <a:r>
              <a:rPr lang="en-US" dirty="0"/>
              <a:t>it </a:t>
            </a:r>
            <a:r>
              <a:rPr lang="en-US" dirty="0" err="1" smtClean="0"/>
              <a:t>ás</a:t>
            </a:r>
            <a:r>
              <a:rPr lang="en-US" dirty="0" smtClean="0"/>
              <a:t> </a:t>
            </a:r>
            <a:r>
              <a:rPr lang="en-US" dirty="0"/>
              <a:t>a </a:t>
            </a:r>
            <a:r>
              <a:rPr lang="en-US" sz="3200" dirty="0" smtClean="0"/>
              <a:t>WEAPON</a:t>
            </a:r>
            <a:r>
              <a:rPr lang="en-US" dirty="0" smtClean="0"/>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06255168"/>
              </p:ext>
            </p:extLst>
          </p:nvPr>
        </p:nvGraphicFramePr>
        <p:xfrm>
          <a:off x="3505200" y="5486400"/>
          <a:ext cx="2624744" cy="1023937"/>
        </p:xfrm>
        <a:graphic>
          <a:graphicData uri="http://schemas.openxmlformats.org/presentationml/2006/ole">
            <mc:AlternateContent xmlns:mc="http://schemas.openxmlformats.org/markup-compatibility/2006">
              <mc:Choice xmlns:v="urn:schemas-microsoft-com:vml" Requires="v">
                <p:oleObj spid="_x0000_s23568" name="Visio" r:id="rId3" imgW="866242" imgH="337544" progId="Visio.Drawing.11">
                  <p:embed/>
                </p:oleObj>
              </mc:Choice>
              <mc:Fallback>
                <p:oleObj name="Visio" r:id="rId3" imgW="866242" imgH="337544" progId="Visio.Drawing.11">
                  <p:embed/>
                  <p:pic>
                    <p:nvPicPr>
                      <p:cNvPr id="0" name=""/>
                      <p:cNvPicPr/>
                      <p:nvPr/>
                    </p:nvPicPr>
                    <p:blipFill>
                      <a:blip r:embed="rId4"/>
                      <a:stretch>
                        <a:fillRect/>
                      </a:stretch>
                    </p:blipFill>
                    <p:spPr>
                      <a:xfrm>
                        <a:off x="3505200" y="5486400"/>
                        <a:ext cx="2624744" cy="1023937"/>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494362655"/>
              </p:ext>
            </p:extLst>
          </p:nvPr>
        </p:nvGraphicFramePr>
        <p:xfrm>
          <a:off x="4724400" y="3480804"/>
          <a:ext cx="3276599" cy="2072952"/>
        </p:xfrm>
        <a:graphic>
          <a:graphicData uri="http://schemas.openxmlformats.org/presentationml/2006/ole">
            <mc:AlternateContent xmlns:mc="http://schemas.openxmlformats.org/markup-compatibility/2006">
              <mc:Choice xmlns:v="urn:schemas-microsoft-com:vml" Requires="v">
                <p:oleObj spid="_x0000_s23569" name="Visio" r:id="rId5" imgW="1322633" imgH="836545" progId="Visio.Drawing.11">
                  <p:embed/>
                </p:oleObj>
              </mc:Choice>
              <mc:Fallback>
                <p:oleObj name="Visio" r:id="rId5" imgW="1322633" imgH="836545" progId="Visio.Drawing.11">
                  <p:embed/>
                  <p:pic>
                    <p:nvPicPr>
                      <p:cNvPr id="0" name=""/>
                      <p:cNvPicPr/>
                      <p:nvPr/>
                    </p:nvPicPr>
                    <p:blipFill>
                      <a:blip r:embed="rId6"/>
                      <a:stretch>
                        <a:fillRect/>
                      </a:stretch>
                    </p:blipFill>
                    <p:spPr>
                      <a:xfrm>
                        <a:off x="4724400" y="3480804"/>
                        <a:ext cx="3276599" cy="207295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49758432"/>
              </p:ext>
            </p:extLst>
          </p:nvPr>
        </p:nvGraphicFramePr>
        <p:xfrm>
          <a:off x="1981200" y="3550988"/>
          <a:ext cx="2438400" cy="2051715"/>
        </p:xfrm>
        <a:graphic>
          <a:graphicData uri="http://schemas.openxmlformats.org/presentationml/2006/ole">
            <mc:AlternateContent xmlns:mc="http://schemas.openxmlformats.org/markup-compatibility/2006">
              <mc:Choice xmlns:v="urn:schemas-microsoft-com:vml" Requires="v">
                <p:oleObj spid="_x0000_s23570" name="Visio" r:id="rId7" imgW="851229" imgH="715845" progId="Visio.Drawing.11">
                  <p:embed/>
                </p:oleObj>
              </mc:Choice>
              <mc:Fallback>
                <p:oleObj name="Visio" r:id="rId7" imgW="851229" imgH="715845" progId="Visio.Drawing.11">
                  <p:embed/>
                  <p:pic>
                    <p:nvPicPr>
                      <p:cNvPr id="0" name=""/>
                      <p:cNvPicPr/>
                      <p:nvPr/>
                    </p:nvPicPr>
                    <p:blipFill>
                      <a:blip r:embed="rId8"/>
                      <a:stretch>
                        <a:fillRect/>
                      </a:stretch>
                    </p:blipFill>
                    <p:spPr>
                      <a:xfrm>
                        <a:off x="1981200" y="3550988"/>
                        <a:ext cx="2438400" cy="2051715"/>
                      </a:xfrm>
                      <a:prstGeom prst="rect">
                        <a:avLst/>
                      </a:prstGeom>
                    </p:spPr>
                  </p:pic>
                </p:oleObj>
              </mc:Fallback>
            </mc:AlternateContent>
          </a:graphicData>
        </a:graphic>
      </p:graphicFrame>
    </p:spTree>
    <p:extLst>
      <p:ext uri="{BB962C8B-B14F-4D97-AF65-F5344CB8AC3E}">
        <p14:creationId xmlns:p14="http://schemas.microsoft.com/office/powerpoint/2010/main" val="413379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7924800" cy="4953000"/>
          </a:xfrm>
        </p:spPr>
        <p:txBody>
          <a:bodyPr anchor="t">
            <a:noAutofit/>
          </a:bodyPr>
          <a:lstStyle/>
          <a:p>
            <a:r>
              <a:rPr lang="en-US" sz="3200" dirty="0" smtClean="0"/>
              <a:t>Here’s one that interests me. (IMs in story):</a:t>
            </a:r>
          </a:p>
          <a:p>
            <a:r>
              <a:rPr lang="en-US" sz="3200" i="1" dirty="0" smtClean="0">
                <a:solidFill>
                  <a:srgbClr val="FFFF00"/>
                </a:solidFill>
                <a:latin typeface="Arial" pitchFamily="34" charset="0"/>
                <a:cs typeface="Arial" pitchFamily="34" charset="0"/>
              </a:rPr>
              <a:t>Please </a:t>
            </a:r>
            <a:r>
              <a:rPr lang="en-US" sz="3200" i="1" dirty="0">
                <a:solidFill>
                  <a:srgbClr val="FFFF00"/>
                </a:solidFill>
                <a:latin typeface="Arial" pitchFamily="34" charset="0"/>
                <a:cs typeface="Arial" pitchFamily="34" charset="0"/>
              </a:rPr>
              <a:t>say that a cartoonish anvil is going to fall on Mrs. Foster. Wouldn't mind </a:t>
            </a:r>
            <a:r>
              <a:rPr lang="en-US" sz="3200" i="1" dirty="0" smtClean="0">
                <a:solidFill>
                  <a:srgbClr val="FFFF00"/>
                </a:solidFill>
                <a:latin typeface="Arial" pitchFamily="34" charset="0"/>
                <a:cs typeface="Arial" pitchFamily="34" charset="0"/>
              </a:rPr>
              <a:t>Mr. Foster </a:t>
            </a:r>
            <a:r>
              <a:rPr lang="en-US" sz="3200" i="1" dirty="0">
                <a:solidFill>
                  <a:srgbClr val="FFFF00"/>
                </a:solidFill>
                <a:latin typeface="Arial" pitchFamily="34" charset="0"/>
                <a:cs typeface="Arial" pitchFamily="34" charset="0"/>
              </a:rPr>
              <a:t>taking a grand piano either. </a:t>
            </a:r>
            <a:endParaRPr lang="en-US" sz="3200" i="1" dirty="0" smtClean="0">
              <a:solidFill>
                <a:srgbClr val="FFFF00"/>
              </a:solidFill>
              <a:latin typeface="Arial" pitchFamily="34" charset="0"/>
              <a:cs typeface="Arial" pitchFamily="34" charset="0"/>
            </a:endParaRPr>
          </a:p>
          <a:p>
            <a:r>
              <a:rPr lang="es-MX" sz="3200" dirty="0" smtClean="0"/>
              <a:t> 		(</a:t>
            </a:r>
            <a:r>
              <a:rPr lang="es-MX" sz="3200" dirty="0" err="1"/>
              <a:t>Reply</a:t>
            </a:r>
            <a:r>
              <a:rPr lang="es-MX" sz="3200" dirty="0"/>
              <a:t> </a:t>
            </a:r>
            <a:r>
              <a:rPr lang="es-MX" sz="3200" dirty="0" err="1"/>
              <a:t>to</a:t>
            </a:r>
            <a:r>
              <a:rPr lang="es-MX" sz="3200" dirty="0"/>
              <a:t> </a:t>
            </a:r>
            <a:r>
              <a:rPr lang="es-MX" sz="3200" dirty="0" err="1"/>
              <a:t>above</a:t>
            </a:r>
            <a:r>
              <a:rPr lang="es-MX" sz="3200" dirty="0"/>
              <a:t>):</a:t>
            </a:r>
            <a:endParaRPr lang="en-US" sz="3200" dirty="0"/>
          </a:p>
          <a:p>
            <a:r>
              <a:rPr lang="en-US" sz="3200" i="1" dirty="0">
                <a:solidFill>
                  <a:srgbClr val="FFFF00"/>
                </a:solidFill>
                <a:latin typeface="Arial" pitchFamily="34" charset="0"/>
                <a:cs typeface="Arial" pitchFamily="34" charset="0"/>
              </a:rPr>
              <a:t>And do imagine giant pianos and anvils falling on </a:t>
            </a:r>
            <a:r>
              <a:rPr lang="en-US" sz="3200" i="1" dirty="0" err="1">
                <a:solidFill>
                  <a:srgbClr val="FFFF00"/>
                </a:solidFill>
                <a:latin typeface="Arial" pitchFamily="34" charset="0"/>
                <a:cs typeface="Arial" pitchFamily="34" charset="0"/>
              </a:rPr>
              <a:t>mrs</a:t>
            </a:r>
            <a:r>
              <a:rPr lang="en-US" sz="3200" i="1" dirty="0">
                <a:solidFill>
                  <a:srgbClr val="FFFF00"/>
                </a:solidFill>
                <a:latin typeface="Arial" pitchFamily="34" charset="0"/>
                <a:cs typeface="Arial" pitchFamily="34" charset="0"/>
              </a:rPr>
              <a:t> and </a:t>
            </a:r>
            <a:r>
              <a:rPr lang="en-US" sz="3200" i="1" dirty="0" err="1" smtClean="0">
                <a:solidFill>
                  <a:srgbClr val="FFFF00"/>
                </a:solidFill>
                <a:latin typeface="Arial" pitchFamily="34" charset="0"/>
                <a:cs typeface="Arial" pitchFamily="34" charset="0"/>
              </a:rPr>
              <a:t>mr</a:t>
            </a:r>
            <a:r>
              <a:rPr lang="en-US" sz="3200" i="1" dirty="0" smtClean="0">
                <a:solidFill>
                  <a:srgbClr val="FFFF00"/>
                </a:solidFill>
                <a:latin typeface="Arial" pitchFamily="34" charset="0"/>
                <a:cs typeface="Arial" pitchFamily="34" charset="0"/>
              </a:rPr>
              <a:t> foster</a:t>
            </a:r>
          </a:p>
          <a:p>
            <a:endParaRPr lang="es-MX" sz="3200" dirty="0">
              <a:latin typeface="Arial" pitchFamily="34" charset="0"/>
              <a:cs typeface="Arial" pitchFamily="34" charset="0"/>
            </a:endParaRPr>
          </a:p>
          <a:p>
            <a:endParaRPr lang="en-US" sz="3200" dirty="0">
              <a:latin typeface="Arial" pitchFamily="34" charset="0"/>
              <a:cs typeface="Arial" pitchFamily="34" charset="0"/>
            </a:endParaRPr>
          </a:p>
        </p:txBody>
      </p:sp>
      <p:sp>
        <p:nvSpPr>
          <p:cNvPr id="3" name="Title 2"/>
          <p:cNvSpPr>
            <a:spLocks noGrp="1"/>
          </p:cNvSpPr>
          <p:nvPr>
            <p:ph type="title"/>
          </p:nvPr>
        </p:nvSpPr>
        <p:spPr>
          <a:xfrm>
            <a:off x="914400" y="152400"/>
            <a:ext cx="7543800" cy="914400"/>
          </a:xfrm>
        </p:spPr>
        <p:txBody>
          <a:bodyPr/>
          <a:lstStyle/>
          <a:p>
            <a:pPr algn="ctr"/>
            <a:r>
              <a:rPr lang="en-US" dirty="0" smtClean="0"/>
              <a:t>Alternative Categorization</a:t>
            </a:r>
            <a:endParaRPr lang="en-US" dirty="0"/>
          </a:p>
        </p:txBody>
      </p:sp>
    </p:spTree>
    <p:extLst>
      <p:ext uri="{BB962C8B-B14F-4D97-AF65-F5344CB8AC3E}">
        <p14:creationId xmlns:p14="http://schemas.microsoft.com/office/powerpoint/2010/main" val="326117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left)">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686800" cy="6172200"/>
          </a:xfrm>
        </p:spPr>
        <p:txBody>
          <a:bodyPr>
            <a:normAutofit/>
          </a:bodyPr>
          <a:lstStyle/>
          <a:p>
            <a:pPr marL="589788" indent="-571500">
              <a:buFont typeface="Wingdings"/>
              <a:buChar char="v"/>
            </a:pPr>
            <a:r>
              <a:rPr lang="en-US" dirty="0" smtClean="0"/>
              <a:t>And they forced her to construe </a:t>
            </a:r>
            <a:r>
              <a:rPr lang="en-US" dirty="0"/>
              <a:t>it </a:t>
            </a:r>
            <a:r>
              <a:rPr lang="en-US" dirty="0" err="1" smtClean="0"/>
              <a:t>ás</a:t>
            </a:r>
            <a:r>
              <a:rPr lang="en-US" dirty="0" smtClean="0"/>
              <a:t> </a:t>
            </a:r>
            <a:r>
              <a:rPr lang="en-US" dirty="0"/>
              <a:t>a </a:t>
            </a:r>
            <a:r>
              <a:rPr lang="en-US" sz="3200" dirty="0" smtClean="0"/>
              <a:t>WEAPON</a:t>
            </a:r>
            <a:r>
              <a:rPr lang="en-US" dirty="0" smtClean="0"/>
              <a:t> as well.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3089217"/>
              </p:ext>
            </p:extLst>
          </p:nvPr>
        </p:nvGraphicFramePr>
        <p:xfrm>
          <a:off x="3505200" y="5486400"/>
          <a:ext cx="2624744" cy="1023937"/>
        </p:xfrm>
        <a:graphic>
          <a:graphicData uri="http://schemas.openxmlformats.org/presentationml/2006/ole">
            <mc:AlternateContent xmlns:mc="http://schemas.openxmlformats.org/markup-compatibility/2006">
              <mc:Choice xmlns:v="urn:schemas-microsoft-com:vml" Requires="v">
                <p:oleObj spid="_x0000_s30734" name="Visio" r:id="rId3" imgW="866242" imgH="337544" progId="Visio.Drawing.11">
                  <p:embed/>
                </p:oleObj>
              </mc:Choice>
              <mc:Fallback>
                <p:oleObj name="Visio" r:id="rId3" imgW="866242" imgH="337544" progId="Visio.Drawing.11">
                  <p:embed/>
                  <p:pic>
                    <p:nvPicPr>
                      <p:cNvPr id="0" name=""/>
                      <p:cNvPicPr/>
                      <p:nvPr/>
                    </p:nvPicPr>
                    <p:blipFill>
                      <a:blip r:embed="rId4"/>
                      <a:stretch>
                        <a:fillRect/>
                      </a:stretch>
                    </p:blipFill>
                    <p:spPr>
                      <a:xfrm>
                        <a:off x="3505200" y="5486400"/>
                        <a:ext cx="2624744" cy="1023937"/>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63642940"/>
              </p:ext>
            </p:extLst>
          </p:nvPr>
        </p:nvGraphicFramePr>
        <p:xfrm>
          <a:off x="4724400" y="3480804"/>
          <a:ext cx="3276599" cy="2072952"/>
        </p:xfrm>
        <a:graphic>
          <a:graphicData uri="http://schemas.openxmlformats.org/presentationml/2006/ole">
            <mc:AlternateContent xmlns:mc="http://schemas.openxmlformats.org/markup-compatibility/2006">
              <mc:Choice xmlns:v="urn:schemas-microsoft-com:vml" Requires="v">
                <p:oleObj spid="_x0000_s30735" name="Visio" r:id="rId5" imgW="1322633" imgH="836545" progId="Visio.Drawing.11">
                  <p:embed/>
                </p:oleObj>
              </mc:Choice>
              <mc:Fallback>
                <p:oleObj name="Visio" r:id="rId5" imgW="1322633" imgH="836545" progId="Visio.Drawing.11">
                  <p:embed/>
                  <p:pic>
                    <p:nvPicPr>
                      <p:cNvPr id="0" name=""/>
                      <p:cNvPicPr/>
                      <p:nvPr/>
                    </p:nvPicPr>
                    <p:blipFill>
                      <a:blip r:embed="rId6"/>
                      <a:stretch>
                        <a:fillRect/>
                      </a:stretch>
                    </p:blipFill>
                    <p:spPr>
                      <a:xfrm>
                        <a:off x="4724400" y="3480804"/>
                        <a:ext cx="3276599" cy="207295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5873953"/>
              </p:ext>
            </p:extLst>
          </p:nvPr>
        </p:nvGraphicFramePr>
        <p:xfrm>
          <a:off x="1981200" y="3550988"/>
          <a:ext cx="2438400" cy="2051715"/>
        </p:xfrm>
        <a:graphic>
          <a:graphicData uri="http://schemas.openxmlformats.org/presentationml/2006/ole">
            <mc:AlternateContent xmlns:mc="http://schemas.openxmlformats.org/markup-compatibility/2006">
              <mc:Choice xmlns:v="urn:schemas-microsoft-com:vml" Requires="v">
                <p:oleObj spid="_x0000_s30736" name="Visio" r:id="rId7" imgW="851229" imgH="715845" progId="Visio.Drawing.11">
                  <p:embed/>
                </p:oleObj>
              </mc:Choice>
              <mc:Fallback>
                <p:oleObj name="Visio" r:id="rId7" imgW="851229" imgH="715845" progId="Visio.Drawing.11">
                  <p:embed/>
                  <p:pic>
                    <p:nvPicPr>
                      <p:cNvPr id="0" name=""/>
                      <p:cNvPicPr/>
                      <p:nvPr/>
                    </p:nvPicPr>
                    <p:blipFill>
                      <a:blip r:embed="rId8"/>
                      <a:stretch>
                        <a:fillRect/>
                      </a:stretch>
                    </p:blipFill>
                    <p:spPr>
                      <a:xfrm>
                        <a:off x="1981200" y="3550988"/>
                        <a:ext cx="2438400" cy="2051715"/>
                      </a:xfrm>
                      <a:prstGeom prst="rect">
                        <a:avLst/>
                      </a:prstGeom>
                    </p:spPr>
                  </p:pic>
                </p:oleObj>
              </mc:Fallback>
            </mc:AlternateContent>
          </a:graphicData>
        </a:graphic>
      </p:graphicFrame>
    </p:spTree>
    <p:extLst>
      <p:ext uri="{BB962C8B-B14F-4D97-AF65-F5344CB8AC3E}">
        <p14:creationId xmlns:p14="http://schemas.microsoft.com/office/powerpoint/2010/main" val="44919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686800" cy="6172200"/>
          </a:xfrm>
        </p:spPr>
        <p:txBody>
          <a:bodyPr>
            <a:normAutofit/>
          </a:bodyPr>
          <a:lstStyle/>
          <a:p>
            <a:pPr marL="589788" indent="-571500">
              <a:buFont typeface="Wingdings"/>
              <a:buChar char="v"/>
            </a:pPr>
            <a:r>
              <a:rPr lang="en-US" dirty="0" smtClean="0"/>
              <a:t>Note that both categories are subcases of the category </a:t>
            </a:r>
            <a:r>
              <a:rPr lang="en-US" sz="3200" dirty="0" smtClean="0"/>
              <a:t>TOOL</a:t>
            </a:r>
            <a:r>
              <a:rPr lang="en-US" dirty="0" smtClean="0"/>
              <a:t> ( / </a:t>
            </a:r>
            <a:r>
              <a:rPr lang="en-US" sz="3200" dirty="0" smtClean="0"/>
              <a:t>IMPLEMENT.)</a:t>
            </a:r>
            <a:endParaRPr lang="en-US" dirty="0"/>
          </a:p>
          <a:p>
            <a:pPr marL="589788" indent="-571500">
              <a:buFont typeface="Wingdings"/>
              <a:buChar char="v"/>
            </a:pPr>
            <a:r>
              <a:rPr lang="en-US" dirty="0" smtClean="0"/>
              <a:t>Thus we fill</a:t>
            </a:r>
            <a:br>
              <a:rPr lang="en-US" dirty="0" smtClean="0"/>
            </a:br>
            <a:r>
              <a:rPr lang="en-US" dirty="0" smtClean="0"/>
              <a:t>out the four-</a:t>
            </a:r>
            <a:br>
              <a:rPr lang="en-US" dirty="0" smtClean="0"/>
            </a:br>
            <a:r>
              <a:rPr lang="en-US" dirty="0" smtClean="0"/>
              <a:t>cell structure.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01408952"/>
              </p:ext>
            </p:extLst>
          </p:nvPr>
        </p:nvGraphicFramePr>
        <p:xfrm>
          <a:off x="4495801" y="5605463"/>
          <a:ext cx="2624744" cy="1023937"/>
        </p:xfrm>
        <a:graphic>
          <a:graphicData uri="http://schemas.openxmlformats.org/presentationml/2006/ole">
            <mc:AlternateContent xmlns:mc="http://schemas.openxmlformats.org/markup-compatibility/2006">
              <mc:Choice xmlns:v="urn:schemas-microsoft-com:vml" Requires="v">
                <p:oleObj spid="_x0000_s25622" name="Visio" r:id="rId3" imgW="866242" imgH="337544" progId="Visio.Drawing.11">
                  <p:embed/>
                </p:oleObj>
              </mc:Choice>
              <mc:Fallback>
                <p:oleObj name="Visio" r:id="rId3" imgW="866242" imgH="337544" progId="Visio.Drawing.11">
                  <p:embed/>
                  <p:pic>
                    <p:nvPicPr>
                      <p:cNvPr id="0" name=""/>
                      <p:cNvPicPr/>
                      <p:nvPr/>
                    </p:nvPicPr>
                    <p:blipFill>
                      <a:blip r:embed="rId4"/>
                      <a:stretch>
                        <a:fillRect/>
                      </a:stretch>
                    </p:blipFill>
                    <p:spPr>
                      <a:xfrm>
                        <a:off x="4495801" y="5605463"/>
                        <a:ext cx="2624744" cy="1023937"/>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16950265"/>
              </p:ext>
            </p:extLst>
          </p:nvPr>
        </p:nvGraphicFramePr>
        <p:xfrm>
          <a:off x="5715001" y="3599867"/>
          <a:ext cx="3276599" cy="2072952"/>
        </p:xfrm>
        <a:graphic>
          <a:graphicData uri="http://schemas.openxmlformats.org/presentationml/2006/ole">
            <mc:AlternateContent xmlns:mc="http://schemas.openxmlformats.org/markup-compatibility/2006">
              <mc:Choice xmlns:v="urn:schemas-microsoft-com:vml" Requires="v">
                <p:oleObj spid="_x0000_s25623" name="Visio" r:id="rId5" imgW="1322633" imgH="836545" progId="Visio.Drawing.11">
                  <p:embed/>
                </p:oleObj>
              </mc:Choice>
              <mc:Fallback>
                <p:oleObj name="Visio" r:id="rId5" imgW="1322633" imgH="836545" progId="Visio.Drawing.11">
                  <p:embed/>
                  <p:pic>
                    <p:nvPicPr>
                      <p:cNvPr id="0" name=""/>
                      <p:cNvPicPr/>
                      <p:nvPr/>
                    </p:nvPicPr>
                    <p:blipFill>
                      <a:blip r:embed="rId6"/>
                      <a:stretch>
                        <a:fillRect/>
                      </a:stretch>
                    </p:blipFill>
                    <p:spPr>
                      <a:xfrm>
                        <a:off x="5715001" y="3599867"/>
                        <a:ext cx="3276599" cy="207295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33510773"/>
              </p:ext>
            </p:extLst>
          </p:nvPr>
        </p:nvGraphicFramePr>
        <p:xfrm>
          <a:off x="2971801" y="3670051"/>
          <a:ext cx="2438400" cy="2051715"/>
        </p:xfrm>
        <a:graphic>
          <a:graphicData uri="http://schemas.openxmlformats.org/presentationml/2006/ole">
            <mc:AlternateContent xmlns:mc="http://schemas.openxmlformats.org/markup-compatibility/2006">
              <mc:Choice xmlns:v="urn:schemas-microsoft-com:vml" Requires="v">
                <p:oleObj spid="_x0000_s25624" name="Visio" r:id="rId7" imgW="851229" imgH="715845" progId="Visio.Drawing.11">
                  <p:embed/>
                </p:oleObj>
              </mc:Choice>
              <mc:Fallback>
                <p:oleObj name="Visio" r:id="rId7" imgW="851229" imgH="715845" progId="Visio.Drawing.11">
                  <p:embed/>
                  <p:pic>
                    <p:nvPicPr>
                      <p:cNvPr id="0" name=""/>
                      <p:cNvPicPr/>
                      <p:nvPr/>
                    </p:nvPicPr>
                    <p:blipFill>
                      <a:blip r:embed="rId8"/>
                      <a:stretch>
                        <a:fillRect/>
                      </a:stretch>
                    </p:blipFill>
                    <p:spPr>
                      <a:xfrm>
                        <a:off x="2971801" y="3670051"/>
                        <a:ext cx="2438400" cy="205171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97319456"/>
              </p:ext>
            </p:extLst>
          </p:nvPr>
        </p:nvGraphicFramePr>
        <p:xfrm>
          <a:off x="4876801" y="1987550"/>
          <a:ext cx="1772470" cy="1789113"/>
        </p:xfrm>
        <a:graphic>
          <a:graphicData uri="http://schemas.openxmlformats.org/presentationml/2006/ole">
            <mc:AlternateContent xmlns:mc="http://schemas.openxmlformats.org/markup-compatibility/2006">
              <mc:Choice xmlns:v="urn:schemas-microsoft-com:vml" Requires="v">
                <p:oleObj spid="_x0000_s25625" name="Visio" r:id="rId9" imgW="676079" imgH="682404" progId="Visio.Drawing.11">
                  <p:embed/>
                </p:oleObj>
              </mc:Choice>
              <mc:Fallback>
                <p:oleObj name="Visio" r:id="rId9" imgW="676079" imgH="682404" progId="Visio.Drawing.11">
                  <p:embed/>
                  <p:pic>
                    <p:nvPicPr>
                      <p:cNvPr id="0" name=""/>
                      <p:cNvPicPr/>
                      <p:nvPr/>
                    </p:nvPicPr>
                    <p:blipFill>
                      <a:blip r:embed="rId10"/>
                      <a:stretch>
                        <a:fillRect/>
                      </a:stretch>
                    </p:blipFill>
                    <p:spPr>
                      <a:xfrm>
                        <a:off x="4876801" y="1987550"/>
                        <a:ext cx="1772470" cy="1789113"/>
                      </a:xfrm>
                      <a:prstGeom prst="rect">
                        <a:avLst/>
                      </a:prstGeom>
                    </p:spPr>
                  </p:pic>
                </p:oleObj>
              </mc:Fallback>
            </mc:AlternateContent>
          </a:graphicData>
        </a:graphic>
      </p:graphicFrame>
    </p:spTree>
    <p:extLst>
      <p:ext uri="{BB962C8B-B14F-4D97-AF65-F5344CB8AC3E}">
        <p14:creationId xmlns:p14="http://schemas.microsoft.com/office/powerpoint/2010/main" val="74774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81000"/>
            <a:ext cx="9144000" cy="6172200"/>
          </a:xfrm>
        </p:spPr>
        <p:txBody>
          <a:bodyPr>
            <a:normAutofit lnSpcReduction="10000"/>
          </a:bodyPr>
          <a:lstStyle/>
          <a:p>
            <a:pPr marL="589788" indent="-571500">
              <a:buFont typeface="Wingdings"/>
              <a:buChar char="v"/>
            </a:pPr>
            <a:r>
              <a:rPr lang="en-US" dirty="0" smtClean="0"/>
              <a:t>As suggested before, this might be better represented as a complex cloudlike structure.</a:t>
            </a:r>
          </a:p>
          <a:p>
            <a:pPr marL="589788" indent="-571500">
              <a:buFont typeface="Wingdings"/>
              <a:buChar char="v"/>
            </a:pPr>
            <a:r>
              <a:rPr lang="en-US" dirty="0" smtClean="0"/>
              <a:t>Let’s examine</a:t>
            </a:r>
            <a:br>
              <a:rPr lang="en-US" dirty="0" smtClean="0"/>
            </a:br>
            <a:r>
              <a:rPr lang="en-US" dirty="0" smtClean="0"/>
              <a:t>some of the</a:t>
            </a:r>
            <a:br>
              <a:rPr lang="en-US" dirty="0" smtClean="0"/>
            </a:br>
            <a:r>
              <a:rPr lang="en-US" dirty="0" smtClean="0"/>
              <a:t>details that</a:t>
            </a:r>
            <a:br>
              <a:rPr lang="en-US" dirty="0" smtClean="0"/>
            </a:br>
            <a:r>
              <a:rPr lang="en-US" dirty="0" smtClean="0"/>
              <a:t>constitute</a:t>
            </a:r>
            <a:br>
              <a:rPr lang="en-US" dirty="0" smtClean="0"/>
            </a:br>
            <a:r>
              <a:rPr lang="en-US" dirty="0" smtClean="0"/>
              <a:t>the cloud</a:t>
            </a:r>
            <a:br>
              <a:rPr lang="en-US" dirty="0" smtClean="0"/>
            </a:br>
            <a:r>
              <a:rPr lang="en-US" dirty="0" smtClean="0"/>
              <a:t>a little</a:t>
            </a:r>
            <a:br>
              <a:rPr lang="en-US" dirty="0" smtClean="0"/>
            </a:br>
            <a:r>
              <a:rPr lang="en-US" dirty="0" smtClean="0"/>
              <a:t>more </a:t>
            </a:r>
            <a:br>
              <a:rPr lang="en-US" dirty="0" smtClean="0"/>
            </a:br>
            <a:r>
              <a:rPr lang="en-US" dirty="0" smtClean="0"/>
              <a:t>carefully.</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21036640"/>
              </p:ext>
            </p:extLst>
          </p:nvPr>
        </p:nvGraphicFramePr>
        <p:xfrm>
          <a:off x="4495801" y="5605463"/>
          <a:ext cx="2624744" cy="1023937"/>
        </p:xfrm>
        <a:graphic>
          <a:graphicData uri="http://schemas.openxmlformats.org/presentationml/2006/ole">
            <mc:AlternateContent xmlns:mc="http://schemas.openxmlformats.org/markup-compatibility/2006">
              <mc:Choice xmlns:v="urn:schemas-microsoft-com:vml" Requires="v">
                <p:oleObj spid="_x0000_s24611" name="Visio" r:id="rId3" imgW="866242" imgH="337544" progId="Visio.Drawing.11">
                  <p:embed/>
                </p:oleObj>
              </mc:Choice>
              <mc:Fallback>
                <p:oleObj name="Visio" r:id="rId3" imgW="866242" imgH="337544" progId="Visio.Drawing.11">
                  <p:embed/>
                  <p:pic>
                    <p:nvPicPr>
                      <p:cNvPr id="0" name=""/>
                      <p:cNvPicPr/>
                      <p:nvPr/>
                    </p:nvPicPr>
                    <p:blipFill>
                      <a:blip r:embed="rId4"/>
                      <a:stretch>
                        <a:fillRect/>
                      </a:stretch>
                    </p:blipFill>
                    <p:spPr>
                      <a:xfrm>
                        <a:off x="4495801" y="5605463"/>
                        <a:ext cx="2624744" cy="1023937"/>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404042388"/>
              </p:ext>
            </p:extLst>
          </p:nvPr>
        </p:nvGraphicFramePr>
        <p:xfrm>
          <a:off x="5715001" y="3599867"/>
          <a:ext cx="3276599" cy="2072952"/>
        </p:xfrm>
        <a:graphic>
          <a:graphicData uri="http://schemas.openxmlformats.org/presentationml/2006/ole">
            <mc:AlternateContent xmlns:mc="http://schemas.openxmlformats.org/markup-compatibility/2006">
              <mc:Choice xmlns:v="urn:schemas-microsoft-com:vml" Requires="v">
                <p:oleObj spid="_x0000_s24612" name="Visio" r:id="rId5" imgW="1322633" imgH="836545" progId="Visio.Drawing.11">
                  <p:embed/>
                </p:oleObj>
              </mc:Choice>
              <mc:Fallback>
                <p:oleObj name="Visio" r:id="rId5" imgW="1322633" imgH="836545" progId="Visio.Drawing.11">
                  <p:embed/>
                  <p:pic>
                    <p:nvPicPr>
                      <p:cNvPr id="0" name=""/>
                      <p:cNvPicPr/>
                      <p:nvPr/>
                    </p:nvPicPr>
                    <p:blipFill>
                      <a:blip r:embed="rId6"/>
                      <a:stretch>
                        <a:fillRect/>
                      </a:stretch>
                    </p:blipFill>
                    <p:spPr>
                      <a:xfrm>
                        <a:off x="5715001" y="3599867"/>
                        <a:ext cx="3276599" cy="207295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64527982"/>
              </p:ext>
            </p:extLst>
          </p:nvPr>
        </p:nvGraphicFramePr>
        <p:xfrm>
          <a:off x="2971801" y="3670051"/>
          <a:ext cx="2438400" cy="2051715"/>
        </p:xfrm>
        <a:graphic>
          <a:graphicData uri="http://schemas.openxmlformats.org/presentationml/2006/ole">
            <mc:AlternateContent xmlns:mc="http://schemas.openxmlformats.org/markup-compatibility/2006">
              <mc:Choice xmlns:v="urn:schemas-microsoft-com:vml" Requires="v">
                <p:oleObj spid="_x0000_s24613" name="Visio" r:id="rId7" imgW="851229" imgH="715845" progId="Visio.Drawing.11">
                  <p:embed/>
                </p:oleObj>
              </mc:Choice>
              <mc:Fallback>
                <p:oleObj name="Visio" r:id="rId7" imgW="851229" imgH="715845" progId="Visio.Drawing.11">
                  <p:embed/>
                  <p:pic>
                    <p:nvPicPr>
                      <p:cNvPr id="0" name=""/>
                      <p:cNvPicPr/>
                      <p:nvPr/>
                    </p:nvPicPr>
                    <p:blipFill>
                      <a:blip r:embed="rId8"/>
                      <a:stretch>
                        <a:fillRect/>
                      </a:stretch>
                    </p:blipFill>
                    <p:spPr>
                      <a:xfrm>
                        <a:off x="2971801" y="3670051"/>
                        <a:ext cx="2438400" cy="205171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92208313"/>
              </p:ext>
            </p:extLst>
          </p:nvPr>
        </p:nvGraphicFramePr>
        <p:xfrm>
          <a:off x="4876801" y="1987550"/>
          <a:ext cx="1772470" cy="1789113"/>
        </p:xfrm>
        <a:graphic>
          <a:graphicData uri="http://schemas.openxmlformats.org/presentationml/2006/ole">
            <mc:AlternateContent xmlns:mc="http://schemas.openxmlformats.org/markup-compatibility/2006">
              <mc:Choice xmlns:v="urn:schemas-microsoft-com:vml" Requires="v">
                <p:oleObj spid="_x0000_s24614" name="Visio" r:id="rId9" imgW="676079" imgH="682404" progId="Visio.Drawing.11">
                  <p:embed/>
                </p:oleObj>
              </mc:Choice>
              <mc:Fallback>
                <p:oleObj name="Visio" r:id="rId9" imgW="676079" imgH="682404" progId="Visio.Drawing.11">
                  <p:embed/>
                  <p:pic>
                    <p:nvPicPr>
                      <p:cNvPr id="0" name=""/>
                      <p:cNvPicPr/>
                      <p:nvPr/>
                    </p:nvPicPr>
                    <p:blipFill>
                      <a:blip r:embed="rId10"/>
                      <a:stretch>
                        <a:fillRect/>
                      </a:stretch>
                    </p:blipFill>
                    <p:spPr>
                      <a:xfrm>
                        <a:off x="4876801" y="1987550"/>
                        <a:ext cx="1772470" cy="178911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3816122"/>
              </p:ext>
            </p:extLst>
          </p:nvPr>
        </p:nvGraphicFramePr>
        <p:xfrm>
          <a:off x="3027363" y="1371600"/>
          <a:ext cx="5964237" cy="5887821"/>
        </p:xfrm>
        <a:graphic>
          <a:graphicData uri="http://schemas.openxmlformats.org/presentationml/2006/ole">
            <mc:AlternateContent xmlns:mc="http://schemas.openxmlformats.org/markup-compatibility/2006">
              <mc:Choice xmlns:v="urn:schemas-microsoft-com:vml" Requires="v">
                <p:oleObj spid="_x0000_s24615" name="Visio" r:id="rId11" imgW="2478124" imgH="2446934" progId="Visio.Drawing.11">
                  <p:embed/>
                </p:oleObj>
              </mc:Choice>
              <mc:Fallback>
                <p:oleObj name="Visio" r:id="rId11" imgW="2478124" imgH="2446934" progId="Visio.Drawing.11">
                  <p:embed/>
                  <p:pic>
                    <p:nvPicPr>
                      <p:cNvPr id="0" name=""/>
                      <p:cNvPicPr/>
                      <p:nvPr/>
                    </p:nvPicPr>
                    <p:blipFill>
                      <a:blip r:embed="rId12"/>
                      <a:stretch>
                        <a:fillRect/>
                      </a:stretch>
                    </p:blipFill>
                    <p:spPr>
                      <a:xfrm>
                        <a:off x="3027363" y="1371600"/>
                        <a:ext cx="5964237" cy="5887821"/>
                      </a:xfrm>
                      <a:prstGeom prst="rect">
                        <a:avLst/>
                      </a:prstGeom>
                    </p:spPr>
                  </p:pic>
                </p:oleObj>
              </mc:Fallback>
            </mc:AlternateContent>
          </a:graphicData>
        </a:graphic>
      </p:graphicFrame>
    </p:spTree>
    <p:extLst>
      <p:ext uri="{BB962C8B-B14F-4D97-AF65-F5344CB8AC3E}">
        <p14:creationId xmlns:p14="http://schemas.microsoft.com/office/powerpoint/2010/main" val="29636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381000"/>
            <a:ext cx="9067800" cy="6477000"/>
          </a:xfrm>
        </p:spPr>
        <p:txBody>
          <a:bodyPr>
            <a:normAutofit/>
          </a:bodyPr>
          <a:lstStyle/>
          <a:p>
            <a:pPr marL="589788" indent="-571500">
              <a:buFont typeface="Wingdings"/>
              <a:buChar char="v"/>
            </a:pPr>
            <a:r>
              <a:rPr lang="en-US" dirty="0" smtClean="0"/>
              <a:t>In my friend’s mind the </a:t>
            </a:r>
            <a:r>
              <a:rPr lang="en-US" dirty="0"/>
              <a:t>machete </a:t>
            </a:r>
            <a:r>
              <a:rPr lang="en-US" dirty="0" smtClean="0"/>
              <a:t>was categorized along </a:t>
            </a:r>
            <a:r>
              <a:rPr lang="en-US" dirty="0"/>
              <a:t>with hoes, rakes, and such things</a:t>
            </a:r>
            <a:r>
              <a:rPr lang="en-US" dirty="0" smtClean="0"/>
              <a:t>.</a:t>
            </a:r>
          </a:p>
          <a:p>
            <a:pPr marL="589788" indent="-571500">
              <a:buFont typeface="Wingdings"/>
              <a:buChar char="v"/>
            </a:pPr>
            <a:r>
              <a:rPr lang="en-US" dirty="0" smtClean="0"/>
              <a:t>Entrenched in her</a:t>
            </a:r>
            <a:br>
              <a:rPr lang="en-US" dirty="0" smtClean="0"/>
            </a:br>
            <a:r>
              <a:rPr lang="en-US" dirty="0" smtClean="0"/>
              <a:t>mind, and enhanced</a:t>
            </a:r>
            <a:br>
              <a:rPr lang="en-US" dirty="0" smtClean="0"/>
            </a:br>
            <a:r>
              <a:rPr lang="en-US" dirty="0" smtClean="0"/>
              <a:t>by the classification</a:t>
            </a:r>
            <a:br>
              <a:rPr lang="en-US" dirty="0" smtClean="0"/>
            </a:br>
            <a:r>
              <a:rPr lang="en-US" dirty="0" smtClean="0"/>
              <a:t>were specifications</a:t>
            </a:r>
            <a:br>
              <a:rPr lang="en-US" dirty="0" smtClean="0"/>
            </a:br>
            <a:r>
              <a:rPr lang="en-US" dirty="0" smtClean="0"/>
              <a:t>of how the machete</a:t>
            </a:r>
            <a:br>
              <a:rPr lang="en-US" dirty="0" smtClean="0"/>
            </a:br>
            <a:r>
              <a:rPr lang="en-US" dirty="0" smtClean="0"/>
              <a:t>is to be used for</a:t>
            </a:r>
            <a:br>
              <a:rPr lang="en-US" dirty="0" smtClean="0"/>
            </a:br>
            <a:r>
              <a:rPr lang="en-US" dirty="0" smtClean="0"/>
              <a:t>such purposes, esp. for</a:t>
            </a:r>
            <a:br>
              <a:rPr lang="en-US" dirty="0" smtClean="0"/>
            </a:br>
            <a:r>
              <a:rPr lang="en-US" dirty="0" smtClean="0"/>
              <a:t>cutting plants.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669944187"/>
              </p:ext>
            </p:extLst>
          </p:nvPr>
        </p:nvGraphicFramePr>
        <p:xfrm>
          <a:off x="5105400" y="3581400"/>
          <a:ext cx="1582737" cy="1430337"/>
        </p:xfrm>
        <a:graphic>
          <a:graphicData uri="http://schemas.openxmlformats.org/presentationml/2006/ole">
            <mc:AlternateContent xmlns:mc="http://schemas.openxmlformats.org/markup-compatibility/2006">
              <mc:Choice xmlns:v="urn:schemas-microsoft-com:vml" Requires="v">
                <p:oleObj spid="_x0000_s26648" name="Visio" r:id="rId3" imgW="1622390" imgH="1477670" progId="Visio.Drawing.11">
                  <p:embed/>
                </p:oleObj>
              </mc:Choice>
              <mc:Fallback>
                <p:oleObj name="Visio" r:id="rId3" imgW="1622390" imgH="1477670" progId="Visio.Drawing.11">
                  <p:embed/>
                  <p:pic>
                    <p:nvPicPr>
                      <p:cNvPr id="0" name=""/>
                      <p:cNvPicPr/>
                      <p:nvPr/>
                    </p:nvPicPr>
                    <p:blipFill>
                      <a:blip r:embed="rId4"/>
                      <a:stretch>
                        <a:fillRect/>
                      </a:stretch>
                    </p:blipFill>
                    <p:spPr>
                      <a:xfrm>
                        <a:off x="5105400" y="3581400"/>
                        <a:ext cx="1582737" cy="14303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30867885"/>
              </p:ext>
            </p:extLst>
          </p:nvPr>
        </p:nvGraphicFramePr>
        <p:xfrm>
          <a:off x="6045200" y="3684587"/>
          <a:ext cx="2184400" cy="2640013"/>
        </p:xfrm>
        <a:graphic>
          <a:graphicData uri="http://schemas.openxmlformats.org/presentationml/2006/ole">
            <mc:AlternateContent xmlns:mc="http://schemas.openxmlformats.org/markup-compatibility/2006">
              <mc:Choice xmlns:v="urn:schemas-microsoft-com:vml" Requires="v">
                <p:oleObj spid="_x0000_s26649" name="Visio" r:id="rId5" imgW="2337003" imgH="2700354" progId="Visio.Drawing.11">
                  <p:embed/>
                </p:oleObj>
              </mc:Choice>
              <mc:Fallback>
                <p:oleObj name="Visio" r:id="rId5" imgW="2337003" imgH="2700354" progId="Visio.Drawing.11">
                  <p:embed/>
                  <p:pic>
                    <p:nvPicPr>
                      <p:cNvPr id="0" name=""/>
                      <p:cNvPicPr/>
                      <p:nvPr/>
                    </p:nvPicPr>
                    <p:blipFill>
                      <a:blip r:embed="rId6"/>
                      <a:stretch>
                        <a:fillRect/>
                      </a:stretch>
                    </p:blipFill>
                    <p:spPr>
                      <a:xfrm>
                        <a:off x="6045200" y="3684587"/>
                        <a:ext cx="2184400" cy="26400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12295429"/>
              </p:ext>
            </p:extLst>
          </p:nvPr>
        </p:nvGraphicFramePr>
        <p:xfrm>
          <a:off x="5872163" y="2466975"/>
          <a:ext cx="1976437" cy="2562225"/>
        </p:xfrm>
        <a:graphic>
          <a:graphicData uri="http://schemas.openxmlformats.org/presentationml/2006/ole">
            <mc:AlternateContent xmlns:mc="http://schemas.openxmlformats.org/markup-compatibility/2006">
              <mc:Choice xmlns:v="urn:schemas-microsoft-com:vml" Requires="v">
                <p:oleObj spid="_x0000_s26650" name="Visio" r:id="rId7" imgW="1975693" imgH="2562933" progId="Visio.Drawing.11">
                  <p:embed/>
                </p:oleObj>
              </mc:Choice>
              <mc:Fallback>
                <p:oleObj name="Visio" r:id="rId7" imgW="1975693" imgH="2562933" progId="Visio.Drawing.11">
                  <p:embed/>
                  <p:pic>
                    <p:nvPicPr>
                      <p:cNvPr id="0" name=""/>
                      <p:cNvPicPr/>
                      <p:nvPr/>
                    </p:nvPicPr>
                    <p:blipFill>
                      <a:blip r:embed="rId8"/>
                      <a:stretch>
                        <a:fillRect/>
                      </a:stretch>
                    </p:blipFill>
                    <p:spPr>
                      <a:xfrm>
                        <a:off x="5872163" y="2466975"/>
                        <a:ext cx="1976437" cy="25622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22719374"/>
              </p:ext>
            </p:extLst>
          </p:nvPr>
        </p:nvGraphicFramePr>
        <p:xfrm>
          <a:off x="5181600" y="4191000"/>
          <a:ext cx="804863" cy="769937"/>
        </p:xfrm>
        <a:graphic>
          <a:graphicData uri="http://schemas.openxmlformats.org/presentationml/2006/ole">
            <mc:AlternateContent xmlns:mc="http://schemas.openxmlformats.org/markup-compatibility/2006">
              <mc:Choice xmlns:v="urn:schemas-microsoft-com:vml" Requires="v">
                <p:oleObj spid="_x0000_s26651" name="Visio" r:id="rId9" imgW="804189" imgH="769664" progId="Visio.Drawing.11">
                  <p:embed/>
                </p:oleObj>
              </mc:Choice>
              <mc:Fallback>
                <p:oleObj name="Visio" r:id="rId9" imgW="804189" imgH="769664" progId="Visio.Drawing.11">
                  <p:embed/>
                  <p:pic>
                    <p:nvPicPr>
                      <p:cNvPr id="0" name=""/>
                      <p:cNvPicPr/>
                      <p:nvPr/>
                    </p:nvPicPr>
                    <p:blipFill>
                      <a:blip r:embed="rId10"/>
                      <a:stretch>
                        <a:fillRect/>
                      </a:stretch>
                    </p:blipFill>
                    <p:spPr>
                      <a:xfrm>
                        <a:off x="5181600" y="4191000"/>
                        <a:ext cx="804863" cy="769937"/>
                      </a:xfrm>
                      <a:prstGeom prst="rect">
                        <a:avLst/>
                      </a:prstGeom>
                    </p:spPr>
                  </p:pic>
                </p:oleObj>
              </mc:Fallback>
            </mc:AlternateContent>
          </a:graphicData>
        </a:graphic>
      </p:graphicFrame>
    </p:spTree>
    <p:extLst>
      <p:ext uri="{BB962C8B-B14F-4D97-AF65-F5344CB8AC3E}">
        <p14:creationId xmlns:p14="http://schemas.microsoft.com/office/powerpoint/2010/main" val="155950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par>
                          <p:cTn id="17" fill="hold">
                            <p:stCondLst>
                              <p:cond delay="2500"/>
                            </p:stCondLst>
                            <p:childTnLst>
                              <p:par>
                                <p:cTn id="18" presetID="2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par>
                          <p:cTn id="26" fill="hold">
                            <p:stCondLst>
                              <p:cond delay="500"/>
                            </p:stCondLst>
                            <p:childTnLst>
                              <p:par>
                                <p:cTn id="27" presetID="21" presetClass="entr" presetSubtype="1"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763000" cy="6705600"/>
          </a:xfrm>
        </p:spPr>
        <p:txBody>
          <a:bodyPr>
            <a:normAutofit/>
          </a:bodyPr>
          <a:lstStyle/>
          <a:p>
            <a:pPr marL="589788" indent="-571500">
              <a:buFont typeface="Wingdings"/>
              <a:buChar char="v"/>
            </a:pPr>
            <a:r>
              <a:rPr lang="en-US" dirty="0" smtClean="0"/>
              <a:t>Her committee’s reaction coerced her into categorizing a machete with guns, bombs, etc., whose function is to hurt or kill people.</a:t>
            </a:r>
          </a:p>
          <a:p>
            <a:pPr marL="589788" indent="-571500">
              <a:buFont typeface="Wingdings"/>
              <a:buChar char="v"/>
            </a:pP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299592044"/>
              </p:ext>
            </p:extLst>
          </p:nvPr>
        </p:nvGraphicFramePr>
        <p:xfrm>
          <a:off x="5105400" y="3581400"/>
          <a:ext cx="1582737" cy="1430337"/>
        </p:xfrm>
        <a:graphic>
          <a:graphicData uri="http://schemas.openxmlformats.org/presentationml/2006/ole">
            <mc:AlternateContent xmlns:mc="http://schemas.openxmlformats.org/markup-compatibility/2006">
              <mc:Choice xmlns:v="urn:schemas-microsoft-com:vml" Requires="v">
                <p:oleObj spid="_x0000_s27696" name="Visio" r:id="rId3" imgW="1622390" imgH="1477670" progId="Visio.Drawing.11">
                  <p:embed/>
                </p:oleObj>
              </mc:Choice>
              <mc:Fallback>
                <p:oleObj name="Visio" r:id="rId3" imgW="1622390" imgH="1477670" progId="Visio.Drawing.11">
                  <p:embed/>
                  <p:pic>
                    <p:nvPicPr>
                      <p:cNvPr id="0" name=""/>
                      <p:cNvPicPr/>
                      <p:nvPr/>
                    </p:nvPicPr>
                    <p:blipFill>
                      <a:blip r:embed="rId4"/>
                      <a:stretch>
                        <a:fillRect/>
                      </a:stretch>
                    </p:blipFill>
                    <p:spPr>
                      <a:xfrm>
                        <a:off x="5105400" y="3581400"/>
                        <a:ext cx="1582737" cy="14303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79110959"/>
              </p:ext>
            </p:extLst>
          </p:nvPr>
        </p:nvGraphicFramePr>
        <p:xfrm>
          <a:off x="6045200" y="3684587"/>
          <a:ext cx="2184400" cy="2640013"/>
        </p:xfrm>
        <a:graphic>
          <a:graphicData uri="http://schemas.openxmlformats.org/presentationml/2006/ole">
            <mc:AlternateContent xmlns:mc="http://schemas.openxmlformats.org/markup-compatibility/2006">
              <mc:Choice xmlns:v="urn:schemas-microsoft-com:vml" Requires="v">
                <p:oleObj spid="_x0000_s27697" name="Visio" r:id="rId5" imgW="2184372" imgH="2639742" progId="Visio.Drawing.11">
                  <p:embed/>
                </p:oleObj>
              </mc:Choice>
              <mc:Fallback>
                <p:oleObj name="Visio" r:id="rId5" imgW="2184372" imgH="2639742" progId="Visio.Drawing.11">
                  <p:embed/>
                  <p:pic>
                    <p:nvPicPr>
                      <p:cNvPr id="0" name=""/>
                      <p:cNvPicPr/>
                      <p:nvPr/>
                    </p:nvPicPr>
                    <p:blipFill>
                      <a:blip r:embed="rId6"/>
                      <a:stretch>
                        <a:fillRect/>
                      </a:stretch>
                    </p:blipFill>
                    <p:spPr>
                      <a:xfrm>
                        <a:off x="6045200" y="3684587"/>
                        <a:ext cx="2184400" cy="26400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06349099"/>
              </p:ext>
            </p:extLst>
          </p:nvPr>
        </p:nvGraphicFramePr>
        <p:xfrm>
          <a:off x="5872163" y="2466975"/>
          <a:ext cx="1976437" cy="2562225"/>
        </p:xfrm>
        <a:graphic>
          <a:graphicData uri="http://schemas.openxmlformats.org/presentationml/2006/ole">
            <mc:AlternateContent xmlns:mc="http://schemas.openxmlformats.org/markup-compatibility/2006">
              <mc:Choice xmlns:v="urn:schemas-microsoft-com:vml" Requires="v">
                <p:oleObj spid="_x0000_s27698" name="Visio" r:id="rId7" imgW="1975693" imgH="2562933" progId="Visio.Drawing.11">
                  <p:embed/>
                </p:oleObj>
              </mc:Choice>
              <mc:Fallback>
                <p:oleObj name="Visio" r:id="rId7" imgW="1975693" imgH="2562933" progId="Visio.Drawing.11">
                  <p:embed/>
                  <p:pic>
                    <p:nvPicPr>
                      <p:cNvPr id="0" name=""/>
                      <p:cNvPicPr/>
                      <p:nvPr/>
                    </p:nvPicPr>
                    <p:blipFill>
                      <a:blip r:embed="rId8"/>
                      <a:stretch>
                        <a:fillRect/>
                      </a:stretch>
                    </p:blipFill>
                    <p:spPr>
                      <a:xfrm>
                        <a:off x="5872163" y="2466975"/>
                        <a:ext cx="1976437" cy="25622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089712777"/>
              </p:ext>
            </p:extLst>
          </p:nvPr>
        </p:nvGraphicFramePr>
        <p:xfrm>
          <a:off x="985837" y="3810000"/>
          <a:ext cx="2519363" cy="2484437"/>
        </p:xfrm>
        <a:graphic>
          <a:graphicData uri="http://schemas.openxmlformats.org/presentationml/2006/ole">
            <mc:AlternateContent xmlns:mc="http://schemas.openxmlformats.org/markup-compatibility/2006">
              <mc:Choice xmlns:v="urn:schemas-microsoft-com:vml" Requires="v">
                <p:oleObj spid="_x0000_s27699" name="Visio" r:id="rId9" imgW="2656777" imgH="2512249" progId="Visio.Drawing.11">
                  <p:embed/>
                </p:oleObj>
              </mc:Choice>
              <mc:Fallback>
                <p:oleObj name="Visio" r:id="rId9" imgW="2656777" imgH="2512249" progId="Visio.Drawing.11">
                  <p:embed/>
                  <p:pic>
                    <p:nvPicPr>
                      <p:cNvPr id="0" name=""/>
                      <p:cNvPicPr/>
                      <p:nvPr/>
                    </p:nvPicPr>
                    <p:blipFill>
                      <a:blip r:embed="rId10"/>
                      <a:stretch>
                        <a:fillRect/>
                      </a:stretch>
                    </p:blipFill>
                    <p:spPr>
                      <a:xfrm>
                        <a:off x="985837" y="3810000"/>
                        <a:ext cx="2519363" cy="248443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1288427"/>
              </p:ext>
            </p:extLst>
          </p:nvPr>
        </p:nvGraphicFramePr>
        <p:xfrm>
          <a:off x="2133600" y="2743200"/>
          <a:ext cx="3028950" cy="2476500"/>
        </p:xfrm>
        <a:graphic>
          <a:graphicData uri="http://schemas.openxmlformats.org/presentationml/2006/ole">
            <mc:AlternateContent xmlns:mc="http://schemas.openxmlformats.org/markup-compatibility/2006">
              <mc:Choice xmlns:v="urn:schemas-microsoft-com:vml" Requires="v">
                <p:oleObj spid="_x0000_s27700" name="Visio" r:id="rId11" imgW="3029096" imgH="2477240" progId="Visio.Drawing.11">
                  <p:embed/>
                </p:oleObj>
              </mc:Choice>
              <mc:Fallback>
                <p:oleObj name="Visio" r:id="rId11" imgW="3029096" imgH="2477240" progId="Visio.Drawing.11">
                  <p:embed/>
                  <p:pic>
                    <p:nvPicPr>
                      <p:cNvPr id="0" name=""/>
                      <p:cNvPicPr/>
                      <p:nvPr/>
                    </p:nvPicPr>
                    <p:blipFill>
                      <a:blip r:embed="rId12"/>
                      <a:stretch>
                        <a:fillRect/>
                      </a:stretch>
                    </p:blipFill>
                    <p:spPr>
                      <a:xfrm>
                        <a:off x="2133600" y="2743200"/>
                        <a:ext cx="3028950" cy="24765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27765075"/>
              </p:ext>
            </p:extLst>
          </p:nvPr>
        </p:nvGraphicFramePr>
        <p:xfrm>
          <a:off x="5214937" y="4191000"/>
          <a:ext cx="804863" cy="769937"/>
        </p:xfrm>
        <a:graphic>
          <a:graphicData uri="http://schemas.openxmlformats.org/presentationml/2006/ole">
            <mc:AlternateContent xmlns:mc="http://schemas.openxmlformats.org/markup-compatibility/2006">
              <mc:Choice xmlns:v="urn:schemas-microsoft-com:vml" Requires="v">
                <p:oleObj spid="_x0000_s27701" name="Visio" r:id="rId13" imgW="804189" imgH="769664" progId="Visio.Drawing.11">
                  <p:embed/>
                </p:oleObj>
              </mc:Choice>
              <mc:Fallback>
                <p:oleObj name="Visio" r:id="rId13" imgW="804189" imgH="769664" progId="Visio.Drawing.11">
                  <p:embed/>
                  <p:pic>
                    <p:nvPicPr>
                      <p:cNvPr id="0" name=""/>
                      <p:cNvPicPr/>
                      <p:nvPr/>
                    </p:nvPicPr>
                    <p:blipFill>
                      <a:blip r:embed="rId14"/>
                      <a:stretch>
                        <a:fillRect/>
                      </a:stretch>
                    </p:blipFill>
                    <p:spPr>
                      <a:xfrm>
                        <a:off x="5214937" y="4191000"/>
                        <a:ext cx="804863" cy="76993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60258067"/>
              </p:ext>
            </p:extLst>
          </p:nvPr>
        </p:nvGraphicFramePr>
        <p:xfrm>
          <a:off x="7239000" y="4267200"/>
          <a:ext cx="419100" cy="287337"/>
        </p:xfrm>
        <a:graphic>
          <a:graphicData uri="http://schemas.openxmlformats.org/presentationml/2006/ole">
            <mc:AlternateContent xmlns:mc="http://schemas.openxmlformats.org/markup-compatibility/2006">
              <mc:Choice xmlns:v="urn:schemas-microsoft-com:vml" Requires="v">
                <p:oleObj spid="_x0000_s27702" name="Visio" r:id="rId15" imgW="418359" imgH="287905" progId="Visio.Drawing.11">
                  <p:embed/>
                </p:oleObj>
              </mc:Choice>
              <mc:Fallback>
                <p:oleObj name="Visio" r:id="rId15" imgW="418359" imgH="287905" progId="Visio.Drawing.11">
                  <p:embed/>
                  <p:pic>
                    <p:nvPicPr>
                      <p:cNvPr id="0" name=""/>
                      <p:cNvPicPr/>
                      <p:nvPr/>
                    </p:nvPicPr>
                    <p:blipFill>
                      <a:blip r:embed="rId16"/>
                      <a:stretch>
                        <a:fillRect/>
                      </a:stretch>
                    </p:blipFill>
                    <p:spPr>
                      <a:xfrm>
                        <a:off x="7239000" y="4267200"/>
                        <a:ext cx="419100" cy="287337"/>
                      </a:xfrm>
                      <a:prstGeom prst="rect">
                        <a:avLst/>
                      </a:prstGeom>
                    </p:spPr>
                  </p:pic>
                </p:oleObj>
              </mc:Fallback>
            </mc:AlternateContent>
          </a:graphicData>
        </a:graphic>
      </p:graphicFrame>
    </p:spTree>
    <p:extLst>
      <p:ext uri="{BB962C8B-B14F-4D97-AF65-F5344CB8AC3E}">
        <p14:creationId xmlns:p14="http://schemas.microsoft.com/office/powerpoint/2010/main" val="375576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8991600" cy="6705600"/>
          </a:xfrm>
        </p:spPr>
        <p:txBody>
          <a:bodyPr>
            <a:normAutofit/>
          </a:bodyPr>
          <a:lstStyle/>
          <a:p>
            <a:pPr marL="589788" indent="-571500">
              <a:buFont typeface="Wingdings"/>
              <a:buChar char="v"/>
            </a:pPr>
            <a:r>
              <a:rPr lang="en-US" dirty="0" smtClean="0"/>
              <a:t>This naturally (filling out the cloud) prompted her to conceive of a machete</a:t>
            </a:r>
            <a:br>
              <a:rPr lang="en-US" dirty="0" smtClean="0"/>
            </a:br>
            <a:r>
              <a:rPr lang="en-US" dirty="0" smtClean="0"/>
              <a:t>in a new way: as an instrument of killing or wounding.</a:t>
            </a:r>
          </a:p>
          <a:p>
            <a:pPr marL="589788" indent="-571500">
              <a:buFont typeface="Wingdings"/>
              <a:buChar char="v"/>
            </a:pP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532235954"/>
              </p:ext>
            </p:extLst>
          </p:nvPr>
        </p:nvGraphicFramePr>
        <p:xfrm>
          <a:off x="5105400" y="3581400"/>
          <a:ext cx="1582737" cy="1430337"/>
        </p:xfrm>
        <a:graphic>
          <a:graphicData uri="http://schemas.openxmlformats.org/presentationml/2006/ole">
            <mc:AlternateContent xmlns:mc="http://schemas.openxmlformats.org/markup-compatibility/2006">
              <mc:Choice xmlns:v="urn:schemas-microsoft-com:vml" Requires="v">
                <p:oleObj spid="_x0000_s28721" name="Visio" r:id="rId3" imgW="1622390" imgH="1477670" progId="Visio.Drawing.11">
                  <p:embed/>
                </p:oleObj>
              </mc:Choice>
              <mc:Fallback>
                <p:oleObj name="Visio" r:id="rId3" imgW="1622390" imgH="1477670" progId="Visio.Drawing.11">
                  <p:embed/>
                  <p:pic>
                    <p:nvPicPr>
                      <p:cNvPr id="0" name=""/>
                      <p:cNvPicPr/>
                      <p:nvPr/>
                    </p:nvPicPr>
                    <p:blipFill>
                      <a:blip r:embed="rId4"/>
                      <a:stretch>
                        <a:fillRect/>
                      </a:stretch>
                    </p:blipFill>
                    <p:spPr>
                      <a:xfrm>
                        <a:off x="5105400" y="3581400"/>
                        <a:ext cx="1582737" cy="14303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92579526"/>
              </p:ext>
            </p:extLst>
          </p:nvPr>
        </p:nvGraphicFramePr>
        <p:xfrm>
          <a:off x="6045200" y="3684587"/>
          <a:ext cx="2184400" cy="2640013"/>
        </p:xfrm>
        <a:graphic>
          <a:graphicData uri="http://schemas.openxmlformats.org/presentationml/2006/ole">
            <mc:AlternateContent xmlns:mc="http://schemas.openxmlformats.org/markup-compatibility/2006">
              <mc:Choice xmlns:v="urn:schemas-microsoft-com:vml" Requires="v">
                <p:oleObj spid="_x0000_s28722" name="Visio" r:id="rId5" imgW="2184372" imgH="2639742" progId="Visio.Drawing.11">
                  <p:embed/>
                </p:oleObj>
              </mc:Choice>
              <mc:Fallback>
                <p:oleObj name="Visio" r:id="rId5" imgW="2184372" imgH="2639742" progId="Visio.Drawing.11">
                  <p:embed/>
                  <p:pic>
                    <p:nvPicPr>
                      <p:cNvPr id="0" name=""/>
                      <p:cNvPicPr/>
                      <p:nvPr/>
                    </p:nvPicPr>
                    <p:blipFill>
                      <a:blip r:embed="rId6"/>
                      <a:stretch>
                        <a:fillRect/>
                      </a:stretch>
                    </p:blipFill>
                    <p:spPr>
                      <a:xfrm>
                        <a:off x="6045200" y="3684587"/>
                        <a:ext cx="2184400" cy="26400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00398261"/>
              </p:ext>
            </p:extLst>
          </p:nvPr>
        </p:nvGraphicFramePr>
        <p:xfrm>
          <a:off x="5872163" y="2466975"/>
          <a:ext cx="1976437" cy="2562225"/>
        </p:xfrm>
        <a:graphic>
          <a:graphicData uri="http://schemas.openxmlformats.org/presentationml/2006/ole">
            <mc:AlternateContent xmlns:mc="http://schemas.openxmlformats.org/markup-compatibility/2006">
              <mc:Choice xmlns:v="urn:schemas-microsoft-com:vml" Requires="v">
                <p:oleObj spid="_x0000_s28723" name="Visio" r:id="rId7" imgW="1975693" imgH="2562933" progId="Visio.Drawing.11">
                  <p:embed/>
                </p:oleObj>
              </mc:Choice>
              <mc:Fallback>
                <p:oleObj name="Visio" r:id="rId7" imgW="1975693" imgH="2562933" progId="Visio.Drawing.11">
                  <p:embed/>
                  <p:pic>
                    <p:nvPicPr>
                      <p:cNvPr id="0" name=""/>
                      <p:cNvPicPr/>
                      <p:nvPr/>
                    </p:nvPicPr>
                    <p:blipFill>
                      <a:blip r:embed="rId8"/>
                      <a:stretch>
                        <a:fillRect/>
                      </a:stretch>
                    </p:blipFill>
                    <p:spPr>
                      <a:xfrm>
                        <a:off x="5872163" y="2466975"/>
                        <a:ext cx="1976437" cy="25622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46194396"/>
              </p:ext>
            </p:extLst>
          </p:nvPr>
        </p:nvGraphicFramePr>
        <p:xfrm>
          <a:off x="985837" y="3810000"/>
          <a:ext cx="2519363" cy="2484437"/>
        </p:xfrm>
        <a:graphic>
          <a:graphicData uri="http://schemas.openxmlformats.org/presentationml/2006/ole">
            <mc:AlternateContent xmlns:mc="http://schemas.openxmlformats.org/markup-compatibility/2006">
              <mc:Choice xmlns:v="urn:schemas-microsoft-com:vml" Requires="v">
                <p:oleObj spid="_x0000_s28724" name="Visio" r:id="rId9" imgW="2656777" imgH="2512249" progId="Visio.Drawing.11">
                  <p:embed/>
                </p:oleObj>
              </mc:Choice>
              <mc:Fallback>
                <p:oleObj name="Visio" r:id="rId9" imgW="2656777" imgH="2512249" progId="Visio.Drawing.11">
                  <p:embed/>
                  <p:pic>
                    <p:nvPicPr>
                      <p:cNvPr id="0" name=""/>
                      <p:cNvPicPr/>
                      <p:nvPr/>
                    </p:nvPicPr>
                    <p:blipFill>
                      <a:blip r:embed="rId10"/>
                      <a:stretch>
                        <a:fillRect/>
                      </a:stretch>
                    </p:blipFill>
                    <p:spPr>
                      <a:xfrm>
                        <a:off x="985837" y="3810000"/>
                        <a:ext cx="2519363" cy="248443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58128981"/>
              </p:ext>
            </p:extLst>
          </p:nvPr>
        </p:nvGraphicFramePr>
        <p:xfrm>
          <a:off x="2133600" y="2743200"/>
          <a:ext cx="3028950" cy="2476500"/>
        </p:xfrm>
        <a:graphic>
          <a:graphicData uri="http://schemas.openxmlformats.org/presentationml/2006/ole">
            <mc:AlternateContent xmlns:mc="http://schemas.openxmlformats.org/markup-compatibility/2006">
              <mc:Choice xmlns:v="urn:schemas-microsoft-com:vml" Requires="v">
                <p:oleObj spid="_x0000_s28725" name="Visio" r:id="rId11" imgW="3029096" imgH="2477240" progId="Visio.Drawing.11">
                  <p:embed/>
                </p:oleObj>
              </mc:Choice>
              <mc:Fallback>
                <p:oleObj name="Visio" r:id="rId11" imgW="3029096" imgH="2477240" progId="Visio.Drawing.11">
                  <p:embed/>
                  <p:pic>
                    <p:nvPicPr>
                      <p:cNvPr id="0" name=""/>
                      <p:cNvPicPr/>
                      <p:nvPr/>
                    </p:nvPicPr>
                    <p:blipFill>
                      <a:blip r:embed="rId12"/>
                      <a:stretch>
                        <a:fillRect/>
                      </a:stretch>
                    </p:blipFill>
                    <p:spPr>
                      <a:xfrm>
                        <a:off x="2133600" y="2743200"/>
                        <a:ext cx="3028950" cy="2476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12727713"/>
              </p:ext>
            </p:extLst>
          </p:nvPr>
        </p:nvGraphicFramePr>
        <p:xfrm>
          <a:off x="2438400" y="3810000"/>
          <a:ext cx="2649537" cy="1644650"/>
        </p:xfrm>
        <a:graphic>
          <a:graphicData uri="http://schemas.openxmlformats.org/presentationml/2006/ole">
            <mc:AlternateContent xmlns:mc="http://schemas.openxmlformats.org/markup-compatibility/2006">
              <mc:Choice xmlns:v="urn:schemas-microsoft-com:vml" Requires="v">
                <p:oleObj spid="_x0000_s28726" name="Visio" r:id="rId13" imgW="2648770" imgH="1644875" progId="Visio.Drawing.11">
                  <p:embed/>
                </p:oleObj>
              </mc:Choice>
              <mc:Fallback>
                <p:oleObj name="Visio" r:id="rId13" imgW="2648770" imgH="1644875" progId="Visio.Drawing.11">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0" y="3810000"/>
                        <a:ext cx="26495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7918316"/>
              </p:ext>
            </p:extLst>
          </p:nvPr>
        </p:nvGraphicFramePr>
        <p:xfrm>
          <a:off x="5181600" y="4191000"/>
          <a:ext cx="804863" cy="769937"/>
        </p:xfrm>
        <a:graphic>
          <a:graphicData uri="http://schemas.openxmlformats.org/presentationml/2006/ole">
            <mc:AlternateContent xmlns:mc="http://schemas.openxmlformats.org/markup-compatibility/2006">
              <mc:Choice xmlns:v="urn:schemas-microsoft-com:vml" Requires="v">
                <p:oleObj spid="_x0000_s28727" name="Visio" r:id="rId15" imgW="804189" imgH="769664" progId="Visio.Drawing.11">
                  <p:embed/>
                </p:oleObj>
              </mc:Choice>
              <mc:Fallback>
                <p:oleObj name="Visio" r:id="rId15" imgW="804189" imgH="769664" progId="Visio.Drawing.11">
                  <p:embed/>
                  <p:pic>
                    <p:nvPicPr>
                      <p:cNvPr id="0" name=""/>
                      <p:cNvPicPr/>
                      <p:nvPr/>
                    </p:nvPicPr>
                    <p:blipFill>
                      <a:blip r:embed="rId16"/>
                      <a:stretch>
                        <a:fillRect/>
                      </a:stretch>
                    </p:blipFill>
                    <p:spPr>
                      <a:xfrm>
                        <a:off x="5181600" y="4191000"/>
                        <a:ext cx="804863" cy="76993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92741460"/>
              </p:ext>
            </p:extLst>
          </p:nvPr>
        </p:nvGraphicFramePr>
        <p:xfrm>
          <a:off x="7239000" y="4267200"/>
          <a:ext cx="419100" cy="287338"/>
        </p:xfrm>
        <a:graphic>
          <a:graphicData uri="http://schemas.openxmlformats.org/presentationml/2006/ole">
            <mc:AlternateContent xmlns:mc="http://schemas.openxmlformats.org/markup-compatibility/2006">
              <mc:Choice xmlns:v="urn:schemas-microsoft-com:vml" Requires="v">
                <p:oleObj spid="_x0000_s28728" name="Visio" r:id="rId17" imgW="418359" imgH="287905" progId="Visio.Drawing.11">
                  <p:embed/>
                </p:oleObj>
              </mc:Choice>
              <mc:Fallback>
                <p:oleObj name="Visio" r:id="rId17" imgW="418359" imgH="287905" progId="Visio.Drawing.11">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4267200"/>
                        <a:ext cx="4191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739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1" presetClass="entr" presetSubtype="1" fill="hold"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8991600" cy="6705600"/>
          </a:xfrm>
        </p:spPr>
        <p:txBody>
          <a:bodyPr>
            <a:normAutofit/>
          </a:bodyPr>
          <a:lstStyle/>
          <a:p>
            <a:pPr marL="589788" indent="-571500">
              <a:buFont typeface="Wingdings"/>
              <a:buChar char="v"/>
            </a:pPr>
            <a:r>
              <a:rPr lang="en-US" dirty="0" smtClean="0"/>
              <a:t>These two machete concepts are so similar one can hardly avoid schematizing over them.</a:t>
            </a:r>
          </a:p>
          <a:p>
            <a:pPr marL="589788" indent="-571500">
              <a:buFont typeface="Wingdings"/>
              <a:buChar char="v"/>
            </a:pP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154222898"/>
              </p:ext>
            </p:extLst>
          </p:nvPr>
        </p:nvGraphicFramePr>
        <p:xfrm>
          <a:off x="5105400" y="3581400"/>
          <a:ext cx="1582737" cy="1430337"/>
        </p:xfrm>
        <a:graphic>
          <a:graphicData uri="http://schemas.openxmlformats.org/presentationml/2006/ole">
            <mc:AlternateContent xmlns:mc="http://schemas.openxmlformats.org/markup-compatibility/2006">
              <mc:Choice xmlns:v="urn:schemas-microsoft-com:vml" Requires="v">
                <p:oleObj spid="_x0000_s31791" name="Visio" r:id="rId3" imgW="1622390" imgH="1477670" progId="Visio.Drawing.11">
                  <p:embed/>
                </p:oleObj>
              </mc:Choice>
              <mc:Fallback>
                <p:oleObj name="Visio" r:id="rId3" imgW="1622390" imgH="1477670" progId="Visio.Drawing.11">
                  <p:embed/>
                  <p:pic>
                    <p:nvPicPr>
                      <p:cNvPr id="0" name=""/>
                      <p:cNvPicPr/>
                      <p:nvPr/>
                    </p:nvPicPr>
                    <p:blipFill>
                      <a:blip r:embed="rId4"/>
                      <a:stretch>
                        <a:fillRect/>
                      </a:stretch>
                    </p:blipFill>
                    <p:spPr>
                      <a:xfrm>
                        <a:off x="5105400" y="3581400"/>
                        <a:ext cx="1582737" cy="14303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40806843"/>
              </p:ext>
            </p:extLst>
          </p:nvPr>
        </p:nvGraphicFramePr>
        <p:xfrm>
          <a:off x="6045200" y="3684587"/>
          <a:ext cx="2184400" cy="2640013"/>
        </p:xfrm>
        <a:graphic>
          <a:graphicData uri="http://schemas.openxmlformats.org/presentationml/2006/ole">
            <mc:AlternateContent xmlns:mc="http://schemas.openxmlformats.org/markup-compatibility/2006">
              <mc:Choice xmlns:v="urn:schemas-microsoft-com:vml" Requires="v">
                <p:oleObj spid="_x0000_s31792" name="Visio" r:id="rId5" imgW="2184372" imgH="2639742" progId="Visio.Drawing.11">
                  <p:embed/>
                </p:oleObj>
              </mc:Choice>
              <mc:Fallback>
                <p:oleObj name="Visio" r:id="rId5" imgW="2184372" imgH="2639742" progId="Visio.Drawing.11">
                  <p:embed/>
                  <p:pic>
                    <p:nvPicPr>
                      <p:cNvPr id="0" name=""/>
                      <p:cNvPicPr/>
                      <p:nvPr/>
                    </p:nvPicPr>
                    <p:blipFill>
                      <a:blip r:embed="rId6"/>
                      <a:stretch>
                        <a:fillRect/>
                      </a:stretch>
                    </p:blipFill>
                    <p:spPr>
                      <a:xfrm>
                        <a:off x="6045200" y="3684587"/>
                        <a:ext cx="2184400" cy="26400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35415193"/>
              </p:ext>
            </p:extLst>
          </p:nvPr>
        </p:nvGraphicFramePr>
        <p:xfrm>
          <a:off x="5872163" y="2466975"/>
          <a:ext cx="1976437" cy="2562225"/>
        </p:xfrm>
        <a:graphic>
          <a:graphicData uri="http://schemas.openxmlformats.org/presentationml/2006/ole">
            <mc:AlternateContent xmlns:mc="http://schemas.openxmlformats.org/markup-compatibility/2006">
              <mc:Choice xmlns:v="urn:schemas-microsoft-com:vml" Requires="v">
                <p:oleObj spid="_x0000_s31793" name="Visio" r:id="rId7" imgW="1975693" imgH="2562933" progId="Visio.Drawing.11">
                  <p:embed/>
                </p:oleObj>
              </mc:Choice>
              <mc:Fallback>
                <p:oleObj name="Visio" r:id="rId7" imgW="1975693" imgH="2562933" progId="Visio.Drawing.11">
                  <p:embed/>
                  <p:pic>
                    <p:nvPicPr>
                      <p:cNvPr id="0" name=""/>
                      <p:cNvPicPr/>
                      <p:nvPr/>
                    </p:nvPicPr>
                    <p:blipFill>
                      <a:blip r:embed="rId8"/>
                      <a:stretch>
                        <a:fillRect/>
                      </a:stretch>
                    </p:blipFill>
                    <p:spPr>
                      <a:xfrm>
                        <a:off x="5872163" y="2466975"/>
                        <a:ext cx="1976437" cy="25622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91722368"/>
              </p:ext>
            </p:extLst>
          </p:nvPr>
        </p:nvGraphicFramePr>
        <p:xfrm>
          <a:off x="985837" y="3810000"/>
          <a:ext cx="2519363" cy="2484437"/>
        </p:xfrm>
        <a:graphic>
          <a:graphicData uri="http://schemas.openxmlformats.org/presentationml/2006/ole">
            <mc:AlternateContent xmlns:mc="http://schemas.openxmlformats.org/markup-compatibility/2006">
              <mc:Choice xmlns:v="urn:schemas-microsoft-com:vml" Requires="v">
                <p:oleObj spid="_x0000_s31794" name="Visio" r:id="rId9" imgW="2656777" imgH="2512249" progId="Visio.Drawing.11">
                  <p:embed/>
                </p:oleObj>
              </mc:Choice>
              <mc:Fallback>
                <p:oleObj name="Visio" r:id="rId9" imgW="2656777" imgH="2512249" progId="Visio.Drawing.11">
                  <p:embed/>
                  <p:pic>
                    <p:nvPicPr>
                      <p:cNvPr id="0" name=""/>
                      <p:cNvPicPr/>
                      <p:nvPr/>
                    </p:nvPicPr>
                    <p:blipFill>
                      <a:blip r:embed="rId10"/>
                      <a:stretch>
                        <a:fillRect/>
                      </a:stretch>
                    </p:blipFill>
                    <p:spPr>
                      <a:xfrm>
                        <a:off x="985837" y="3810000"/>
                        <a:ext cx="2519363" cy="248443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19059699"/>
              </p:ext>
            </p:extLst>
          </p:nvPr>
        </p:nvGraphicFramePr>
        <p:xfrm>
          <a:off x="2133600" y="2743200"/>
          <a:ext cx="3028950" cy="2476500"/>
        </p:xfrm>
        <a:graphic>
          <a:graphicData uri="http://schemas.openxmlformats.org/presentationml/2006/ole">
            <mc:AlternateContent xmlns:mc="http://schemas.openxmlformats.org/markup-compatibility/2006">
              <mc:Choice xmlns:v="urn:schemas-microsoft-com:vml" Requires="v">
                <p:oleObj spid="_x0000_s31795" name="Visio" r:id="rId11" imgW="3029096" imgH="2477240" progId="Visio.Drawing.11">
                  <p:embed/>
                </p:oleObj>
              </mc:Choice>
              <mc:Fallback>
                <p:oleObj name="Visio" r:id="rId11" imgW="3029096" imgH="2477240" progId="Visio.Drawing.11">
                  <p:embed/>
                  <p:pic>
                    <p:nvPicPr>
                      <p:cNvPr id="0" name=""/>
                      <p:cNvPicPr/>
                      <p:nvPr/>
                    </p:nvPicPr>
                    <p:blipFill>
                      <a:blip r:embed="rId12"/>
                      <a:stretch>
                        <a:fillRect/>
                      </a:stretch>
                    </p:blipFill>
                    <p:spPr>
                      <a:xfrm>
                        <a:off x="2133600" y="2743200"/>
                        <a:ext cx="3028950" cy="2476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38182490"/>
              </p:ext>
            </p:extLst>
          </p:nvPr>
        </p:nvGraphicFramePr>
        <p:xfrm>
          <a:off x="2438400" y="3810000"/>
          <a:ext cx="2649537" cy="1644650"/>
        </p:xfrm>
        <a:graphic>
          <a:graphicData uri="http://schemas.openxmlformats.org/presentationml/2006/ole">
            <mc:AlternateContent xmlns:mc="http://schemas.openxmlformats.org/markup-compatibility/2006">
              <mc:Choice xmlns:v="urn:schemas-microsoft-com:vml" Requires="v">
                <p:oleObj spid="_x0000_s31796" name="Visio" r:id="rId13" imgW="2648770" imgH="1644875" progId="Visio.Drawing.11">
                  <p:embed/>
                </p:oleObj>
              </mc:Choice>
              <mc:Fallback>
                <p:oleObj name="Visio" r:id="rId13" imgW="2648770" imgH="1644875"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0" y="3810000"/>
                        <a:ext cx="26495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91964191"/>
              </p:ext>
            </p:extLst>
          </p:nvPr>
        </p:nvGraphicFramePr>
        <p:xfrm>
          <a:off x="5181600" y="4191000"/>
          <a:ext cx="804863" cy="769937"/>
        </p:xfrm>
        <a:graphic>
          <a:graphicData uri="http://schemas.openxmlformats.org/presentationml/2006/ole">
            <mc:AlternateContent xmlns:mc="http://schemas.openxmlformats.org/markup-compatibility/2006">
              <mc:Choice xmlns:v="urn:schemas-microsoft-com:vml" Requires="v">
                <p:oleObj spid="_x0000_s31797" name="Visio" r:id="rId15" imgW="804189" imgH="769664" progId="Visio.Drawing.11">
                  <p:embed/>
                </p:oleObj>
              </mc:Choice>
              <mc:Fallback>
                <p:oleObj name="Visio" r:id="rId15" imgW="804189" imgH="769664" progId="Visio.Drawing.11">
                  <p:embed/>
                  <p:pic>
                    <p:nvPicPr>
                      <p:cNvPr id="0" name=""/>
                      <p:cNvPicPr/>
                      <p:nvPr/>
                    </p:nvPicPr>
                    <p:blipFill>
                      <a:blip r:embed="rId16"/>
                      <a:stretch>
                        <a:fillRect/>
                      </a:stretch>
                    </p:blipFill>
                    <p:spPr>
                      <a:xfrm>
                        <a:off x="5181600" y="4191000"/>
                        <a:ext cx="804863" cy="76993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68383469"/>
              </p:ext>
            </p:extLst>
          </p:nvPr>
        </p:nvGraphicFramePr>
        <p:xfrm>
          <a:off x="7239000" y="4267200"/>
          <a:ext cx="419100" cy="287338"/>
        </p:xfrm>
        <a:graphic>
          <a:graphicData uri="http://schemas.openxmlformats.org/presentationml/2006/ole">
            <mc:AlternateContent xmlns:mc="http://schemas.openxmlformats.org/markup-compatibility/2006">
              <mc:Choice xmlns:v="urn:schemas-microsoft-com:vml" Requires="v">
                <p:oleObj spid="_x0000_s31798" name="Visio" r:id="rId17" imgW="418359" imgH="287905" progId="Visio.Drawing.11">
                  <p:embed/>
                </p:oleObj>
              </mc:Choice>
              <mc:Fallback>
                <p:oleObj name="Visio" r:id="rId17" imgW="418359" imgH="28790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4267200"/>
                        <a:ext cx="4191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686528172"/>
              </p:ext>
            </p:extLst>
          </p:nvPr>
        </p:nvGraphicFramePr>
        <p:xfrm>
          <a:off x="4114800" y="2362200"/>
          <a:ext cx="1238250" cy="1609725"/>
        </p:xfrm>
        <a:graphic>
          <a:graphicData uri="http://schemas.openxmlformats.org/presentationml/2006/ole">
            <mc:AlternateContent xmlns:mc="http://schemas.openxmlformats.org/markup-compatibility/2006">
              <mc:Choice xmlns:v="urn:schemas-microsoft-com:vml" Requires="v">
                <p:oleObj spid="_x0000_s31799" name="Visio" r:id="rId19" imgW="1238061" imgH="1609867" progId="Visio.Drawing.11">
                  <p:embed/>
                </p:oleObj>
              </mc:Choice>
              <mc:Fallback>
                <p:oleObj name="Visio" r:id="rId19" imgW="1238061" imgH="1609867" progId="Visio.Drawing.11">
                  <p:embed/>
                  <p:pic>
                    <p:nvPicPr>
                      <p:cNvPr id="0" name=""/>
                      <p:cNvPicPr/>
                      <p:nvPr/>
                    </p:nvPicPr>
                    <p:blipFill>
                      <a:blip r:embed="rId20"/>
                      <a:stretch>
                        <a:fillRect/>
                      </a:stretch>
                    </p:blipFill>
                    <p:spPr>
                      <a:xfrm>
                        <a:off x="4114800" y="2362200"/>
                        <a:ext cx="1238250" cy="1609725"/>
                      </a:xfrm>
                      <a:prstGeom prst="rect">
                        <a:avLst/>
                      </a:prstGeom>
                    </p:spPr>
                  </p:pic>
                </p:oleObj>
              </mc:Fallback>
            </mc:AlternateContent>
          </a:graphicData>
        </a:graphic>
      </p:graphicFrame>
    </p:spTree>
    <p:extLst>
      <p:ext uri="{BB962C8B-B14F-4D97-AF65-F5344CB8AC3E}">
        <p14:creationId xmlns:p14="http://schemas.microsoft.com/office/powerpoint/2010/main" val="41574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47" presetClass="entr" presetSubtype="0" fill="hold"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8991600" cy="6705600"/>
          </a:xfrm>
        </p:spPr>
        <p:txBody>
          <a:bodyPr>
            <a:normAutofit/>
          </a:bodyPr>
          <a:lstStyle/>
          <a:p>
            <a:pPr marL="589788" indent="-571500">
              <a:buFont typeface="Wingdings"/>
              <a:buChar char="v"/>
            </a:pPr>
            <a:r>
              <a:rPr lang="en-US" dirty="0" smtClean="0"/>
              <a:t>On the other hand you can hardly help combining (blending?) them into a richer concept as well.</a:t>
            </a:r>
          </a:p>
          <a:p>
            <a:pPr marL="589788" indent="-571500">
              <a:buFont typeface="Wingdings"/>
              <a:buChar char="v"/>
            </a:pP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188306134"/>
              </p:ext>
            </p:extLst>
          </p:nvPr>
        </p:nvGraphicFramePr>
        <p:xfrm>
          <a:off x="5105400" y="3581400"/>
          <a:ext cx="1582737" cy="1430337"/>
        </p:xfrm>
        <a:graphic>
          <a:graphicData uri="http://schemas.openxmlformats.org/presentationml/2006/ole">
            <mc:AlternateContent xmlns:mc="http://schemas.openxmlformats.org/markup-compatibility/2006">
              <mc:Choice xmlns:v="urn:schemas-microsoft-com:vml" Requires="v">
                <p:oleObj spid="_x0000_s32810" name="Visio" r:id="rId3" imgW="1622390" imgH="1477670" progId="Visio.Drawing.11">
                  <p:embed/>
                </p:oleObj>
              </mc:Choice>
              <mc:Fallback>
                <p:oleObj name="Visio" r:id="rId3" imgW="1622390" imgH="1477670" progId="Visio.Drawing.11">
                  <p:embed/>
                  <p:pic>
                    <p:nvPicPr>
                      <p:cNvPr id="0" name=""/>
                      <p:cNvPicPr/>
                      <p:nvPr/>
                    </p:nvPicPr>
                    <p:blipFill>
                      <a:blip r:embed="rId4"/>
                      <a:stretch>
                        <a:fillRect/>
                      </a:stretch>
                    </p:blipFill>
                    <p:spPr>
                      <a:xfrm>
                        <a:off x="5105400" y="3581400"/>
                        <a:ext cx="1582737" cy="14303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43711011"/>
              </p:ext>
            </p:extLst>
          </p:nvPr>
        </p:nvGraphicFramePr>
        <p:xfrm>
          <a:off x="6045200" y="3684587"/>
          <a:ext cx="2184400" cy="2640013"/>
        </p:xfrm>
        <a:graphic>
          <a:graphicData uri="http://schemas.openxmlformats.org/presentationml/2006/ole">
            <mc:AlternateContent xmlns:mc="http://schemas.openxmlformats.org/markup-compatibility/2006">
              <mc:Choice xmlns:v="urn:schemas-microsoft-com:vml" Requires="v">
                <p:oleObj spid="_x0000_s32811" name="Visio" r:id="rId5" imgW="2184372" imgH="2639742" progId="Visio.Drawing.11">
                  <p:embed/>
                </p:oleObj>
              </mc:Choice>
              <mc:Fallback>
                <p:oleObj name="Visio" r:id="rId5" imgW="2184372" imgH="2639742" progId="Visio.Drawing.11">
                  <p:embed/>
                  <p:pic>
                    <p:nvPicPr>
                      <p:cNvPr id="0" name=""/>
                      <p:cNvPicPr/>
                      <p:nvPr/>
                    </p:nvPicPr>
                    <p:blipFill>
                      <a:blip r:embed="rId6"/>
                      <a:stretch>
                        <a:fillRect/>
                      </a:stretch>
                    </p:blipFill>
                    <p:spPr>
                      <a:xfrm>
                        <a:off x="6045200" y="3684587"/>
                        <a:ext cx="2184400" cy="26400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67705943"/>
              </p:ext>
            </p:extLst>
          </p:nvPr>
        </p:nvGraphicFramePr>
        <p:xfrm>
          <a:off x="5872163" y="2466975"/>
          <a:ext cx="1976437" cy="2562225"/>
        </p:xfrm>
        <a:graphic>
          <a:graphicData uri="http://schemas.openxmlformats.org/presentationml/2006/ole">
            <mc:AlternateContent xmlns:mc="http://schemas.openxmlformats.org/markup-compatibility/2006">
              <mc:Choice xmlns:v="urn:schemas-microsoft-com:vml" Requires="v">
                <p:oleObj spid="_x0000_s32812" name="Visio" r:id="rId7" imgW="1975693" imgH="2562933" progId="Visio.Drawing.11">
                  <p:embed/>
                </p:oleObj>
              </mc:Choice>
              <mc:Fallback>
                <p:oleObj name="Visio" r:id="rId7" imgW="1975693" imgH="2562933" progId="Visio.Drawing.11">
                  <p:embed/>
                  <p:pic>
                    <p:nvPicPr>
                      <p:cNvPr id="0" name=""/>
                      <p:cNvPicPr/>
                      <p:nvPr/>
                    </p:nvPicPr>
                    <p:blipFill>
                      <a:blip r:embed="rId8"/>
                      <a:stretch>
                        <a:fillRect/>
                      </a:stretch>
                    </p:blipFill>
                    <p:spPr>
                      <a:xfrm>
                        <a:off x="5872163" y="2466975"/>
                        <a:ext cx="1976437" cy="25622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554917075"/>
              </p:ext>
            </p:extLst>
          </p:nvPr>
        </p:nvGraphicFramePr>
        <p:xfrm>
          <a:off x="985837" y="3810000"/>
          <a:ext cx="2519363" cy="2484437"/>
        </p:xfrm>
        <a:graphic>
          <a:graphicData uri="http://schemas.openxmlformats.org/presentationml/2006/ole">
            <mc:AlternateContent xmlns:mc="http://schemas.openxmlformats.org/markup-compatibility/2006">
              <mc:Choice xmlns:v="urn:schemas-microsoft-com:vml" Requires="v">
                <p:oleObj spid="_x0000_s32813" name="Visio" r:id="rId9" imgW="2656777" imgH="2512249" progId="Visio.Drawing.11">
                  <p:embed/>
                </p:oleObj>
              </mc:Choice>
              <mc:Fallback>
                <p:oleObj name="Visio" r:id="rId9" imgW="2656777" imgH="2512249" progId="Visio.Drawing.11">
                  <p:embed/>
                  <p:pic>
                    <p:nvPicPr>
                      <p:cNvPr id="0" name=""/>
                      <p:cNvPicPr/>
                      <p:nvPr/>
                    </p:nvPicPr>
                    <p:blipFill>
                      <a:blip r:embed="rId10"/>
                      <a:stretch>
                        <a:fillRect/>
                      </a:stretch>
                    </p:blipFill>
                    <p:spPr>
                      <a:xfrm>
                        <a:off x="985837" y="3810000"/>
                        <a:ext cx="2519363" cy="248443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44080701"/>
              </p:ext>
            </p:extLst>
          </p:nvPr>
        </p:nvGraphicFramePr>
        <p:xfrm>
          <a:off x="2133600" y="2743200"/>
          <a:ext cx="3028950" cy="2476500"/>
        </p:xfrm>
        <a:graphic>
          <a:graphicData uri="http://schemas.openxmlformats.org/presentationml/2006/ole">
            <mc:AlternateContent xmlns:mc="http://schemas.openxmlformats.org/markup-compatibility/2006">
              <mc:Choice xmlns:v="urn:schemas-microsoft-com:vml" Requires="v">
                <p:oleObj spid="_x0000_s32814" name="Visio" r:id="rId11" imgW="3029096" imgH="2477240" progId="Visio.Drawing.11">
                  <p:embed/>
                </p:oleObj>
              </mc:Choice>
              <mc:Fallback>
                <p:oleObj name="Visio" r:id="rId11" imgW="3029096" imgH="2477240" progId="Visio.Drawing.11">
                  <p:embed/>
                  <p:pic>
                    <p:nvPicPr>
                      <p:cNvPr id="0" name=""/>
                      <p:cNvPicPr/>
                      <p:nvPr/>
                    </p:nvPicPr>
                    <p:blipFill>
                      <a:blip r:embed="rId12"/>
                      <a:stretch>
                        <a:fillRect/>
                      </a:stretch>
                    </p:blipFill>
                    <p:spPr>
                      <a:xfrm>
                        <a:off x="2133600" y="2743200"/>
                        <a:ext cx="3028950" cy="2476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44079956"/>
              </p:ext>
            </p:extLst>
          </p:nvPr>
        </p:nvGraphicFramePr>
        <p:xfrm>
          <a:off x="2438400" y="3810000"/>
          <a:ext cx="2649537" cy="1644650"/>
        </p:xfrm>
        <a:graphic>
          <a:graphicData uri="http://schemas.openxmlformats.org/presentationml/2006/ole">
            <mc:AlternateContent xmlns:mc="http://schemas.openxmlformats.org/markup-compatibility/2006">
              <mc:Choice xmlns:v="urn:schemas-microsoft-com:vml" Requires="v">
                <p:oleObj spid="_x0000_s32815" name="Visio" r:id="rId13" imgW="2648770" imgH="1644875" progId="Visio.Drawing.11">
                  <p:embed/>
                </p:oleObj>
              </mc:Choice>
              <mc:Fallback>
                <p:oleObj name="Visio" r:id="rId13" imgW="2648770" imgH="1644875"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0" y="3810000"/>
                        <a:ext cx="26495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99632778"/>
              </p:ext>
            </p:extLst>
          </p:nvPr>
        </p:nvGraphicFramePr>
        <p:xfrm>
          <a:off x="5181600" y="4191000"/>
          <a:ext cx="804863" cy="769937"/>
        </p:xfrm>
        <a:graphic>
          <a:graphicData uri="http://schemas.openxmlformats.org/presentationml/2006/ole">
            <mc:AlternateContent xmlns:mc="http://schemas.openxmlformats.org/markup-compatibility/2006">
              <mc:Choice xmlns:v="urn:schemas-microsoft-com:vml" Requires="v">
                <p:oleObj spid="_x0000_s32816" name="Visio" r:id="rId15" imgW="804189" imgH="769664" progId="Visio.Drawing.11">
                  <p:embed/>
                </p:oleObj>
              </mc:Choice>
              <mc:Fallback>
                <p:oleObj name="Visio" r:id="rId15" imgW="804189" imgH="769664" progId="Visio.Drawing.11">
                  <p:embed/>
                  <p:pic>
                    <p:nvPicPr>
                      <p:cNvPr id="0" name=""/>
                      <p:cNvPicPr/>
                      <p:nvPr/>
                    </p:nvPicPr>
                    <p:blipFill>
                      <a:blip r:embed="rId16"/>
                      <a:stretch>
                        <a:fillRect/>
                      </a:stretch>
                    </p:blipFill>
                    <p:spPr>
                      <a:xfrm>
                        <a:off x="5181600" y="4191000"/>
                        <a:ext cx="804863" cy="76993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8427300"/>
              </p:ext>
            </p:extLst>
          </p:nvPr>
        </p:nvGraphicFramePr>
        <p:xfrm>
          <a:off x="7239000" y="4267200"/>
          <a:ext cx="419100" cy="287338"/>
        </p:xfrm>
        <a:graphic>
          <a:graphicData uri="http://schemas.openxmlformats.org/presentationml/2006/ole">
            <mc:AlternateContent xmlns:mc="http://schemas.openxmlformats.org/markup-compatibility/2006">
              <mc:Choice xmlns:v="urn:schemas-microsoft-com:vml" Requires="v">
                <p:oleObj spid="_x0000_s32817" name="Visio" r:id="rId17" imgW="418359" imgH="287905" progId="Visio.Drawing.11">
                  <p:embed/>
                </p:oleObj>
              </mc:Choice>
              <mc:Fallback>
                <p:oleObj name="Visio" r:id="rId17" imgW="418359" imgH="28790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4267200"/>
                        <a:ext cx="4191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845474681"/>
              </p:ext>
            </p:extLst>
          </p:nvPr>
        </p:nvGraphicFramePr>
        <p:xfrm>
          <a:off x="4095750" y="2352675"/>
          <a:ext cx="1238250" cy="1609725"/>
        </p:xfrm>
        <a:graphic>
          <a:graphicData uri="http://schemas.openxmlformats.org/presentationml/2006/ole">
            <mc:AlternateContent xmlns:mc="http://schemas.openxmlformats.org/markup-compatibility/2006">
              <mc:Choice xmlns:v="urn:schemas-microsoft-com:vml" Requires="v">
                <p:oleObj spid="_x0000_s32818" name="Visio" r:id="rId19" imgW="1238061" imgH="1609867" progId="Visio.Drawing.11">
                  <p:embed/>
                </p:oleObj>
              </mc:Choice>
              <mc:Fallback>
                <p:oleObj name="Visio" r:id="rId19" imgW="1238061" imgH="1609867" progId="Visio.Drawing.11">
                  <p:embed/>
                  <p:pic>
                    <p:nvPicPr>
                      <p:cNvPr id="0" name=""/>
                      <p:cNvPicPr/>
                      <p:nvPr/>
                    </p:nvPicPr>
                    <p:blipFill>
                      <a:blip r:embed="rId20"/>
                      <a:stretch>
                        <a:fillRect/>
                      </a:stretch>
                    </p:blipFill>
                    <p:spPr>
                      <a:xfrm>
                        <a:off x="4095750" y="2352675"/>
                        <a:ext cx="1238250" cy="16097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639717860"/>
              </p:ext>
            </p:extLst>
          </p:nvPr>
        </p:nvGraphicFramePr>
        <p:xfrm>
          <a:off x="3644900" y="3671887"/>
          <a:ext cx="2298700" cy="3033713"/>
        </p:xfrm>
        <a:graphic>
          <a:graphicData uri="http://schemas.openxmlformats.org/presentationml/2006/ole">
            <mc:AlternateContent xmlns:mc="http://schemas.openxmlformats.org/markup-compatibility/2006">
              <mc:Choice xmlns:v="urn:schemas-microsoft-com:vml" Requires="v">
                <p:oleObj spid="_x0000_s32819" name="Visio" r:id="rId21" imgW="2298970" imgH="3034240" progId="Visio.Drawing.11">
                  <p:embed/>
                </p:oleObj>
              </mc:Choice>
              <mc:Fallback>
                <p:oleObj name="Visio" r:id="rId21" imgW="2298970" imgH="3034240" progId="Visio.Drawing.11">
                  <p:embed/>
                  <p:pic>
                    <p:nvPicPr>
                      <p:cNvPr id="0" name=""/>
                      <p:cNvPicPr/>
                      <p:nvPr/>
                    </p:nvPicPr>
                    <p:blipFill>
                      <a:blip r:embed="rId22"/>
                      <a:stretch>
                        <a:fillRect/>
                      </a:stretch>
                    </p:blipFill>
                    <p:spPr>
                      <a:xfrm>
                        <a:off x="3644900" y="3671887"/>
                        <a:ext cx="2298700" cy="3033713"/>
                      </a:xfrm>
                      <a:prstGeom prst="rect">
                        <a:avLst/>
                      </a:prstGeom>
                    </p:spPr>
                  </p:pic>
                </p:oleObj>
              </mc:Fallback>
            </mc:AlternateContent>
          </a:graphicData>
        </a:graphic>
      </p:graphicFrame>
    </p:spTree>
    <p:extLst>
      <p:ext uri="{BB962C8B-B14F-4D97-AF65-F5344CB8AC3E}">
        <p14:creationId xmlns:p14="http://schemas.microsoft.com/office/powerpoint/2010/main" val="220155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0"/>
            <a:ext cx="8991600" cy="2514600"/>
          </a:xfrm>
        </p:spPr>
        <p:txBody>
          <a:bodyPr>
            <a:normAutofit fontScale="92500"/>
          </a:bodyPr>
          <a:lstStyle/>
          <a:p>
            <a:pPr marL="589788" indent="-571500">
              <a:buFont typeface="Wingdings"/>
              <a:buChar char="v"/>
            </a:pPr>
            <a:r>
              <a:rPr lang="en-US" dirty="0" smtClean="0"/>
              <a:t>We now have four </a:t>
            </a:r>
            <a:r>
              <a:rPr lang="en-US" sz="3200" dirty="0" smtClean="0"/>
              <a:t>MACHETE</a:t>
            </a:r>
            <a:r>
              <a:rPr lang="en-US" dirty="0" smtClean="0"/>
              <a:t>-concepts:</a:t>
            </a:r>
          </a:p>
          <a:p>
            <a:pPr marL="955548" lvl="1" indent="-571500">
              <a:buFont typeface="Wingdings"/>
              <a:buChar char="v"/>
            </a:pPr>
            <a:r>
              <a:rPr lang="en-US" sz="2400" dirty="0" err="1" smtClean="0"/>
              <a:t>MACHETE-ás-agricultural-implement</a:t>
            </a:r>
            <a:endParaRPr lang="en-US" sz="2400" dirty="0" smtClean="0"/>
          </a:p>
          <a:p>
            <a:pPr marL="955548" lvl="1" indent="-571500">
              <a:buFont typeface="Wingdings"/>
              <a:buChar char="v"/>
            </a:pPr>
            <a:r>
              <a:rPr lang="en-US" sz="2400" dirty="0" err="1" smtClean="0"/>
              <a:t>MACHETE-ás-weapon</a:t>
            </a:r>
            <a:r>
              <a:rPr lang="en-US" sz="2400" dirty="0" smtClean="0"/>
              <a:t> (=MACHETE’)</a:t>
            </a:r>
          </a:p>
          <a:p>
            <a:pPr marL="955548" lvl="1" indent="-571500">
              <a:buFont typeface="Wingdings"/>
              <a:buChar char="v"/>
            </a:pPr>
            <a:r>
              <a:rPr lang="en-US" sz="2400" dirty="0" err="1" smtClean="0"/>
              <a:t>MACHETE-ás-neither</a:t>
            </a:r>
            <a:r>
              <a:rPr lang="en-US" sz="2400" dirty="0" smtClean="0"/>
              <a:t> (</a:t>
            </a:r>
            <a:r>
              <a:rPr lang="en-US" sz="2400" dirty="0"/>
              <a:t>=MACHETE</a:t>
            </a:r>
            <a:r>
              <a:rPr lang="en-US" sz="2400" dirty="0" smtClean="0"/>
              <a:t>’’) (Schema [</a:t>
            </a:r>
            <a:r>
              <a:rPr lang="en-US" sz="2400" dirty="0" err="1" smtClean="0"/>
              <a:t>Dict</a:t>
            </a:r>
            <a:r>
              <a:rPr lang="en-US" sz="2400" dirty="0" smtClean="0"/>
              <a:t>?])</a:t>
            </a:r>
          </a:p>
          <a:p>
            <a:pPr marL="955548" lvl="1" indent="-571500">
              <a:buFont typeface="Wingdings"/>
              <a:buChar char="v"/>
            </a:pPr>
            <a:r>
              <a:rPr lang="en-US" sz="2400" dirty="0" err="1" smtClean="0"/>
              <a:t>MACHETE-ás-both</a:t>
            </a:r>
            <a:r>
              <a:rPr lang="en-US" sz="2400" dirty="0" smtClean="0"/>
              <a:t> </a:t>
            </a:r>
            <a:r>
              <a:rPr lang="en-US" sz="2400" dirty="0"/>
              <a:t>(=MACHETE</a:t>
            </a:r>
            <a:r>
              <a:rPr lang="en-US" sz="2400" dirty="0" smtClean="0"/>
              <a:t>’’’) (Blended subcase [</a:t>
            </a:r>
            <a:r>
              <a:rPr lang="en-US" sz="2400" dirty="0" err="1" smtClean="0"/>
              <a:t>Ency</a:t>
            </a:r>
            <a:r>
              <a:rPr lang="en-US" sz="2400" dirty="0" smtClean="0"/>
              <a:t>?])</a:t>
            </a:r>
          </a:p>
          <a:p>
            <a:pPr marL="589788" indent="-571500">
              <a:buFont typeface="Wingdings"/>
              <a:buChar char="v"/>
            </a:pP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099096336"/>
              </p:ext>
            </p:extLst>
          </p:nvPr>
        </p:nvGraphicFramePr>
        <p:xfrm>
          <a:off x="5105400" y="3581400"/>
          <a:ext cx="1582737" cy="1430337"/>
        </p:xfrm>
        <a:graphic>
          <a:graphicData uri="http://schemas.openxmlformats.org/presentationml/2006/ole">
            <mc:AlternateContent xmlns:mc="http://schemas.openxmlformats.org/markup-compatibility/2006">
              <mc:Choice xmlns:v="urn:schemas-microsoft-com:vml" Requires="v">
                <p:oleObj spid="_x0000_s33854" name="Visio" r:id="rId3" imgW="1622390" imgH="1477670" progId="Visio.Drawing.11">
                  <p:embed/>
                </p:oleObj>
              </mc:Choice>
              <mc:Fallback>
                <p:oleObj name="Visio" r:id="rId3" imgW="1622390" imgH="1477670" progId="Visio.Drawing.11">
                  <p:embed/>
                  <p:pic>
                    <p:nvPicPr>
                      <p:cNvPr id="0" name=""/>
                      <p:cNvPicPr/>
                      <p:nvPr/>
                    </p:nvPicPr>
                    <p:blipFill>
                      <a:blip r:embed="rId4"/>
                      <a:stretch>
                        <a:fillRect/>
                      </a:stretch>
                    </p:blipFill>
                    <p:spPr>
                      <a:xfrm>
                        <a:off x="5105400" y="3581400"/>
                        <a:ext cx="1582737" cy="14303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27555623"/>
              </p:ext>
            </p:extLst>
          </p:nvPr>
        </p:nvGraphicFramePr>
        <p:xfrm>
          <a:off x="6045200" y="3684587"/>
          <a:ext cx="2184400" cy="2640013"/>
        </p:xfrm>
        <a:graphic>
          <a:graphicData uri="http://schemas.openxmlformats.org/presentationml/2006/ole">
            <mc:AlternateContent xmlns:mc="http://schemas.openxmlformats.org/markup-compatibility/2006">
              <mc:Choice xmlns:v="urn:schemas-microsoft-com:vml" Requires="v">
                <p:oleObj spid="_x0000_s33855" name="Visio" r:id="rId5" imgW="2184372" imgH="2639742" progId="Visio.Drawing.11">
                  <p:embed/>
                </p:oleObj>
              </mc:Choice>
              <mc:Fallback>
                <p:oleObj name="Visio" r:id="rId5" imgW="2184372" imgH="2639742" progId="Visio.Drawing.11">
                  <p:embed/>
                  <p:pic>
                    <p:nvPicPr>
                      <p:cNvPr id="0" name=""/>
                      <p:cNvPicPr/>
                      <p:nvPr/>
                    </p:nvPicPr>
                    <p:blipFill>
                      <a:blip r:embed="rId6"/>
                      <a:stretch>
                        <a:fillRect/>
                      </a:stretch>
                    </p:blipFill>
                    <p:spPr>
                      <a:xfrm>
                        <a:off x="6045200" y="3684587"/>
                        <a:ext cx="2184400" cy="26400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57919093"/>
              </p:ext>
            </p:extLst>
          </p:nvPr>
        </p:nvGraphicFramePr>
        <p:xfrm>
          <a:off x="5872163" y="2466975"/>
          <a:ext cx="1976437" cy="2562225"/>
        </p:xfrm>
        <a:graphic>
          <a:graphicData uri="http://schemas.openxmlformats.org/presentationml/2006/ole">
            <mc:AlternateContent xmlns:mc="http://schemas.openxmlformats.org/markup-compatibility/2006">
              <mc:Choice xmlns:v="urn:schemas-microsoft-com:vml" Requires="v">
                <p:oleObj spid="_x0000_s33856" name="Visio" r:id="rId7" imgW="1975693" imgH="2562933" progId="Visio.Drawing.11">
                  <p:embed/>
                </p:oleObj>
              </mc:Choice>
              <mc:Fallback>
                <p:oleObj name="Visio" r:id="rId7" imgW="1975693" imgH="2562933" progId="Visio.Drawing.11">
                  <p:embed/>
                  <p:pic>
                    <p:nvPicPr>
                      <p:cNvPr id="0" name=""/>
                      <p:cNvPicPr/>
                      <p:nvPr/>
                    </p:nvPicPr>
                    <p:blipFill>
                      <a:blip r:embed="rId8"/>
                      <a:stretch>
                        <a:fillRect/>
                      </a:stretch>
                    </p:blipFill>
                    <p:spPr>
                      <a:xfrm>
                        <a:off x="5872163" y="2466975"/>
                        <a:ext cx="1976437" cy="25622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10925502"/>
              </p:ext>
            </p:extLst>
          </p:nvPr>
        </p:nvGraphicFramePr>
        <p:xfrm>
          <a:off x="985837" y="3810000"/>
          <a:ext cx="2519363" cy="2484437"/>
        </p:xfrm>
        <a:graphic>
          <a:graphicData uri="http://schemas.openxmlformats.org/presentationml/2006/ole">
            <mc:AlternateContent xmlns:mc="http://schemas.openxmlformats.org/markup-compatibility/2006">
              <mc:Choice xmlns:v="urn:schemas-microsoft-com:vml" Requires="v">
                <p:oleObj spid="_x0000_s33857" name="Visio" r:id="rId9" imgW="2656777" imgH="2512249" progId="Visio.Drawing.11">
                  <p:embed/>
                </p:oleObj>
              </mc:Choice>
              <mc:Fallback>
                <p:oleObj name="Visio" r:id="rId9" imgW="2656777" imgH="2512249" progId="Visio.Drawing.11">
                  <p:embed/>
                  <p:pic>
                    <p:nvPicPr>
                      <p:cNvPr id="0" name=""/>
                      <p:cNvPicPr/>
                      <p:nvPr/>
                    </p:nvPicPr>
                    <p:blipFill>
                      <a:blip r:embed="rId10"/>
                      <a:stretch>
                        <a:fillRect/>
                      </a:stretch>
                    </p:blipFill>
                    <p:spPr>
                      <a:xfrm>
                        <a:off x="985837" y="3810000"/>
                        <a:ext cx="2519363" cy="248443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48336369"/>
              </p:ext>
            </p:extLst>
          </p:nvPr>
        </p:nvGraphicFramePr>
        <p:xfrm>
          <a:off x="2133600" y="2743200"/>
          <a:ext cx="3028950" cy="2476500"/>
        </p:xfrm>
        <a:graphic>
          <a:graphicData uri="http://schemas.openxmlformats.org/presentationml/2006/ole">
            <mc:AlternateContent xmlns:mc="http://schemas.openxmlformats.org/markup-compatibility/2006">
              <mc:Choice xmlns:v="urn:schemas-microsoft-com:vml" Requires="v">
                <p:oleObj spid="_x0000_s33858" name="Visio" r:id="rId11" imgW="3029096" imgH="2477240" progId="Visio.Drawing.11">
                  <p:embed/>
                </p:oleObj>
              </mc:Choice>
              <mc:Fallback>
                <p:oleObj name="Visio" r:id="rId11" imgW="3029096" imgH="2477240" progId="Visio.Drawing.11">
                  <p:embed/>
                  <p:pic>
                    <p:nvPicPr>
                      <p:cNvPr id="0" name=""/>
                      <p:cNvPicPr/>
                      <p:nvPr/>
                    </p:nvPicPr>
                    <p:blipFill>
                      <a:blip r:embed="rId12"/>
                      <a:stretch>
                        <a:fillRect/>
                      </a:stretch>
                    </p:blipFill>
                    <p:spPr>
                      <a:xfrm>
                        <a:off x="2133600" y="2743200"/>
                        <a:ext cx="3028950" cy="2476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53396909"/>
              </p:ext>
            </p:extLst>
          </p:nvPr>
        </p:nvGraphicFramePr>
        <p:xfrm>
          <a:off x="2438400" y="3810000"/>
          <a:ext cx="2649537" cy="1644650"/>
        </p:xfrm>
        <a:graphic>
          <a:graphicData uri="http://schemas.openxmlformats.org/presentationml/2006/ole">
            <mc:AlternateContent xmlns:mc="http://schemas.openxmlformats.org/markup-compatibility/2006">
              <mc:Choice xmlns:v="urn:schemas-microsoft-com:vml" Requires="v">
                <p:oleObj spid="_x0000_s33859" name="Visio" r:id="rId13" imgW="2648770" imgH="1644875" progId="Visio.Drawing.11">
                  <p:embed/>
                </p:oleObj>
              </mc:Choice>
              <mc:Fallback>
                <p:oleObj name="Visio" r:id="rId13" imgW="2648770" imgH="1644875"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0" y="3810000"/>
                        <a:ext cx="26495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17301558"/>
              </p:ext>
            </p:extLst>
          </p:nvPr>
        </p:nvGraphicFramePr>
        <p:xfrm>
          <a:off x="5181600" y="4191000"/>
          <a:ext cx="804863" cy="769937"/>
        </p:xfrm>
        <a:graphic>
          <a:graphicData uri="http://schemas.openxmlformats.org/presentationml/2006/ole">
            <mc:AlternateContent xmlns:mc="http://schemas.openxmlformats.org/markup-compatibility/2006">
              <mc:Choice xmlns:v="urn:schemas-microsoft-com:vml" Requires="v">
                <p:oleObj spid="_x0000_s33860" name="Visio" r:id="rId15" imgW="804189" imgH="769664" progId="Visio.Drawing.11">
                  <p:embed/>
                </p:oleObj>
              </mc:Choice>
              <mc:Fallback>
                <p:oleObj name="Visio" r:id="rId15" imgW="804189" imgH="769664" progId="Visio.Drawing.11">
                  <p:embed/>
                  <p:pic>
                    <p:nvPicPr>
                      <p:cNvPr id="0" name=""/>
                      <p:cNvPicPr/>
                      <p:nvPr/>
                    </p:nvPicPr>
                    <p:blipFill>
                      <a:blip r:embed="rId16"/>
                      <a:stretch>
                        <a:fillRect/>
                      </a:stretch>
                    </p:blipFill>
                    <p:spPr>
                      <a:xfrm>
                        <a:off x="5181600" y="4191000"/>
                        <a:ext cx="804863" cy="76993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13732904"/>
              </p:ext>
            </p:extLst>
          </p:nvPr>
        </p:nvGraphicFramePr>
        <p:xfrm>
          <a:off x="7239000" y="4267200"/>
          <a:ext cx="419100" cy="287338"/>
        </p:xfrm>
        <a:graphic>
          <a:graphicData uri="http://schemas.openxmlformats.org/presentationml/2006/ole">
            <mc:AlternateContent xmlns:mc="http://schemas.openxmlformats.org/markup-compatibility/2006">
              <mc:Choice xmlns:v="urn:schemas-microsoft-com:vml" Requires="v">
                <p:oleObj spid="_x0000_s33861" name="Visio" r:id="rId17" imgW="418359" imgH="287905" progId="Visio.Drawing.11">
                  <p:embed/>
                </p:oleObj>
              </mc:Choice>
              <mc:Fallback>
                <p:oleObj name="Visio" r:id="rId17" imgW="418359" imgH="28790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4267200"/>
                        <a:ext cx="4191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6669020"/>
              </p:ext>
            </p:extLst>
          </p:nvPr>
        </p:nvGraphicFramePr>
        <p:xfrm>
          <a:off x="4095750" y="2352675"/>
          <a:ext cx="1238250" cy="1609725"/>
        </p:xfrm>
        <a:graphic>
          <a:graphicData uri="http://schemas.openxmlformats.org/presentationml/2006/ole">
            <mc:AlternateContent xmlns:mc="http://schemas.openxmlformats.org/markup-compatibility/2006">
              <mc:Choice xmlns:v="urn:schemas-microsoft-com:vml" Requires="v">
                <p:oleObj spid="_x0000_s33862" name="Visio" r:id="rId19" imgW="1238061" imgH="1609867" progId="Visio.Drawing.11">
                  <p:embed/>
                </p:oleObj>
              </mc:Choice>
              <mc:Fallback>
                <p:oleObj name="Visio" r:id="rId19" imgW="1238061" imgH="1609867" progId="Visio.Drawing.11">
                  <p:embed/>
                  <p:pic>
                    <p:nvPicPr>
                      <p:cNvPr id="0" name=""/>
                      <p:cNvPicPr/>
                      <p:nvPr/>
                    </p:nvPicPr>
                    <p:blipFill>
                      <a:blip r:embed="rId20"/>
                      <a:stretch>
                        <a:fillRect/>
                      </a:stretch>
                    </p:blipFill>
                    <p:spPr>
                      <a:xfrm>
                        <a:off x="4095750" y="2352675"/>
                        <a:ext cx="1238250" cy="16097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346328684"/>
              </p:ext>
            </p:extLst>
          </p:nvPr>
        </p:nvGraphicFramePr>
        <p:xfrm>
          <a:off x="3644900" y="3671887"/>
          <a:ext cx="2298700" cy="3033713"/>
        </p:xfrm>
        <a:graphic>
          <a:graphicData uri="http://schemas.openxmlformats.org/presentationml/2006/ole">
            <mc:AlternateContent xmlns:mc="http://schemas.openxmlformats.org/markup-compatibility/2006">
              <mc:Choice xmlns:v="urn:schemas-microsoft-com:vml" Requires="v">
                <p:oleObj spid="_x0000_s33863" name="Visio" r:id="rId21" imgW="2298970" imgH="3034240" progId="Visio.Drawing.11">
                  <p:embed/>
                </p:oleObj>
              </mc:Choice>
              <mc:Fallback>
                <p:oleObj name="Visio" r:id="rId21" imgW="2298970" imgH="3034240" progId="Visio.Drawing.11">
                  <p:embed/>
                  <p:pic>
                    <p:nvPicPr>
                      <p:cNvPr id="0" name=""/>
                      <p:cNvPicPr/>
                      <p:nvPr/>
                    </p:nvPicPr>
                    <p:blipFill>
                      <a:blip r:embed="rId22"/>
                      <a:stretch>
                        <a:fillRect/>
                      </a:stretch>
                    </p:blipFill>
                    <p:spPr>
                      <a:xfrm>
                        <a:off x="3644900" y="3671887"/>
                        <a:ext cx="2298700" cy="3033713"/>
                      </a:xfrm>
                      <a:prstGeom prst="rect">
                        <a:avLst/>
                      </a:prstGeom>
                    </p:spPr>
                  </p:pic>
                </p:oleObj>
              </mc:Fallback>
            </mc:AlternateContent>
          </a:graphicData>
        </a:graphic>
      </p:graphicFrame>
    </p:spTree>
    <p:extLst>
      <p:ext uri="{BB962C8B-B14F-4D97-AF65-F5344CB8AC3E}">
        <p14:creationId xmlns:p14="http://schemas.microsoft.com/office/powerpoint/2010/main" val="241863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750"/>
                                        <p:tgtEl>
                                          <p:spTgt spid="2">
                                            <p:txEl>
                                              <p:pRg st="1" end="1"/>
                                            </p:txEl>
                                          </p:spTgt>
                                        </p:tgtEl>
                                      </p:cBhvr>
                                    </p:animEffect>
                                  </p:childTnLst>
                                </p:cTn>
                              </p:par>
                            </p:childTnLst>
                          </p:cTn>
                        </p:par>
                        <p:par>
                          <p:cTn id="12" fill="hold">
                            <p:stCondLst>
                              <p:cond delay="1750"/>
                            </p:stCondLst>
                            <p:childTnLst>
                              <p:par>
                                <p:cTn id="13" presetID="22" presetClass="entr" presetSubtype="8" fill="hold" grpId="0" nodeType="afterEffect">
                                  <p:stCondLst>
                                    <p:cond delay="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750"/>
                                        <p:tgtEl>
                                          <p:spTgt spid="2">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750"/>
                                        <p:tgtEl>
                                          <p:spTgt spid="2">
                                            <p:txEl>
                                              <p:pRg st="3" end="3"/>
                                            </p:txEl>
                                          </p:spTgt>
                                        </p:tgtEl>
                                      </p:cBhvr>
                                    </p:animEffect>
                                  </p:childTnLst>
                                </p:cTn>
                              </p:par>
                            </p:childTnLst>
                          </p:cTn>
                        </p:par>
                        <p:par>
                          <p:cTn id="20" fill="hold">
                            <p:stCondLst>
                              <p:cond delay="4250"/>
                            </p:stCondLst>
                            <p:childTnLst>
                              <p:par>
                                <p:cTn id="21" presetID="22" presetClass="entr" presetSubtype="8" fill="hold" grpId="0" nodeType="afterEffect">
                                  <p:stCondLst>
                                    <p:cond delay="5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0"/>
            <a:ext cx="8991600" cy="2514600"/>
          </a:xfrm>
        </p:spPr>
        <p:txBody>
          <a:bodyPr>
            <a:normAutofit/>
          </a:bodyPr>
          <a:lstStyle/>
          <a:p>
            <a:pPr marL="589788" indent="-571500">
              <a:buFont typeface="Wingdings"/>
              <a:buChar char="v"/>
            </a:pPr>
            <a:r>
              <a:rPr lang="en-US" dirty="0" smtClean="0"/>
              <a:t>That whole four-celled structure constitutes (part of) the meaning (semantic pole) of </a:t>
            </a:r>
            <a:r>
              <a:rPr lang="en-US" i="1" dirty="0" smtClean="0">
                <a:solidFill>
                  <a:srgbClr val="FFFF00"/>
                </a:solidFill>
              </a:rPr>
              <a:t>machete</a:t>
            </a:r>
            <a:r>
              <a:rPr lang="en-US" dirty="0" smtClean="0"/>
              <a:t>.</a:t>
            </a:r>
          </a:p>
          <a:p>
            <a:pPr marL="589788" indent="-571500">
              <a:buFont typeface="Wingdings"/>
              <a:buChar char="v"/>
            </a:pP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450396108"/>
              </p:ext>
            </p:extLst>
          </p:nvPr>
        </p:nvGraphicFramePr>
        <p:xfrm>
          <a:off x="5105400" y="3581400"/>
          <a:ext cx="1582737" cy="1430337"/>
        </p:xfrm>
        <a:graphic>
          <a:graphicData uri="http://schemas.openxmlformats.org/presentationml/2006/ole">
            <mc:AlternateContent xmlns:mc="http://schemas.openxmlformats.org/markup-compatibility/2006">
              <mc:Choice xmlns:v="urn:schemas-microsoft-com:vml" Requires="v">
                <p:oleObj spid="_x0000_s34855" name="Visio" r:id="rId3" imgW="1622390" imgH="1477670" progId="Visio.Drawing.11">
                  <p:embed/>
                </p:oleObj>
              </mc:Choice>
              <mc:Fallback>
                <p:oleObj name="Visio" r:id="rId3" imgW="1622390" imgH="1477670" progId="Visio.Drawing.11">
                  <p:embed/>
                  <p:pic>
                    <p:nvPicPr>
                      <p:cNvPr id="0" name=""/>
                      <p:cNvPicPr/>
                      <p:nvPr/>
                    </p:nvPicPr>
                    <p:blipFill>
                      <a:blip r:embed="rId4"/>
                      <a:stretch>
                        <a:fillRect/>
                      </a:stretch>
                    </p:blipFill>
                    <p:spPr>
                      <a:xfrm>
                        <a:off x="5105400" y="3581400"/>
                        <a:ext cx="1582737" cy="14303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64793802"/>
              </p:ext>
            </p:extLst>
          </p:nvPr>
        </p:nvGraphicFramePr>
        <p:xfrm>
          <a:off x="6045200" y="3684587"/>
          <a:ext cx="2184400" cy="2640013"/>
        </p:xfrm>
        <a:graphic>
          <a:graphicData uri="http://schemas.openxmlformats.org/presentationml/2006/ole">
            <mc:AlternateContent xmlns:mc="http://schemas.openxmlformats.org/markup-compatibility/2006">
              <mc:Choice xmlns:v="urn:schemas-microsoft-com:vml" Requires="v">
                <p:oleObj spid="_x0000_s34856" name="Visio" r:id="rId5" imgW="2184372" imgH="2639742" progId="Visio.Drawing.11">
                  <p:embed/>
                </p:oleObj>
              </mc:Choice>
              <mc:Fallback>
                <p:oleObj name="Visio" r:id="rId5" imgW="2184372" imgH="2639742" progId="Visio.Drawing.11">
                  <p:embed/>
                  <p:pic>
                    <p:nvPicPr>
                      <p:cNvPr id="0" name=""/>
                      <p:cNvPicPr/>
                      <p:nvPr/>
                    </p:nvPicPr>
                    <p:blipFill>
                      <a:blip r:embed="rId6"/>
                      <a:stretch>
                        <a:fillRect/>
                      </a:stretch>
                    </p:blipFill>
                    <p:spPr>
                      <a:xfrm>
                        <a:off x="6045200" y="3684587"/>
                        <a:ext cx="2184400" cy="26400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89624265"/>
              </p:ext>
            </p:extLst>
          </p:nvPr>
        </p:nvGraphicFramePr>
        <p:xfrm>
          <a:off x="5872163" y="2466975"/>
          <a:ext cx="1976437" cy="2562225"/>
        </p:xfrm>
        <a:graphic>
          <a:graphicData uri="http://schemas.openxmlformats.org/presentationml/2006/ole">
            <mc:AlternateContent xmlns:mc="http://schemas.openxmlformats.org/markup-compatibility/2006">
              <mc:Choice xmlns:v="urn:schemas-microsoft-com:vml" Requires="v">
                <p:oleObj spid="_x0000_s34857" name="Visio" r:id="rId7" imgW="1975693" imgH="2562933" progId="Visio.Drawing.11">
                  <p:embed/>
                </p:oleObj>
              </mc:Choice>
              <mc:Fallback>
                <p:oleObj name="Visio" r:id="rId7" imgW="1975693" imgH="2562933" progId="Visio.Drawing.11">
                  <p:embed/>
                  <p:pic>
                    <p:nvPicPr>
                      <p:cNvPr id="0" name=""/>
                      <p:cNvPicPr/>
                      <p:nvPr/>
                    </p:nvPicPr>
                    <p:blipFill>
                      <a:blip r:embed="rId8"/>
                      <a:stretch>
                        <a:fillRect/>
                      </a:stretch>
                    </p:blipFill>
                    <p:spPr>
                      <a:xfrm>
                        <a:off x="5872163" y="2466975"/>
                        <a:ext cx="1976437" cy="25622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11865225"/>
              </p:ext>
            </p:extLst>
          </p:nvPr>
        </p:nvGraphicFramePr>
        <p:xfrm>
          <a:off x="985837" y="3810000"/>
          <a:ext cx="2519363" cy="2484437"/>
        </p:xfrm>
        <a:graphic>
          <a:graphicData uri="http://schemas.openxmlformats.org/presentationml/2006/ole">
            <mc:AlternateContent xmlns:mc="http://schemas.openxmlformats.org/markup-compatibility/2006">
              <mc:Choice xmlns:v="urn:schemas-microsoft-com:vml" Requires="v">
                <p:oleObj spid="_x0000_s34858" name="Visio" r:id="rId9" imgW="2656777" imgH="2512249" progId="Visio.Drawing.11">
                  <p:embed/>
                </p:oleObj>
              </mc:Choice>
              <mc:Fallback>
                <p:oleObj name="Visio" r:id="rId9" imgW="2656777" imgH="2512249" progId="Visio.Drawing.11">
                  <p:embed/>
                  <p:pic>
                    <p:nvPicPr>
                      <p:cNvPr id="0" name=""/>
                      <p:cNvPicPr/>
                      <p:nvPr/>
                    </p:nvPicPr>
                    <p:blipFill>
                      <a:blip r:embed="rId10"/>
                      <a:stretch>
                        <a:fillRect/>
                      </a:stretch>
                    </p:blipFill>
                    <p:spPr>
                      <a:xfrm>
                        <a:off x="985837" y="3810000"/>
                        <a:ext cx="2519363" cy="248443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95008332"/>
              </p:ext>
            </p:extLst>
          </p:nvPr>
        </p:nvGraphicFramePr>
        <p:xfrm>
          <a:off x="2133600" y="2743200"/>
          <a:ext cx="3028950" cy="2476500"/>
        </p:xfrm>
        <a:graphic>
          <a:graphicData uri="http://schemas.openxmlformats.org/presentationml/2006/ole">
            <mc:AlternateContent xmlns:mc="http://schemas.openxmlformats.org/markup-compatibility/2006">
              <mc:Choice xmlns:v="urn:schemas-microsoft-com:vml" Requires="v">
                <p:oleObj spid="_x0000_s34859" name="Visio" r:id="rId11" imgW="3029096" imgH="2477240" progId="Visio.Drawing.11">
                  <p:embed/>
                </p:oleObj>
              </mc:Choice>
              <mc:Fallback>
                <p:oleObj name="Visio" r:id="rId11" imgW="3029096" imgH="2477240" progId="Visio.Drawing.11">
                  <p:embed/>
                  <p:pic>
                    <p:nvPicPr>
                      <p:cNvPr id="0" name=""/>
                      <p:cNvPicPr/>
                      <p:nvPr/>
                    </p:nvPicPr>
                    <p:blipFill>
                      <a:blip r:embed="rId12"/>
                      <a:stretch>
                        <a:fillRect/>
                      </a:stretch>
                    </p:blipFill>
                    <p:spPr>
                      <a:xfrm>
                        <a:off x="2133600" y="2743200"/>
                        <a:ext cx="3028950" cy="2476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81340538"/>
              </p:ext>
            </p:extLst>
          </p:nvPr>
        </p:nvGraphicFramePr>
        <p:xfrm>
          <a:off x="2438400" y="3810000"/>
          <a:ext cx="2649537" cy="1644650"/>
        </p:xfrm>
        <a:graphic>
          <a:graphicData uri="http://schemas.openxmlformats.org/presentationml/2006/ole">
            <mc:AlternateContent xmlns:mc="http://schemas.openxmlformats.org/markup-compatibility/2006">
              <mc:Choice xmlns:v="urn:schemas-microsoft-com:vml" Requires="v">
                <p:oleObj spid="_x0000_s34860" name="Visio" r:id="rId13" imgW="2648770" imgH="1644875" progId="Visio.Drawing.11">
                  <p:embed/>
                </p:oleObj>
              </mc:Choice>
              <mc:Fallback>
                <p:oleObj name="Visio" r:id="rId13" imgW="2648770" imgH="1644875"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0" y="3810000"/>
                        <a:ext cx="26495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74066964"/>
              </p:ext>
            </p:extLst>
          </p:nvPr>
        </p:nvGraphicFramePr>
        <p:xfrm>
          <a:off x="5181600" y="4191000"/>
          <a:ext cx="804863" cy="769937"/>
        </p:xfrm>
        <a:graphic>
          <a:graphicData uri="http://schemas.openxmlformats.org/presentationml/2006/ole">
            <mc:AlternateContent xmlns:mc="http://schemas.openxmlformats.org/markup-compatibility/2006">
              <mc:Choice xmlns:v="urn:schemas-microsoft-com:vml" Requires="v">
                <p:oleObj spid="_x0000_s34861" name="Visio" r:id="rId15" imgW="804189" imgH="769664" progId="Visio.Drawing.11">
                  <p:embed/>
                </p:oleObj>
              </mc:Choice>
              <mc:Fallback>
                <p:oleObj name="Visio" r:id="rId15" imgW="804189" imgH="769664" progId="Visio.Drawing.11">
                  <p:embed/>
                  <p:pic>
                    <p:nvPicPr>
                      <p:cNvPr id="0" name=""/>
                      <p:cNvPicPr/>
                      <p:nvPr/>
                    </p:nvPicPr>
                    <p:blipFill>
                      <a:blip r:embed="rId16"/>
                      <a:stretch>
                        <a:fillRect/>
                      </a:stretch>
                    </p:blipFill>
                    <p:spPr>
                      <a:xfrm>
                        <a:off x="5181600" y="4191000"/>
                        <a:ext cx="804863" cy="76993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53542350"/>
              </p:ext>
            </p:extLst>
          </p:nvPr>
        </p:nvGraphicFramePr>
        <p:xfrm>
          <a:off x="7239000" y="4267200"/>
          <a:ext cx="419100" cy="287338"/>
        </p:xfrm>
        <a:graphic>
          <a:graphicData uri="http://schemas.openxmlformats.org/presentationml/2006/ole">
            <mc:AlternateContent xmlns:mc="http://schemas.openxmlformats.org/markup-compatibility/2006">
              <mc:Choice xmlns:v="urn:schemas-microsoft-com:vml" Requires="v">
                <p:oleObj spid="_x0000_s34862" name="Visio" r:id="rId17" imgW="418359" imgH="287905" progId="Visio.Drawing.11">
                  <p:embed/>
                </p:oleObj>
              </mc:Choice>
              <mc:Fallback>
                <p:oleObj name="Visio" r:id="rId17" imgW="418359" imgH="28790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4267200"/>
                        <a:ext cx="4191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780465623"/>
              </p:ext>
            </p:extLst>
          </p:nvPr>
        </p:nvGraphicFramePr>
        <p:xfrm>
          <a:off x="4095750" y="2352675"/>
          <a:ext cx="1238250" cy="1609725"/>
        </p:xfrm>
        <a:graphic>
          <a:graphicData uri="http://schemas.openxmlformats.org/presentationml/2006/ole">
            <mc:AlternateContent xmlns:mc="http://schemas.openxmlformats.org/markup-compatibility/2006">
              <mc:Choice xmlns:v="urn:schemas-microsoft-com:vml" Requires="v">
                <p:oleObj spid="_x0000_s34863" name="Visio" r:id="rId19" imgW="1238061" imgH="1609867" progId="Visio.Drawing.11">
                  <p:embed/>
                </p:oleObj>
              </mc:Choice>
              <mc:Fallback>
                <p:oleObj name="Visio" r:id="rId19" imgW="1238061" imgH="1609867" progId="Visio.Drawing.11">
                  <p:embed/>
                  <p:pic>
                    <p:nvPicPr>
                      <p:cNvPr id="0" name=""/>
                      <p:cNvPicPr/>
                      <p:nvPr/>
                    </p:nvPicPr>
                    <p:blipFill>
                      <a:blip r:embed="rId20"/>
                      <a:stretch>
                        <a:fillRect/>
                      </a:stretch>
                    </p:blipFill>
                    <p:spPr>
                      <a:xfrm>
                        <a:off x="4095750" y="2352675"/>
                        <a:ext cx="1238250" cy="16097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550115896"/>
              </p:ext>
            </p:extLst>
          </p:nvPr>
        </p:nvGraphicFramePr>
        <p:xfrm>
          <a:off x="3644900" y="3671887"/>
          <a:ext cx="2298700" cy="3033713"/>
        </p:xfrm>
        <a:graphic>
          <a:graphicData uri="http://schemas.openxmlformats.org/presentationml/2006/ole">
            <mc:AlternateContent xmlns:mc="http://schemas.openxmlformats.org/markup-compatibility/2006">
              <mc:Choice xmlns:v="urn:schemas-microsoft-com:vml" Requires="v">
                <p:oleObj spid="_x0000_s34864" name="Visio" r:id="rId21" imgW="2298970" imgH="3034240" progId="Visio.Drawing.11">
                  <p:embed/>
                </p:oleObj>
              </mc:Choice>
              <mc:Fallback>
                <p:oleObj name="Visio" r:id="rId21" imgW="2298970" imgH="3034240" progId="Visio.Drawing.11">
                  <p:embed/>
                  <p:pic>
                    <p:nvPicPr>
                      <p:cNvPr id="0" name=""/>
                      <p:cNvPicPr/>
                      <p:nvPr/>
                    </p:nvPicPr>
                    <p:blipFill>
                      <a:blip r:embed="rId22"/>
                      <a:stretch>
                        <a:fillRect/>
                      </a:stretch>
                    </p:blipFill>
                    <p:spPr>
                      <a:xfrm>
                        <a:off x="3644900" y="3671887"/>
                        <a:ext cx="2298700" cy="303371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17427947"/>
              </p:ext>
            </p:extLst>
          </p:nvPr>
        </p:nvGraphicFramePr>
        <p:xfrm>
          <a:off x="2622550" y="2286000"/>
          <a:ext cx="4235450" cy="4538662"/>
        </p:xfrm>
        <a:graphic>
          <a:graphicData uri="http://schemas.openxmlformats.org/presentationml/2006/ole">
            <mc:AlternateContent xmlns:mc="http://schemas.openxmlformats.org/markup-compatibility/2006">
              <mc:Choice xmlns:v="urn:schemas-microsoft-com:vml" Requires="v">
                <p:oleObj spid="_x0000_s34865" name="Visio" r:id="rId23" imgW="4235129" imgH="4538037" progId="Visio.Drawing.11">
                  <p:embed/>
                </p:oleObj>
              </mc:Choice>
              <mc:Fallback>
                <p:oleObj name="Visio" r:id="rId23" imgW="4235129" imgH="4538037" progId="Visio.Drawing.11">
                  <p:embed/>
                  <p:pic>
                    <p:nvPicPr>
                      <p:cNvPr id="0" name=""/>
                      <p:cNvPicPr/>
                      <p:nvPr/>
                    </p:nvPicPr>
                    <p:blipFill>
                      <a:blip r:embed="rId24"/>
                      <a:stretch>
                        <a:fillRect/>
                      </a:stretch>
                    </p:blipFill>
                    <p:spPr>
                      <a:xfrm>
                        <a:off x="2622550" y="2286000"/>
                        <a:ext cx="4235450" cy="453866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954968241"/>
              </p:ext>
            </p:extLst>
          </p:nvPr>
        </p:nvGraphicFramePr>
        <p:xfrm>
          <a:off x="5867400" y="6324600"/>
          <a:ext cx="2329546" cy="533400"/>
        </p:xfrm>
        <a:graphic>
          <a:graphicData uri="http://schemas.openxmlformats.org/presentationml/2006/ole">
            <mc:AlternateContent xmlns:mc="http://schemas.openxmlformats.org/markup-compatibility/2006">
              <mc:Choice xmlns:v="urn:schemas-microsoft-com:vml" Requires="v">
                <p:oleObj spid="_x0000_s34866" name="Visio" r:id="rId25" imgW="1697955" imgH="388228" progId="Visio.Drawing.11">
                  <p:embed/>
                </p:oleObj>
              </mc:Choice>
              <mc:Fallback>
                <p:oleObj name="Visio" r:id="rId25" imgW="1697955" imgH="388228" progId="Visio.Drawing.11">
                  <p:embed/>
                  <p:pic>
                    <p:nvPicPr>
                      <p:cNvPr id="0" name=""/>
                      <p:cNvPicPr/>
                      <p:nvPr/>
                    </p:nvPicPr>
                    <p:blipFill>
                      <a:blip r:embed="rId26"/>
                      <a:stretch>
                        <a:fillRect/>
                      </a:stretch>
                    </p:blipFill>
                    <p:spPr>
                      <a:xfrm>
                        <a:off x="5867400" y="6324600"/>
                        <a:ext cx="2329546" cy="533400"/>
                      </a:xfrm>
                      <a:prstGeom prst="rect">
                        <a:avLst/>
                      </a:prstGeom>
                    </p:spPr>
                  </p:pic>
                </p:oleObj>
              </mc:Fallback>
            </mc:AlternateContent>
          </a:graphicData>
        </a:graphic>
      </p:graphicFrame>
    </p:spTree>
    <p:extLst>
      <p:ext uri="{BB962C8B-B14F-4D97-AF65-F5344CB8AC3E}">
        <p14:creationId xmlns:p14="http://schemas.microsoft.com/office/powerpoint/2010/main" val="43753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80">
                                          <p:stCondLst>
                                            <p:cond delay="0"/>
                                          </p:stCondLst>
                                        </p:cTn>
                                        <p:tgtEl>
                                          <p:spTgt spid="13"/>
                                        </p:tgtEl>
                                      </p:cBhvr>
                                    </p:animEffect>
                                    <p:anim calcmode="lin" valueType="num">
                                      <p:cBhvr>
                                        <p:cTn id="1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1" dur="26">
                                          <p:stCondLst>
                                            <p:cond delay="650"/>
                                          </p:stCondLst>
                                        </p:cTn>
                                        <p:tgtEl>
                                          <p:spTgt spid="13"/>
                                        </p:tgtEl>
                                      </p:cBhvr>
                                      <p:to x="100000" y="60000"/>
                                    </p:animScale>
                                    <p:animScale>
                                      <p:cBhvr>
                                        <p:cTn id="22" dur="166" decel="50000">
                                          <p:stCondLst>
                                            <p:cond delay="676"/>
                                          </p:stCondLst>
                                        </p:cTn>
                                        <p:tgtEl>
                                          <p:spTgt spid="13"/>
                                        </p:tgtEl>
                                      </p:cBhvr>
                                      <p:to x="100000" y="100000"/>
                                    </p:animScale>
                                    <p:animScale>
                                      <p:cBhvr>
                                        <p:cTn id="23" dur="26">
                                          <p:stCondLst>
                                            <p:cond delay="1312"/>
                                          </p:stCondLst>
                                        </p:cTn>
                                        <p:tgtEl>
                                          <p:spTgt spid="13"/>
                                        </p:tgtEl>
                                      </p:cBhvr>
                                      <p:to x="100000" y="80000"/>
                                    </p:animScale>
                                    <p:animScale>
                                      <p:cBhvr>
                                        <p:cTn id="24" dur="166" decel="50000">
                                          <p:stCondLst>
                                            <p:cond delay="1338"/>
                                          </p:stCondLst>
                                        </p:cTn>
                                        <p:tgtEl>
                                          <p:spTgt spid="13"/>
                                        </p:tgtEl>
                                      </p:cBhvr>
                                      <p:to x="100000" y="100000"/>
                                    </p:animScale>
                                    <p:animScale>
                                      <p:cBhvr>
                                        <p:cTn id="25" dur="26">
                                          <p:stCondLst>
                                            <p:cond delay="1642"/>
                                          </p:stCondLst>
                                        </p:cTn>
                                        <p:tgtEl>
                                          <p:spTgt spid="13"/>
                                        </p:tgtEl>
                                      </p:cBhvr>
                                      <p:to x="100000" y="90000"/>
                                    </p:animScale>
                                    <p:animScale>
                                      <p:cBhvr>
                                        <p:cTn id="26" dur="166" decel="50000">
                                          <p:stCondLst>
                                            <p:cond delay="1668"/>
                                          </p:stCondLst>
                                        </p:cTn>
                                        <p:tgtEl>
                                          <p:spTgt spid="13"/>
                                        </p:tgtEl>
                                      </p:cBhvr>
                                      <p:to x="100000" y="100000"/>
                                    </p:animScale>
                                    <p:animScale>
                                      <p:cBhvr>
                                        <p:cTn id="27" dur="26">
                                          <p:stCondLst>
                                            <p:cond delay="1808"/>
                                          </p:stCondLst>
                                        </p:cTn>
                                        <p:tgtEl>
                                          <p:spTgt spid="13"/>
                                        </p:tgtEl>
                                      </p:cBhvr>
                                      <p:to x="100000" y="95000"/>
                                    </p:animScale>
                                    <p:animScale>
                                      <p:cBhvr>
                                        <p:cTn id="2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7924800" cy="5410200"/>
          </a:xfrm>
        </p:spPr>
        <p:txBody>
          <a:bodyPr anchor="t">
            <a:noAutofit/>
          </a:bodyPr>
          <a:lstStyle/>
          <a:p>
            <a:r>
              <a:rPr lang="es-MX" sz="3200" dirty="0" err="1" smtClean="0"/>
              <a:t>It’s</a:t>
            </a:r>
            <a:r>
              <a:rPr lang="es-MX" sz="3200" dirty="0" smtClean="0"/>
              <a:t> </a:t>
            </a:r>
            <a:r>
              <a:rPr lang="es-MX" sz="3200" dirty="0" err="1" smtClean="0"/>
              <a:t>an</a:t>
            </a:r>
            <a:r>
              <a:rPr lang="es-MX" sz="3200" dirty="0" smtClean="0"/>
              <a:t> </a:t>
            </a:r>
            <a:r>
              <a:rPr lang="es-MX" sz="3200" dirty="0" err="1" smtClean="0"/>
              <a:t>established</a:t>
            </a:r>
            <a:r>
              <a:rPr lang="es-MX" sz="3200" dirty="0" smtClean="0"/>
              <a:t> </a:t>
            </a:r>
            <a:r>
              <a:rPr lang="es-MX" sz="3200" dirty="0" err="1" smtClean="0"/>
              <a:t>categorization</a:t>
            </a:r>
            <a:r>
              <a:rPr lang="es-MX" sz="3200" dirty="0" smtClean="0"/>
              <a:t> in (</a:t>
            </a:r>
            <a:r>
              <a:rPr lang="es-MX" sz="3200" dirty="0" err="1" smtClean="0"/>
              <a:t>parts</a:t>
            </a:r>
            <a:r>
              <a:rPr lang="es-MX" sz="3200" dirty="0" smtClean="0"/>
              <a:t> of) </a:t>
            </a:r>
            <a:r>
              <a:rPr lang="es-MX" sz="3200" dirty="0" err="1" smtClean="0"/>
              <a:t>our</a:t>
            </a:r>
            <a:r>
              <a:rPr lang="es-MX" sz="3200" dirty="0" smtClean="0"/>
              <a:t> culture.</a:t>
            </a:r>
          </a:p>
          <a:p>
            <a:endParaRPr lang="es-MX" sz="3200" dirty="0"/>
          </a:p>
          <a:p>
            <a:r>
              <a:rPr lang="es-MX" sz="3200" dirty="0" smtClean="0"/>
              <a:t>A piano </a:t>
            </a:r>
            <a:r>
              <a:rPr lang="es-MX" sz="3200" dirty="0" err="1" smtClean="0"/>
              <a:t>is</a:t>
            </a:r>
            <a:r>
              <a:rPr lang="es-MX" sz="3200" dirty="0" smtClean="0"/>
              <a:t> a </a:t>
            </a:r>
            <a:br>
              <a:rPr lang="es-MX" sz="3200" dirty="0" smtClean="0"/>
            </a:br>
            <a:r>
              <a:rPr lang="es-MX" sz="3200" dirty="0" err="1" smtClean="0"/>
              <a:t>large</a:t>
            </a:r>
            <a:r>
              <a:rPr lang="es-MX" sz="3200" dirty="0" smtClean="0"/>
              <a:t> heavy</a:t>
            </a:r>
            <a:br>
              <a:rPr lang="es-MX" sz="3200" dirty="0" smtClean="0"/>
            </a:br>
            <a:r>
              <a:rPr lang="es-MX" sz="3200" dirty="0" err="1" smtClean="0"/>
              <a:t>object</a:t>
            </a:r>
            <a:r>
              <a:rPr lang="es-MX" sz="3200" dirty="0" smtClean="0"/>
              <a:t> </a:t>
            </a:r>
            <a:r>
              <a:rPr lang="es-MX" sz="3200" dirty="0" err="1" smtClean="0"/>
              <a:t>that</a:t>
            </a:r>
            <a:r>
              <a:rPr lang="es-MX" sz="3200" dirty="0" smtClean="0"/>
              <a:t> </a:t>
            </a:r>
            <a:br>
              <a:rPr lang="es-MX" sz="3200" dirty="0" smtClean="0"/>
            </a:br>
            <a:r>
              <a:rPr lang="es-MX" sz="3200" dirty="0" err="1" smtClean="0"/>
              <a:t>is</a:t>
            </a:r>
            <a:r>
              <a:rPr lang="es-MX" sz="3200" dirty="0" smtClean="0"/>
              <a:t> (</a:t>
            </a:r>
            <a:r>
              <a:rPr lang="es-MX" sz="3200" dirty="0" err="1" smtClean="0"/>
              <a:t>improbably</a:t>
            </a:r>
            <a:r>
              <a:rPr lang="es-MX" sz="3200" dirty="0" smtClean="0"/>
              <a:t>)</a:t>
            </a:r>
            <a:br>
              <a:rPr lang="es-MX" sz="3200" dirty="0" smtClean="0"/>
            </a:br>
            <a:r>
              <a:rPr lang="es-MX" sz="3200" dirty="0" err="1" smtClean="0"/>
              <a:t>liable</a:t>
            </a:r>
            <a:r>
              <a:rPr lang="es-MX" sz="3200" dirty="0" smtClean="0"/>
              <a:t> </a:t>
            </a:r>
            <a:r>
              <a:rPr lang="es-MX" sz="3200" dirty="0" err="1" smtClean="0"/>
              <a:t>to</a:t>
            </a:r>
            <a:r>
              <a:rPr lang="es-MX" sz="3200" dirty="0" smtClean="0"/>
              <a:t> </a:t>
            </a:r>
            <a:r>
              <a:rPr lang="es-MX" sz="3200" dirty="0" err="1" smtClean="0"/>
              <a:t>fall</a:t>
            </a:r>
            <a:r>
              <a:rPr lang="es-MX" sz="3200" dirty="0" smtClean="0"/>
              <a:t> </a:t>
            </a:r>
            <a:br>
              <a:rPr lang="es-MX" sz="3200" dirty="0" smtClean="0"/>
            </a:br>
            <a:r>
              <a:rPr lang="es-MX" sz="3200" dirty="0" err="1" smtClean="0"/>
              <a:t>on</a:t>
            </a:r>
            <a:r>
              <a:rPr lang="es-MX" sz="3200" dirty="0" smtClean="0"/>
              <a:t> </a:t>
            </a:r>
            <a:r>
              <a:rPr lang="es-MX" sz="3200" dirty="0" err="1" smtClean="0"/>
              <a:t>you</a:t>
            </a:r>
            <a:r>
              <a:rPr lang="es-MX" sz="3200" dirty="0" smtClean="0"/>
              <a:t> </a:t>
            </a:r>
            <a:br>
              <a:rPr lang="es-MX" sz="3200" dirty="0" smtClean="0"/>
            </a:br>
            <a:r>
              <a:rPr lang="es-MX" sz="3200" dirty="0" smtClean="0"/>
              <a:t>(</a:t>
            </a:r>
            <a:r>
              <a:rPr lang="es-MX" sz="3200" dirty="0" err="1" smtClean="0"/>
              <a:t>especially</a:t>
            </a:r>
            <a:r>
              <a:rPr lang="es-MX" sz="3200" dirty="0" smtClean="0"/>
              <a:t> </a:t>
            </a:r>
            <a:br>
              <a:rPr lang="es-MX" sz="3200" dirty="0" smtClean="0"/>
            </a:br>
            <a:r>
              <a:rPr lang="es-MX" sz="3200" dirty="0" smtClean="0"/>
              <a:t>in </a:t>
            </a:r>
            <a:r>
              <a:rPr lang="es-MX" sz="3200" dirty="0" err="1" smtClean="0"/>
              <a:t>cartoons</a:t>
            </a:r>
            <a:r>
              <a:rPr lang="es-MX" sz="3200" dirty="0" smtClean="0"/>
              <a:t>).</a:t>
            </a:r>
            <a:endParaRPr lang="en-US" sz="3200" dirty="0"/>
          </a:p>
        </p:txBody>
      </p:sp>
      <p:sp>
        <p:nvSpPr>
          <p:cNvPr id="3" name="Title 2"/>
          <p:cNvSpPr>
            <a:spLocks noGrp="1"/>
          </p:cNvSpPr>
          <p:nvPr>
            <p:ph type="title"/>
          </p:nvPr>
        </p:nvSpPr>
        <p:spPr>
          <a:xfrm>
            <a:off x="914400" y="152400"/>
            <a:ext cx="7543800" cy="914400"/>
          </a:xfrm>
        </p:spPr>
        <p:txBody>
          <a:bodyPr/>
          <a:lstStyle/>
          <a:p>
            <a:pPr algn="ctr"/>
            <a:r>
              <a:rPr lang="en-US" dirty="0" smtClean="0"/>
              <a:t>Alternative Categorization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184280"/>
            <a:ext cx="5867400" cy="4673720"/>
          </a:xfrm>
          <a:prstGeom prst="rect">
            <a:avLst/>
          </a:prstGeom>
        </p:spPr>
      </p:pic>
    </p:spTree>
    <p:extLst>
      <p:ext uri="{BB962C8B-B14F-4D97-AF65-F5344CB8AC3E}">
        <p14:creationId xmlns:p14="http://schemas.microsoft.com/office/powerpoint/2010/main" val="204519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991600" cy="3581400"/>
          </a:xfrm>
        </p:spPr>
        <p:txBody>
          <a:bodyPr>
            <a:normAutofit/>
          </a:bodyPr>
          <a:lstStyle/>
          <a:p>
            <a:pPr marL="589788" indent="-571500">
              <a:buFont typeface="Wingdings"/>
              <a:buChar char="v"/>
            </a:pPr>
            <a:r>
              <a:rPr lang="en-US" dirty="0" smtClean="0"/>
              <a:t>Of course it lies within the four-celled cloud we saw before.</a:t>
            </a:r>
          </a:p>
          <a:p>
            <a:endParaRPr lang="en-US" dirty="0" smtClean="0"/>
          </a:p>
          <a:p>
            <a:pPr marL="589788" indent="-571500">
              <a:buFont typeface="Wingdings"/>
              <a:buChar char="v"/>
            </a:pP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060644249"/>
              </p:ext>
            </p:extLst>
          </p:nvPr>
        </p:nvGraphicFramePr>
        <p:xfrm>
          <a:off x="5105400" y="3581400"/>
          <a:ext cx="1582737" cy="1430337"/>
        </p:xfrm>
        <a:graphic>
          <a:graphicData uri="http://schemas.openxmlformats.org/presentationml/2006/ole">
            <mc:AlternateContent xmlns:mc="http://schemas.openxmlformats.org/markup-compatibility/2006">
              <mc:Choice xmlns:v="urn:schemas-microsoft-com:vml" Requires="v">
                <p:oleObj spid="_x0000_s35931" name="Visio" r:id="rId3" imgW="1622390" imgH="1477670" progId="Visio.Drawing.11">
                  <p:embed/>
                </p:oleObj>
              </mc:Choice>
              <mc:Fallback>
                <p:oleObj name="Visio" r:id="rId3" imgW="1622390" imgH="1477670" progId="Visio.Drawing.11">
                  <p:embed/>
                  <p:pic>
                    <p:nvPicPr>
                      <p:cNvPr id="0" name=""/>
                      <p:cNvPicPr/>
                      <p:nvPr/>
                    </p:nvPicPr>
                    <p:blipFill>
                      <a:blip r:embed="rId4"/>
                      <a:stretch>
                        <a:fillRect/>
                      </a:stretch>
                    </p:blipFill>
                    <p:spPr>
                      <a:xfrm>
                        <a:off x="5105400" y="3581400"/>
                        <a:ext cx="1582737" cy="14303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58141695"/>
              </p:ext>
            </p:extLst>
          </p:nvPr>
        </p:nvGraphicFramePr>
        <p:xfrm>
          <a:off x="6045200" y="3684587"/>
          <a:ext cx="2184400" cy="2640013"/>
        </p:xfrm>
        <a:graphic>
          <a:graphicData uri="http://schemas.openxmlformats.org/presentationml/2006/ole">
            <mc:AlternateContent xmlns:mc="http://schemas.openxmlformats.org/markup-compatibility/2006">
              <mc:Choice xmlns:v="urn:schemas-microsoft-com:vml" Requires="v">
                <p:oleObj spid="_x0000_s35932" name="Visio" r:id="rId5" imgW="2184372" imgH="2639742" progId="Visio.Drawing.11">
                  <p:embed/>
                </p:oleObj>
              </mc:Choice>
              <mc:Fallback>
                <p:oleObj name="Visio" r:id="rId5" imgW="2184372" imgH="2639742" progId="Visio.Drawing.11">
                  <p:embed/>
                  <p:pic>
                    <p:nvPicPr>
                      <p:cNvPr id="0" name=""/>
                      <p:cNvPicPr/>
                      <p:nvPr/>
                    </p:nvPicPr>
                    <p:blipFill>
                      <a:blip r:embed="rId6"/>
                      <a:stretch>
                        <a:fillRect/>
                      </a:stretch>
                    </p:blipFill>
                    <p:spPr>
                      <a:xfrm>
                        <a:off x="6045200" y="3684587"/>
                        <a:ext cx="2184400" cy="26400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72883072"/>
              </p:ext>
            </p:extLst>
          </p:nvPr>
        </p:nvGraphicFramePr>
        <p:xfrm>
          <a:off x="5872163" y="2466975"/>
          <a:ext cx="1976437" cy="2562225"/>
        </p:xfrm>
        <a:graphic>
          <a:graphicData uri="http://schemas.openxmlformats.org/presentationml/2006/ole">
            <mc:AlternateContent xmlns:mc="http://schemas.openxmlformats.org/markup-compatibility/2006">
              <mc:Choice xmlns:v="urn:schemas-microsoft-com:vml" Requires="v">
                <p:oleObj spid="_x0000_s35933" name="Visio" r:id="rId7" imgW="1975693" imgH="2562933" progId="Visio.Drawing.11">
                  <p:embed/>
                </p:oleObj>
              </mc:Choice>
              <mc:Fallback>
                <p:oleObj name="Visio" r:id="rId7" imgW="1975693" imgH="2562933" progId="Visio.Drawing.11">
                  <p:embed/>
                  <p:pic>
                    <p:nvPicPr>
                      <p:cNvPr id="0" name=""/>
                      <p:cNvPicPr/>
                      <p:nvPr/>
                    </p:nvPicPr>
                    <p:blipFill>
                      <a:blip r:embed="rId8"/>
                      <a:stretch>
                        <a:fillRect/>
                      </a:stretch>
                    </p:blipFill>
                    <p:spPr>
                      <a:xfrm>
                        <a:off x="5872163" y="2466975"/>
                        <a:ext cx="1976437" cy="25622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348220693"/>
              </p:ext>
            </p:extLst>
          </p:nvPr>
        </p:nvGraphicFramePr>
        <p:xfrm>
          <a:off x="985837" y="3810000"/>
          <a:ext cx="2519363" cy="2484437"/>
        </p:xfrm>
        <a:graphic>
          <a:graphicData uri="http://schemas.openxmlformats.org/presentationml/2006/ole">
            <mc:AlternateContent xmlns:mc="http://schemas.openxmlformats.org/markup-compatibility/2006">
              <mc:Choice xmlns:v="urn:schemas-microsoft-com:vml" Requires="v">
                <p:oleObj spid="_x0000_s35934" name="Visio" r:id="rId9" imgW="2656777" imgH="2512249" progId="Visio.Drawing.11">
                  <p:embed/>
                </p:oleObj>
              </mc:Choice>
              <mc:Fallback>
                <p:oleObj name="Visio" r:id="rId9" imgW="2656777" imgH="2512249" progId="Visio.Drawing.11">
                  <p:embed/>
                  <p:pic>
                    <p:nvPicPr>
                      <p:cNvPr id="0" name=""/>
                      <p:cNvPicPr/>
                      <p:nvPr/>
                    </p:nvPicPr>
                    <p:blipFill>
                      <a:blip r:embed="rId10"/>
                      <a:stretch>
                        <a:fillRect/>
                      </a:stretch>
                    </p:blipFill>
                    <p:spPr>
                      <a:xfrm>
                        <a:off x="985837" y="3810000"/>
                        <a:ext cx="2519363" cy="248443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97641003"/>
              </p:ext>
            </p:extLst>
          </p:nvPr>
        </p:nvGraphicFramePr>
        <p:xfrm>
          <a:off x="2133600" y="2743200"/>
          <a:ext cx="3028950" cy="2476500"/>
        </p:xfrm>
        <a:graphic>
          <a:graphicData uri="http://schemas.openxmlformats.org/presentationml/2006/ole">
            <mc:AlternateContent xmlns:mc="http://schemas.openxmlformats.org/markup-compatibility/2006">
              <mc:Choice xmlns:v="urn:schemas-microsoft-com:vml" Requires="v">
                <p:oleObj spid="_x0000_s35935" name="Visio" r:id="rId11" imgW="3029096" imgH="2477240" progId="Visio.Drawing.11">
                  <p:embed/>
                </p:oleObj>
              </mc:Choice>
              <mc:Fallback>
                <p:oleObj name="Visio" r:id="rId11" imgW="3029096" imgH="2477240" progId="Visio.Drawing.11">
                  <p:embed/>
                  <p:pic>
                    <p:nvPicPr>
                      <p:cNvPr id="0" name=""/>
                      <p:cNvPicPr/>
                      <p:nvPr/>
                    </p:nvPicPr>
                    <p:blipFill>
                      <a:blip r:embed="rId12"/>
                      <a:stretch>
                        <a:fillRect/>
                      </a:stretch>
                    </p:blipFill>
                    <p:spPr>
                      <a:xfrm>
                        <a:off x="2133600" y="2743200"/>
                        <a:ext cx="3028950" cy="2476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15137207"/>
              </p:ext>
            </p:extLst>
          </p:nvPr>
        </p:nvGraphicFramePr>
        <p:xfrm>
          <a:off x="2438400" y="3810000"/>
          <a:ext cx="2649537" cy="1644650"/>
        </p:xfrm>
        <a:graphic>
          <a:graphicData uri="http://schemas.openxmlformats.org/presentationml/2006/ole">
            <mc:AlternateContent xmlns:mc="http://schemas.openxmlformats.org/markup-compatibility/2006">
              <mc:Choice xmlns:v="urn:schemas-microsoft-com:vml" Requires="v">
                <p:oleObj spid="_x0000_s35936" name="Visio" r:id="rId13" imgW="2648770" imgH="1644875" progId="Visio.Drawing.11">
                  <p:embed/>
                </p:oleObj>
              </mc:Choice>
              <mc:Fallback>
                <p:oleObj name="Visio" r:id="rId13" imgW="2648770" imgH="1644875"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0" y="3810000"/>
                        <a:ext cx="26495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2936704"/>
              </p:ext>
            </p:extLst>
          </p:nvPr>
        </p:nvGraphicFramePr>
        <p:xfrm>
          <a:off x="5181600" y="4191000"/>
          <a:ext cx="804863" cy="769937"/>
        </p:xfrm>
        <a:graphic>
          <a:graphicData uri="http://schemas.openxmlformats.org/presentationml/2006/ole">
            <mc:AlternateContent xmlns:mc="http://schemas.openxmlformats.org/markup-compatibility/2006">
              <mc:Choice xmlns:v="urn:schemas-microsoft-com:vml" Requires="v">
                <p:oleObj spid="_x0000_s35937" name="Visio" r:id="rId15" imgW="804189" imgH="769664" progId="Visio.Drawing.11">
                  <p:embed/>
                </p:oleObj>
              </mc:Choice>
              <mc:Fallback>
                <p:oleObj name="Visio" r:id="rId15" imgW="804189" imgH="769664" progId="Visio.Drawing.11">
                  <p:embed/>
                  <p:pic>
                    <p:nvPicPr>
                      <p:cNvPr id="0" name=""/>
                      <p:cNvPicPr/>
                      <p:nvPr/>
                    </p:nvPicPr>
                    <p:blipFill>
                      <a:blip r:embed="rId16"/>
                      <a:stretch>
                        <a:fillRect/>
                      </a:stretch>
                    </p:blipFill>
                    <p:spPr>
                      <a:xfrm>
                        <a:off x="5181600" y="4191000"/>
                        <a:ext cx="804863" cy="76993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09748483"/>
              </p:ext>
            </p:extLst>
          </p:nvPr>
        </p:nvGraphicFramePr>
        <p:xfrm>
          <a:off x="7239000" y="4267200"/>
          <a:ext cx="419100" cy="287338"/>
        </p:xfrm>
        <a:graphic>
          <a:graphicData uri="http://schemas.openxmlformats.org/presentationml/2006/ole">
            <mc:AlternateContent xmlns:mc="http://schemas.openxmlformats.org/markup-compatibility/2006">
              <mc:Choice xmlns:v="urn:schemas-microsoft-com:vml" Requires="v">
                <p:oleObj spid="_x0000_s35938" name="Visio" r:id="rId17" imgW="418359" imgH="287905" progId="Visio.Drawing.11">
                  <p:embed/>
                </p:oleObj>
              </mc:Choice>
              <mc:Fallback>
                <p:oleObj name="Visio" r:id="rId17" imgW="418359" imgH="28790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4267200"/>
                        <a:ext cx="4191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59146008"/>
              </p:ext>
            </p:extLst>
          </p:nvPr>
        </p:nvGraphicFramePr>
        <p:xfrm>
          <a:off x="4095750" y="2352675"/>
          <a:ext cx="1238250" cy="1609725"/>
        </p:xfrm>
        <a:graphic>
          <a:graphicData uri="http://schemas.openxmlformats.org/presentationml/2006/ole">
            <mc:AlternateContent xmlns:mc="http://schemas.openxmlformats.org/markup-compatibility/2006">
              <mc:Choice xmlns:v="urn:schemas-microsoft-com:vml" Requires="v">
                <p:oleObj spid="_x0000_s35939" name="Visio" r:id="rId19" imgW="1238061" imgH="1609867" progId="Visio.Drawing.11">
                  <p:embed/>
                </p:oleObj>
              </mc:Choice>
              <mc:Fallback>
                <p:oleObj name="Visio" r:id="rId19" imgW="1238061" imgH="1609867" progId="Visio.Drawing.11">
                  <p:embed/>
                  <p:pic>
                    <p:nvPicPr>
                      <p:cNvPr id="0" name=""/>
                      <p:cNvPicPr/>
                      <p:nvPr/>
                    </p:nvPicPr>
                    <p:blipFill>
                      <a:blip r:embed="rId20"/>
                      <a:stretch>
                        <a:fillRect/>
                      </a:stretch>
                    </p:blipFill>
                    <p:spPr>
                      <a:xfrm>
                        <a:off x="4095750" y="2352675"/>
                        <a:ext cx="1238250" cy="16097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21953924"/>
              </p:ext>
            </p:extLst>
          </p:nvPr>
        </p:nvGraphicFramePr>
        <p:xfrm>
          <a:off x="3644900" y="3671887"/>
          <a:ext cx="2298700" cy="3033713"/>
        </p:xfrm>
        <a:graphic>
          <a:graphicData uri="http://schemas.openxmlformats.org/presentationml/2006/ole">
            <mc:AlternateContent xmlns:mc="http://schemas.openxmlformats.org/markup-compatibility/2006">
              <mc:Choice xmlns:v="urn:schemas-microsoft-com:vml" Requires="v">
                <p:oleObj spid="_x0000_s35940" name="Visio" r:id="rId21" imgW="2298970" imgH="3034240" progId="Visio.Drawing.11">
                  <p:embed/>
                </p:oleObj>
              </mc:Choice>
              <mc:Fallback>
                <p:oleObj name="Visio" r:id="rId21" imgW="2298970" imgH="3034240" progId="Visio.Drawing.11">
                  <p:embed/>
                  <p:pic>
                    <p:nvPicPr>
                      <p:cNvPr id="0" name=""/>
                      <p:cNvPicPr/>
                      <p:nvPr/>
                    </p:nvPicPr>
                    <p:blipFill>
                      <a:blip r:embed="rId22"/>
                      <a:stretch>
                        <a:fillRect/>
                      </a:stretch>
                    </p:blipFill>
                    <p:spPr>
                      <a:xfrm>
                        <a:off x="3644900" y="3671887"/>
                        <a:ext cx="2298700" cy="303371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4859915"/>
              </p:ext>
            </p:extLst>
          </p:nvPr>
        </p:nvGraphicFramePr>
        <p:xfrm>
          <a:off x="2622550" y="2286000"/>
          <a:ext cx="4235450" cy="4538662"/>
        </p:xfrm>
        <a:graphic>
          <a:graphicData uri="http://schemas.openxmlformats.org/presentationml/2006/ole">
            <mc:AlternateContent xmlns:mc="http://schemas.openxmlformats.org/markup-compatibility/2006">
              <mc:Choice xmlns:v="urn:schemas-microsoft-com:vml" Requires="v">
                <p:oleObj spid="_x0000_s35941" name="Visio" r:id="rId23" imgW="4235129" imgH="4538037" progId="Visio.Drawing.11">
                  <p:embed/>
                </p:oleObj>
              </mc:Choice>
              <mc:Fallback>
                <p:oleObj name="Visio" r:id="rId23" imgW="4235129" imgH="4538037" progId="Visio.Drawing.11">
                  <p:embed/>
                  <p:pic>
                    <p:nvPicPr>
                      <p:cNvPr id="0" name=""/>
                      <p:cNvPicPr/>
                      <p:nvPr/>
                    </p:nvPicPr>
                    <p:blipFill>
                      <a:blip r:embed="rId24"/>
                      <a:stretch>
                        <a:fillRect/>
                      </a:stretch>
                    </p:blipFill>
                    <p:spPr>
                      <a:xfrm>
                        <a:off x="2622550" y="2286000"/>
                        <a:ext cx="4235450" cy="453866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05379932"/>
              </p:ext>
            </p:extLst>
          </p:nvPr>
        </p:nvGraphicFramePr>
        <p:xfrm>
          <a:off x="5867400" y="6324600"/>
          <a:ext cx="2329546" cy="533400"/>
        </p:xfrm>
        <a:graphic>
          <a:graphicData uri="http://schemas.openxmlformats.org/presentationml/2006/ole">
            <mc:AlternateContent xmlns:mc="http://schemas.openxmlformats.org/markup-compatibility/2006">
              <mc:Choice xmlns:v="urn:schemas-microsoft-com:vml" Requires="v">
                <p:oleObj spid="_x0000_s35942" name="Visio" r:id="rId25" imgW="1697955" imgH="388228" progId="Visio.Drawing.11">
                  <p:embed/>
                </p:oleObj>
              </mc:Choice>
              <mc:Fallback>
                <p:oleObj name="Visio" r:id="rId25" imgW="1697955" imgH="388228" progId="Visio.Drawing.11">
                  <p:embed/>
                  <p:pic>
                    <p:nvPicPr>
                      <p:cNvPr id="0" name=""/>
                      <p:cNvPicPr/>
                      <p:nvPr/>
                    </p:nvPicPr>
                    <p:blipFill>
                      <a:blip r:embed="rId26"/>
                      <a:stretch>
                        <a:fillRect/>
                      </a:stretch>
                    </p:blipFill>
                    <p:spPr>
                      <a:xfrm>
                        <a:off x="5867400" y="6324600"/>
                        <a:ext cx="2329546" cy="5334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59628280"/>
              </p:ext>
            </p:extLst>
          </p:nvPr>
        </p:nvGraphicFramePr>
        <p:xfrm>
          <a:off x="2259013" y="1066800"/>
          <a:ext cx="5818187" cy="5745162"/>
        </p:xfrm>
        <a:graphic>
          <a:graphicData uri="http://schemas.openxmlformats.org/presentationml/2006/ole">
            <mc:AlternateContent xmlns:mc="http://schemas.openxmlformats.org/markup-compatibility/2006">
              <mc:Choice xmlns:v="urn:schemas-microsoft-com:vml" Requires="v">
                <p:oleObj spid="_x0000_s35943" name="Visio" r:id="rId27" imgW="5818486" imgH="5745567" progId="Visio.Drawing.11">
                  <p:embed/>
                </p:oleObj>
              </mc:Choice>
              <mc:Fallback>
                <p:oleObj name="Visio" r:id="rId27" imgW="5818486" imgH="5745567" progId="Visio.Drawing.11">
                  <p:embed/>
                  <p:pic>
                    <p:nvPicPr>
                      <p:cNvPr id="0" name=""/>
                      <p:cNvPicPr/>
                      <p:nvPr/>
                    </p:nvPicPr>
                    <p:blipFill>
                      <a:blip r:embed="rId28"/>
                      <a:stretch>
                        <a:fillRect/>
                      </a:stretch>
                    </p:blipFill>
                    <p:spPr>
                      <a:xfrm>
                        <a:off x="2259013" y="1066800"/>
                        <a:ext cx="5818187" cy="5745162"/>
                      </a:xfrm>
                      <a:prstGeom prst="rect">
                        <a:avLst/>
                      </a:prstGeom>
                    </p:spPr>
                  </p:pic>
                </p:oleObj>
              </mc:Fallback>
            </mc:AlternateContent>
          </a:graphicData>
        </a:graphic>
      </p:graphicFrame>
    </p:spTree>
    <p:extLst>
      <p:ext uri="{BB962C8B-B14F-4D97-AF65-F5344CB8AC3E}">
        <p14:creationId xmlns:p14="http://schemas.microsoft.com/office/powerpoint/2010/main" val="335450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 presetClass="entr" presetSubtype="1"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991600" cy="3581400"/>
          </a:xfrm>
        </p:spPr>
        <p:txBody>
          <a:bodyPr>
            <a:normAutofit/>
          </a:bodyPr>
          <a:lstStyle/>
          <a:p>
            <a:pPr marL="589788" indent="-571500">
              <a:buFont typeface="Wingdings"/>
              <a:buChar char="v"/>
            </a:pPr>
            <a:r>
              <a:rPr lang="en-US" dirty="0" smtClean="0"/>
              <a:t>It </a:t>
            </a:r>
            <a:r>
              <a:rPr lang="en-US" dirty="0"/>
              <a:t>happens </a:t>
            </a:r>
            <a:r>
              <a:rPr lang="en-US" dirty="0" smtClean="0"/>
              <a:t>at lower levels too</a:t>
            </a:r>
            <a:r>
              <a:rPr lang="en-US" dirty="0"/>
              <a:t>, I’m </a:t>
            </a:r>
            <a:r>
              <a:rPr lang="en-US" dirty="0" smtClean="0"/>
              <a:t>would argue (though time constraints forbid.)</a:t>
            </a:r>
            <a:endParaRPr lang="en-US" dirty="0"/>
          </a:p>
          <a:p>
            <a:pPr marL="589788" indent="-571500">
              <a:buFont typeface="Wingdings"/>
              <a:buChar char="v"/>
            </a:pPr>
            <a:endParaRPr lang="en-US" dirty="0" smtClean="0"/>
          </a:p>
          <a:p>
            <a:endParaRPr lang="en-US" dirty="0" smtClean="0"/>
          </a:p>
          <a:p>
            <a:pPr marL="589788" indent="-571500">
              <a:buFont typeface="Wingdings"/>
              <a:buChar char="v"/>
            </a:pP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207295235"/>
              </p:ext>
            </p:extLst>
          </p:nvPr>
        </p:nvGraphicFramePr>
        <p:xfrm>
          <a:off x="5105400" y="3581400"/>
          <a:ext cx="1582737" cy="1430337"/>
        </p:xfrm>
        <a:graphic>
          <a:graphicData uri="http://schemas.openxmlformats.org/presentationml/2006/ole">
            <mc:AlternateContent xmlns:mc="http://schemas.openxmlformats.org/markup-compatibility/2006">
              <mc:Choice xmlns:v="urn:schemas-microsoft-com:vml" Requires="v">
                <p:oleObj spid="_x0000_s36922" name="Visio" r:id="rId3" imgW="1622390" imgH="1477670" progId="Visio.Drawing.11">
                  <p:embed/>
                </p:oleObj>
              </mc:Choice>
              <mc:Fallback>
                <p:oleObj name="Visio" r:id="rId3" imgW="1622390" imgH="1477670" progId="Visio.Drawing.11">
                  <p:embed/>
                  <p:pic>
                    <p:nvPicPr>
                      <p:cNvPr id="0" name=""/>
                      <p:cNvPicPr/>
                      <p:nvPr/>
                    </p:nvPicPr>
                    <p:blipFill>
                      <a:blip r:embed="rId4"/>
                      <a:stretch>
                        <a:fillRect/>
                      </a:stretch>
                    </p:blipFill>
                    <p:spPr>
                      <a:xfrm>
                        <a:off x="5105400" y="3581400"/>
                        <a:ext cx="1582737" cy="14303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5213394"/>
              </p:ext>
            </p:extLst>
          </p:nvPr>
        </p:nvGraphicFramePr>
        <p:xfrm>
          <a:off x="6045200" y="3684587"/>
          <a:ext cx="2184400" cy="2640013"/>
        </p:xfrm>
        <a:graphic>
          <a:graphicData uri="http://schemas.openxmlformats.org/presentationml/2006/ole">
            <mc:AlternateContent xmlns:mc="http://schemas.openxmlformats.org/markup-compatibility/2006">
              <mc:Choice xmlns:v="urn:schemas-microsoft-com:vml" Requires="v">
                <p:oleObj spid="_x0000_s36923" name="Visio" r:id="rId5" imgW="2184372" imgH="2639742" progId="Visio.Drawing.11">
                  <p:embed/>
                </p:oleObj>
              </mc:Choice>
              <mc:Fallback>
                <p:oleObj name="Visio" r:id="rId5" imgW="2184372" imgH="2639742" progId="Visio.Drawing.11">
                  <p:embed/>
                  <p:pic>
                    <p:nvPicPr>
                      <p:cNvPr id="0" name=""/>
                      <p:cNvPicPr/>
                      <p:nvPr/>
                    </p:nvPicPr>
                    <p:blipFill>
                      <a:blip r:embed="rId6"/>
                      <a:stretch>
                        <a:fillRect/>
                      </a:stretch>
                    </p:blipFill>
                    <p:spPr>
                      <a:xfrm>
                        <a:off x="6045200" y="3684587"/>
                        <a:ext cx="2184400" cy="26400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00930817"/>
              </p:ext>
            </p:extLst>
          </p:nvPr>
        </p:nvGraphicFramePr>
        <p:xfrm>
          <a:off x="5872163" y="2466975"/>
          <a:ext cx="1976437" cy="2562225"/>
        </p:xfrm>
        <a:graphic>
          <a:graphicData uri="http://schemas.openxmlformats.org/presentationml/2006/ole">
            <mc:AlternateContent xmlns:mc="http://schemas.openxmlformats.org/markup-compatibility/2006">
              <mc:Choice xmlns:v="urn:schemas-microsoft-com:vml" Requires="v">
                <p:oleObj spid="_x0000_s36924" name="Visio" r:id="rId7" imgW="1975693" imgH="2562933" progId="Visio.Drawing.11">
                  <p:embed/>
                </p:oleObj>
              </mc:Choice>
              <mc:Fallback>
                <p:oleObj name="Visio" r:id="rId7" imgW="1975693" imgH="2562933" progId="Visio.Drawing.11">
                  <p:embed/>
                  <p:pic>
                    <p:nvPicPr>
                      <p:cNvPr id="0" name=""/>
                      <p:cNvPicPr/>
                      <p:nvPr/>
                    </p:nvPicPr>
                    <p:blipFill>
                      <a:blip r:embed="rId8"/>
                      <a:stretch>
                        <a:fillRect/>
                      </a:stretch>
                    </p:blipFill>
                    <p:spPr>
                      <a:xfrm>
                        <a:off x="5872163" y="2466975"/>
                        <a:ext cx="1976437" cy="25622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12022209"/>
              </p:ext>
            </p:extLst>
          </p:nvPr>
        </p:nvGraphicFramePr>
        <p:xfrm>
          <a:off x="985837" y="3810000"/>
          <a:ext cx="2519363" cy="2484437"/>
        </p:xfrm>
        <a:graphic>
          <a:graphicData uri="http://schemas.openxmlformats.org/presentationml/2006/ole">
            <mc:AlternateContent xmlns:mc="http://schemas.openxmlformats.org/markup-compatibility/2006">
              <mc:Choice xmlns:v="urn:schemas-microsoft-com:vml" Requires="v">
                <p:oleObj spid="_x0000_s36925" name="Visio" r:id="rId9" imgW="2656777" imgH="2512249" progId="Visio.Drawing.11">
                  <p:embed/>
                </p:oleObj>
              </mc:Choice>
              <mc:Fallback>
                <p:oleObj name="Visio" r:id="rId9" imgW="2656777" imgH="2512249" progId="Visio.Drawing.11">
                  <p:embed/>
                  <p:pic>
                    <p:nvPicPr>
                      <p:cNvPr id="0" name=""/>
                      <p:cNvPicPr/>
                      <p:nvPr/>
                    </p:nvPicPr>
                    <p:blipFill>
                      <a:blip r:embed="rId10"/>
                      <a:stretch>
                        <a:fillRect/>
                      </a:stretch>
                    </p:blipFill>
                    <p:spPr>
                      <a:xfrm>
                        <a:off x="985837" y="3810000"/>
                        <a:ext cx="2519363" cy="248443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98291316"/>
              </p:ext>
            </p:extLst>
          </p:nvPr>
        </p:nvGraphicFramePr>
        <p:xfrm>
          <a:off x="2133600" y="2743200"/>
          <a:ext cx="3028950" cy="2476500"/>
        </p:xfrm>
        <a:graphic>
          <a:graphicData uri="http://schemas.openxmlformats.org/presentationml/2006/ole">
            <mc:AlternateContent xmlns:mc="http://schemas.openxmlformats.org/markup-compatibility/2006">
              <mc:Choice xmlns:v="urn:schemas-microsoft-com:vml" Requires="v">
                <p:oleObj spid="_x0000_s36926" name="Visio" r:id="rId11" imgW="3029096" imgH="2477240" progId="Visio.Drawing.11">
                  <p:embed/>
                </p:oleObj>
              </mc:Choice>
              <mc:Fallback>
                <p:oleObj name="Visio" r:id="rId11" imgW="3029096" imgH="2477240" progId="Visio.Drawing.11">
                  <p:embed/>
                  <p:pic>
                    <p:nvPicPr>
                      <p:cNvPr id="0" name=""/>
                      <p:cNvPicPr/>
                      <p:nvPr/>
                    </p:nvPicPr>
                    <p:blipFill>
                      <a:blip r:embed="rId12"/>
                      <a:stretch>
                        <a:fillRect/>
                      </a:stretch>
                    </p:blipFill>
                    <p:spPr>
                      <a:xfrm>
                        <a:off x="2133600" y="2743200"/>
                        <a:ext cx="3028950" cy="2476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96492353"/>
              </p:ext>
            </p:extLst>
          </p:nvPr>
        </p:nvGraphicFramePr>
        <p:xfrm>
          <a:off x="2438400" y="3810000"/>
          <a:ext cx="2649537" cy="1644650"/>
        </p:xfrm>
        <a:graphic>
          <a:graphicData uri="http://schemas.openxmlformats.org/presentationml/2006/ole">
            <mc:AlternateContent xmlns:mc="http://schemas.openxmlformats.org/markup-compatibility/2006">
              <mc:Choice xmlns:v="urn:schemas-microsoft-com:vml" Requires="v">
                <p:oleObj spid="_x0000_s36927" name="Visio" r:id="rId13" imgW="2648770" imgH="1644875" progId="Visio.Drawing.11">
                  <p:embed/>
                </p:oleObj>
              </mc:Choice>
              <mc:Fallback>
                <p:oleObj name="Visio" r:id="rId13" imgW="2648770" imgH="1644875"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0" y="3810000"/>
                        <a:ext cx="26495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14620801"/>
              </p:ext>
            </p:extLst>
          </p:nvPr>
        </p:nvGraphicFramePr>
        <p:xfrm>
          <a:off x="5181600" y="4191000"/>
          <a:ext cx="804863" cy="769937"/>
        </p:xfrm>
        <a:graphic>
          <a:graphicData uri="http://schemas.openxmlformats.org/presentationml/2006/ole">
            <mc:AlternateContent xmlns:mc="http://schemas.openxmlformats.org/markup-compatibility/2006">
              <mc:Choice xmlns:v="urn:schemas-microsoft-com:vml" Requires="v">
                <p:oleObj spid="_x0000_s36928" name="Visio" r:id="rId15" imgW="804189" imgH="769664" progId="Visio.Drawing.11">
                  <p:embed/>
                </p:oleObj>
              </mc:Choice>
              <mc:Fallback>
                <p:oleObj name="Visio" r:id="rId15" imgW="804189" imgH="769664" progId="Visio.Drawing.11">
                  <p:embed/>
                  <p:pic>
                    <p:nvPicPr>
                      <p:cNvPr id="0" name=""/>
                      <p:cNvPicPr/>
                      <p:nvPr/>
                    </p:nvPicPr>
                    <p:blipFill>
                      <a:blip r:embed="rId16"/>
                      <a:stretch>
                        <a:fillRect/>
                      </a:stretch>
                    </p:blipFill>
                    <p:spPr>
                      <a:xfrm>
                        <a:off x="5181600" y="4191000"/>
                        <a:ext cx="804863" cy="76993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13407016"/>
              </p:ext>
            </p:extLst>
          </p:nvPr>
        </p:nvGraphicFramePr>
        <p:xfrm>
          <a:off x="7239000" y="4267200"/>
          <a:ext cx="419100" cy="287338"/>
        </p:xfrm>
        <a:graphic>
          <a:graphicData uri="http://schemas.openxmlformats.org/presentationml/2006/ole">
            <mc:AlternateContent xmlns:mc="http://schemas.openxmlformats.org/markup-compatibility/2006">
              <mc:Choice xmlns:v="urn:schemas-microsoft-com:vml" Requires="v">
                <p:oleObj spid="_x0000_s36929" name="Visio" r:id="rId17" imgW="418359" imgH="287905" progId="Visio.Drawing.11">
                  <p:embed/>
                </p:oleObj>
              </mc:Choice>
              <mc:Fallback>
                <p:oleObj name="Visio" r:id="rId17" imgW="418359" imgH="28790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4267200"/>
                        <a:ext cx="4191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73966521"/>
              </p:ext>
            </p:extLst>
          </p:nvPr>
        </p:nvGraphicFramePr>
        <p:xfrm>
          <a:off x="4095750" y="2352675"/>
          <a:ext cx="1238250" cy="1609725"/>
        </p:xfrm>
        <a:graphic>
          <a:graphicData uri="http://schemas.openxmlformats.org/presentationml/2006/ole">
            <mc:AlternateContent xmlns:mc="http://schemas.openxmlformats.org/markup-compatibility/2006">
              <mc:Choice xmlns:v="urn:schemas-microsoft-com:vml" Requires="v">
                <p:oleObj spid="_x0000_s36930" name="Visio" r:id="rId19" imgW="1238061" imgH="1609867" progId="Visio.Drawing.11">
                  <p:embed/>
                </p:oleObj>
              </mc:Choice>
              <mc:Fallback>
                <p:oleObj name="Visio" r:id="rId19" imgW="1238061" imgH="1609867" progId="Visio.Drawing.11">
                  <p:embed/>
                  <p:pic>
                    <p:nvPicPr>
                      <p:cNvPr id="0" name=""/>
                      <p:cNvPicPr/>
                      <p:nvPr/>
                    </p:nvPicPr>
                    <p:blipFill>
                      <a:blip r:embed="rId20"/>
                      <a:stretch>
                        <a:fillRect/>
                      </a:stretch>
                    </p:blipFill>
                    <p:spPr>
                      <a:xfrm>
                        <a:off x="4095750" y="2352675"/>
                        <a:ext cx="1238250" cy="16097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362141503"/>
              </p:ext>
            </p:extLst>
          </p:nvPr>
        </p:nvGraphicFramePr>
        <p:xfrm>
          <a:off x="3644900" y="3671887"/>
          <a:ext cx="2298700" cy="3033713"/>
        </p:xfrm>
        <a:graphic>
          <a:graphicData uri="http://schemas.openxmlformats.org/presentationml/2006/ole">
            <mc:AlternateContent xmlns:mc="http://schemas.openxmlformats.org/markup-compatibility/2006">
              <mc:Choice xmlns:v="urn:schemas-microsoft-com:vml" Requires="v">
                <p:oleObj spid="_x0000_s36931" name="Visio" r:id="rId21" imgW="2298970" imgH="3034240" progId="Visio.Drawing.11">
                  <p:embed/>
                </p:oleObj>
              </mc:Choice>
              <mc:Fallback>
                <p:oleObj name="Visio" r:id="rId21" imgW="2298970" imgH="3034240" progId="Visio.Drawing.11">
                  <p:embed/>
                  <p:pic>
                    <p:nvPicPr>
                      <p:cNvPr id="0" name=""/>
                      <p:cNvPicPr/>
                      <p:nvPr/>
                    </p:nvPicPr>
                    <p:blipFill>
                      <a:blip r:embed="rId22"/>
                      <a:stretch>
                        <a:fillRect/>
                      </a:stretch>
                    </p:blipFill>
                    <p:spPr>
                      <a:xfrm>
                        <a:off x="3644900" y="3671887"/>
                        <a:ext cx="2298700" cy="303371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97166526"/>
              </p:ext>
            </p:extLst>
          </p:nvPr>
        </p:nvGraphicFramePr>
        <p:xfrm>
          <a:off x="2622550" y="2286000"/>
          <a:ext cx="4235450" cy="4538662"/>
        </p:xfrm>
        <a:graphic>
          <a:graphicData uri="http://schemas.openxmlformats.org/presentationml/2006/ole">
            <mc:AlternateContent xmlns:mc="http://schemas.openxmlformats.org/markup-compatibility/2006">
              <mc:Choice xmlns:v="urn:schemas-microsoft-com:vml" Requires="v">
                <p:oleObj spid="_x0000_s36932" name="Visio" r:id="rId23" imgW="4235129" imgH="4538037" progId="Visio.Drawing.11">
                  <p:embed/>
                </p:oleObj>
              </mc:Choice>
              <mc:Fallback>
                <p:oleObj name="Visio" r:id="rId23" imgW="4235129" imgH="4538037" progId="Visio.Drawing.11">
                  <p:embed/>
                  <p:pic>
                    <p:nvPicPr>
                      <p:cNvPr id="0" name=""/>
                      <p:cNvPicPr/>
                      <p:nvPr/>
                    </p:nvPicPr>
                    <p:blipFill>
                      <a:blip r:embed="rId24"/>
                      <a:stretch>
                        <a:fillRect/>
                      </a:stretch>
                    </p:blipFill>
                    <p:spPr>
                      <a:xfrm>
                        <a:off x="2622550" y="2286000"/>
                        <a:ext cx="4235450" cy="453866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852751671"/>
              </p:ext>
            </p:extLst>
          </p:nvPr>
        </p:nvGraphicFramePr>
        <p:xfrm>
          <a:off x="5867400" y="6324600"/>
          <a:ext cx="2329546" cy="533400"/>
        </p:xfrm>
        <a:graphic>
          <a:graphicData uri="http://schemas.openxmlformats.org/presentationml/2006/ole">
            <mc:AlternateContent xmlns:mc="http://schemas.openxmlformats.org/markup-compatibility/2006">
              <mc:Choice xmlns:v="urn:schemas-microsoft-com:vml" Requires="v">
                <p:oleObj spid="_x0000_s36933" name="Visio" r:id="rId25" imgW="1697955" imgH="388228" progId="Visio.Drawing.11">
                  <p:embed/>
                </p:oleObj>
              </mc:Choice>
              <mc:Fallback>
                <p:oleObj name="Visio" r:id="rId25" imgW="1697955" imgH="388228" progId="Visio.Drawing.11">
                  <p:embed/>
                  <p:pic>
                    <p:nvPicPr>
                      <p:cNvPr id="0" name=""/>
                      <p:cNvPicPr/>
                      <p:nvPr/>
                    </p:nvPicPr>
                    <p:blipFill>
                      <a:blip r:embed="rId26"/>
                      <a:stretch>
                        <a:fillRect/>
                      </a:stretch>
                    </p:blipFill>
                    <p:spPr>
                      <a:xfrm>
                        <a:off x="5867400" y="6324600"/>
                        <a:ext cx="2329546" cy="5334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917808336"/>
              </p:ext>
            </p:extLst>
          </p:nvPr>
        </p:nvGraphicFramePr>
        <p:xfrm>
          <a:off x="2259013" y="1066800"/>
          <a:ext cx="5818187" cy="5745162"/>
        </p:xfrm>
        <a:graphic>
          <a:graphicData uri="http://schemas.openxmlformats.org/presentationml/2006/ole">
            <mc:AlternateContent xmlns:mc="http://schemas.openxmlformats.org/markup-compatibility/2006">
              <mc:Choice xmlns:v="urn:schemas-microsoft-com:vml" Requires="v">
                <p:oleObj spid="_x0000_s36934" name="Visio" r:id="rId27" imgW="5818486" imgH="5745567" progId="Visio.Drawing.11">
                  <p:embed/>
                </p:oleObj>
              </mc:Choice>
              <mc:Fallback>
                <p:oleObj name="Visio" r:id="rId27" imgW="5818486" imgH="5745567" progId="Visio.Drawing.11">
                  <p:embed/>
                  <p:pic>
                    <p:nvPicPr>
                      <p:cNvPr id="0" name=""/>
                      <p:cNvPicPr/>
                      <p:nvPr/>
                    </p:nvPicPr>
                    <p:blipFill>
                      <a:blip r:embed="rId28"/>
                      <a:stretch>
                        <a:fillRect/>
                      </a:stretch>
                    </p:blipFill>
                    <p:spPr>
                      <a:xfrm>
                        <a:off x="2259013" y="1066800"/>
                        <a:ext cx="5818187" cy="5745162"/>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64564397"/>
              </p:ext>
            </p:extLst>
          </p:nvPr>
        </p:nvGraphicFramePr>
        <p:xfrm>
          <a:off x="3810000" y="4648200"/>
          <a:ext cx="2038350" cy="2014537"/>
        </p:xfrm>
        <a:graphic>
          <a:graphicData uri="http://schemas.openxmlformats.org/presentationml/2006/ole">
            <mc:AlternateContent xmlns:mc="http://schemas.openxmlformats.org/markup-compatibility/2006">
              <mc:Choice xmlns:v="urn:schemas-microsoft-com:vml" Requires="v">
                <p:oleObj spid="_x0000_s36935" name="Visio" r:id="rId29" imgW="2037746" imgH="2013770" progId="Visio.Drawing.11">
                  <p:embed/>
                </p:oleObj>
              </mc:Choice>
              <mc:Fallback>
                <p:oleObj name="Visio" r:id="rId29" imgW="2037746" imgH="2013770" progId="Visio.Drawing.11">
                  <p:embed/>
                  <p:pic>
                    <p:nvPicPr>
                      <p:cNvPr id="0" name=""/>
                      <p:cNvPicPr/>
                      <p:nvPr/>
                    </p:nvPicPr>
                    <p:blipFill>
                      <a:blip r:embed="rId30"/>
                      <a:stretch>
                        <a:fillRect/>
                      </a:stretch>
                    </p:blipFill>
                    <p:spPr>
                      <a:xfrm>
                        <a:off x="3810000" y="4648200"/>
                        <a:ext cx="2038350" cy="2014537"/>
                      </a:xfrm>
                      <a:prstGeom prst="rect">
                        <a:avLst/>
                      </a:prstGeom>
                    </p:spPr>
                  </p:pic>
                </p:oleObj>
              </mc:Fallback>
            </mc:AlternateContent>
          </a:graphicData>
        </a:graphic>
      </p:graphicFrame>
    </p:spTree>
    <p:extLst>
      <p:ext uri="{BB962C8B-B14F-4D97-AF65-F5344CB8AC3E}">
        <p14:creationId xmlns:p14="http://schemas.microsoft.com/office/powerpoint/2010/main" val="148602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6" presetClass="entr" presetSubtype="0" fill="hold"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80">
                                          <p:stCondLst>
                                            <p:cond delay="0"/>
                                          </p:stCondLst>
                                        </p:cTn>
                                        <p:tgtEl>
                                          <p:spTgt spid="16"/>
                                        </p:tgtEl>
                                      </p:cBhvr>
                                    </p:animEffect>
                                    <p:anim calcmode="lin" valueType="num">
                                      <p:cBhvr>
                                        <p:cTn id="1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7" dur="26">
                                          <p:stCondLst>
                                            <p:cond delay="650"/>
                                          </p:stCondLst>
                                        </p:cTn>
                                        <p:tgtEl>
                                          <p:spTgt spid="16"/>
                                        </p:tgtEl>
                                      </p:cBhvr>
                                      <p:to x="100000" y="60000"/>
                                    </p:animScale>
                                    <p:animScale>
                                      <p:cBhvr>
                                        <p:cTn id="18" dur="166" decel="50000">
                                          <p:stCondLst>
                                            <p:cond delay="676"/>
                                          </p:stCondLst>
                                        </p:cTn>
                                        <p:tgtEl>
                                          <p:spTgt spid="16"/>
                                        </p:tgtEl>
                                      </p:cBhvr>
                                      <p:to x="100000" y="100000"/>
                                    </p:animScale>
                                    <p:animScale>
                                      <p:cBhvr>
                                        <p:cTn id="19" dur="26">
                                          <p:stCondLst>
                                            <p:cond delay="1312"/>
                                          </p:stCondLst>
                                        </p:cTn>
                                        <p:tgtEl>
                                          <p:spTgt spid="16"/>
                                        </p:tgtEl>
                                      </p:cBhvr>
                                      <p:to x="100000" y="80000"/>
                                    </p:animScale>
                                    <p:animScale>
                                      <p:cBhvr>
                                        <p:cTn id="20" dur="166" decel="50000">
                                          <p:stCondLst>
                                            <p:cond delay="1338"/>
                                          </p:stCondLst>
                                        </p:cTn>
                                        <p:tgtEl>
                                          <p:spTgt spid="16"/>
                                        </p:tgtEl>
                                      </p:cBhvr>
                                      <p:to x="100000" y="100000"/>
                                    </p:animScale>
                                    <p:animScale>
                                      <p:cBhvr>
                                        <p:cTn id="21" dur="26">
                                          <p:stCondLst>
                                            <p:cond delay="1642"/>
                                          </p:stCondLst>
                                        </p:cTn>
                                        <p:tgtEl>
                                          <p:spTgt spid="16"/>
                                        </p:tgtEl>
                                      </p:cBhvr>
                                      <p:to x="100000" y="90000"/>
                                    </p:animScale>
                                    <p:animScale>
                                      <p:cBhvr>
                                        <p:cTn id="22" dur="166" decel="50000">
                                          <p:stCondLst>
                                            <p:cond delay="1668"/>
                                          </p:stCondLst>
                                        </p:cTn>
                                        <p:tgtEl>
                                          <p:spTgt spid="16"/>
                                        </p:tgtEl>
                                      </p:cBhvr>
                                      <p:to x="100000" y="100000"/>
                                    </p:animScale>
                                    <p:animScale>
                                      <p:cBhvr>
                                        <p:cTn id="23" dur="26">
                                          <p:stCondLst>
                                            <p:cond delay="1808"/>
                                          </p:stCondLst>
                                        </p:cTn>
                                        <p:tgtEl>
                                          <p:spTgt spid="16"/>
                                        </p:tgtEl>
                                      </p:cBhvr>
                                      <p:to x="100000" y="95000"/>
                                    </p:animScale>
                                    <p:animScale>
                                      <p:cBhvr>
                                        <p:cTn id="2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991600" cy="3581400"/>
          </a:xfrm>
        </p:spPr>
        <p:txBody>
          <a:bodyPr>
            <a:normAutofit/>
          </a:bodyPr>
          <a:lstStyle/>
          <a:p>
            <a:pPr marL="589788" indent="-571500">
              <a:buFont typeface="Wingdings"/>
              <a:buChar char="v"/>
            </a:pPr>
            <a:r>
              <a:rPr lang="en-US" dirty="0" smtClean="0"/>
              <a:t>In this way, and in its ubiquity, the configuration is fractal-like.</a:t>
            </a:r>
            <a:endParaRPr lang="en-US" dirty="0"/>
          </a:p>
          <a:p>
            <a:pPr marL="589788" indent="-571500">
              <a:buFont typeface="Wingdings"/>
              <a:buChar char="v"/>
            </a:pPr>
            <a:endParaRPr lang="en-US" dirty="0" smtClean="0"/>
          </a:p>
          <a:p>
            <a:endParaRPr lang="en-US" dirty="0" smtClean="0"/>
          </a:p>
          <a:p>
            <a:pPr marL="589788" indent="-571500">
              <a:buFont typeface="Wingdings"/>
              <a:buChar char="v"/>
            </a:pP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727678627"/>
              </p:ext>
            </p:extLst>
          </p:nvPr>
        </p:nvGraphicFramePr>
        <p:xfrm>
          <a:off x="5105400" y="3581400"/>
          <a:ext cx="1582737" cy="1430337"/>
        </p:xfrm>
        <a:graphic>
          <a:graphicData uri="http://schemas.openxmlformats.org/presentationml/2006/ole">
            <mc:AlternateContent xmlns:mc="http://schemas.openxmlformats.org/markup-compatibility/2006">
              <mc:Choice xmlns:v="urn:schemas-microsoft-com:vml" Requires="v">
                <p:oleObj spid="_x0000_s37946" name="Visio" r:id="rId3" imgW="1622390" imgH="1477670" progId="Visio.Drawing.11">
                  <p:embed/>
                </p:oleObj>
              </mc:Choice>
              <mc:Fallback>
                <p:oleObj name="Visio" r:id="rId3" imgW="1622390" imgH="1477670" progId="Visio.Drawing.11">
                  <p:embed/>
                  <p:pic>
                    <p:nvPicPr>
                      <p:cNvPr id="0" name=""/>
                      <p:cNvPicPr/>
                      <p:nvPr/>
                    </p:nvPicPr>
                    <p:blipFill>
                      <a:blip r:embed="rId4"/>
                      <a:stretch>
                        <a:fillRect/>
                      </a:stretch>
                    </p:blipFill>
                    <p:spPr>
                      <a:xfrm>
                        <a:off x="5105400" y="3581400"/>
                        <a:ext cx="1582737" cy="14303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23601718"/>
              </p:ext>
            </p:extLst>
          </p:nvPr>
        </p:nvGraphicFramePr>
        <p:xfrm>
          <a:off x="6045200" y="3684587"/>
          <a:ext cx="2184400" cy="2640013"/>
        </p:xfrm>
        <a:graphic>
          <a:graphicData uri="http://schemas.openxmlformats.org/presentationml/2006/ole">
            <mc:AlternateContent xmlns:mc="http://schemas.openxmlformats.org/markup-compatibility/2006">
              <mc:Choice xmlns:v="urn:schemas-microsoft-com:vml" Requires="v">
                <p:oleObj spid="_x0000_s37947" name="Visio" r:id="rId5" imgW="2184372" imgH="2639742" progId="Visio.Drawing.11">
                  <p:embed/>
                </p:oleObj>
              </mc:Choice>
              <mc:Fallback>
                <p:oleObj name="Visio" r:id="rId5" imgW="2184372" imgH="2639742" progId="Visio.Drawing.11">
                  <p:embed/>
                  <p:pic>
                    <p:nvPicPr>
                      <p:cNvPr id="0" name=""/>
                      <p:cNvPicPr/>
                      <p:nvPr/>
                    </p:nvPicPr>
                    <p:blipFill>
                      <a:blip r:embed="rId6"/>
                      <a:stretch>
                        <a:fillRect/>
                      </a:stretch>
                    </p:blipFill>
                    <p:spPr>
                      <a:xfrm>
                        <a:off x="6045200" y="3684587"/>
                        <a:ext cx="2184400" cy="26400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73230711"/>
              </p:ext>
            </p:extLst>
          </p:nvPr>
        </p:nvGraphicFramePr>
        <p:xfrm>
          <a:off x="5872163" y="2466975"/>
          <a:ext cx="1976437" cy="2562225"/>
        </p:xfrm>
        <a:graphic>
          <a:graphicData uri="http://schemas.openxmlformats.org/presentationml/2006/ole">
            <mc:AlternateContent xmlns:mc="http://schemas.openxmlformats.org/markup-compatibility/2006">
              <mc:Choice xmlns:v="urn:schemas-microsoft-com:vml" Requires="v">
                <p:oleObj spid="_x0000_s37948" name="Visio" r:id="rId7" imgW="1975693" imgH="2562933" progId="Visio.Drawing.11">
                  <p:embed/>
                </p:oleObj>
              </mc:Choice>
              <mc:Fallback>
                <p:oleObj name="Visio" r:id="rId7" imgW="1975693" imgH="2562933" progId="Visio.Drawing.11">
                  <p:embed/>
                  <p:pic>
                    <p:nvPicPr>
                      <p:cNvPr id="0" name=""/>
                      <p:cNvPicPr/>
                      <p:nvPr/>
                    </p:nvPicPr>
                    <p:blipFill>
                      <a:blip r:embed="rId8"/>
                      <a:stretch>
                        <a:fillRect/>
                      </a:stretch>
                    </p:blipFill>
                    <p:spPr>
                      <a:xfrm>
                        <a:off x="5872163" y="2466975"/>
                        <a:ext cx="1976437" cy="25622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38521686"/>
              </p:ext>
            </p:extLst>
          </p:nvPr>
        </p:nvGraphicFramePr>
        <p:xfrm>
          <a:off x="985837" y="3810000"/>
          <a:ext cx="2519363" cy="2484437"/>
        </p:xfrm>
        <a:graphic>
          <a:graphicData uri="http://schemas.openxmlformats.org/presentationml/2006/ole">
            <mc:AlternateContent xmlns:mc="http://schemas.openxmlformats.org/markup-compatibility/2006">
              <mc:Choice xmlns:v="urn:schemas-microsoft-com:vml" Requires="v">
                <p:oleObj spid="_x0000_s37949" name="Visio" r:id="rId9" imgW="2656777" imgH="2512249" progId="Visio.Drawing.11">
                  <p:embed/>
                </p:oleObj>
              </mc:Choice>
              <mc:Fallback>
                <p:oleObj name="Visio" r:id="rId9" imgW="2656777" imgH="2512249" progId="Visio.Drawing.11">
                  <p:embed/>
                  <p:pic>
                    <p:nvPicPr>
                      <p:cNvPr id="0" name=""/>
                      <p:cNvPicPr/>
                      <p:nvPr/>
                    </p:nvPicPr>
                    <p:blipFill>
                      <a:blip r:embed="rId10"/>
                      <a:stretch>
                        <a:fillRect/>
                      </a:stretch>
                    </p:blipFill>
                    <p:spPr>
                      <a:xfrm>
                        <a:off x="985837" y="3810000"/>
                        <a:ext cx="2519363" cy="248443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79783750"/>
              </p:ext>
            </p:extLst>
          </p:nvPr>
        </p:nvGraphicFramePr>
        <p:xfrm>
          <a:off x="2133600" y="2743200"/>
          <a:ext cx="3028950" cy="2476500"/>
        </p:xfrm>
        <a:graphic>
          <a:graphicData uri="http://schemas.openxmlformats.org/presentationml/2006/ole">
            <mc:AlternateContent xmlns:mc="http://schemas.openxmlformats.org/markup-compatibility/2006">
              <mc:Choice xmlns:v="urn:schemas-microsoft-com:vml" Requires="v">
                <p:oleObj spid="_x0000_s37950" name="Visio" r:id="rId11" imgW="3029096" imgH="2477240" progId="Visio.Drawing.11">
                  <p:embed/>
                </p:oleObj>
              </mc:Choice>
              <mc:Fallback>
                <p:oleObj name="Visio" r:id="rId11" imgW="3029096" imgH="2477240" progId="Visio.Drawing.11">
                  <p:embed/>
                  <p:pic>
                    <p:nvPicPr>
                      <p:cNvPr id="0" name=""/>
                      <p:cNvPicPr/>
                      <p:nvPr/>
                    </p:nvPicPr>
                    <p:blipFill>
                      <a:blip r:embed="rId12"/>
                      <a:stretch>
                        <a:fillRect/>
                      </a:stretch>
                    </p:blipFill>
                    <p:spPr>
                      <a:xfrm>
                        <a:off x="2133600" y="2743200"/>
                        <a:ext cx="3028950" cy="2476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85866716"/>
              </p:ext>
            </p:extLst>
          </p:nvPr>
        </p:nvGraphicFramePr>
        <p:xfrm>
          <a:off x="2438400" y="3810000"/>
          <a:ext cx="2649537" cy="1644650"/>
        </p:xfrm>
        <a:graphic>
          <a:graphicData uri="http://schemas.openxmlformats.org/presentationml/2006/ole">
            <mc:AlternateContent xmlns:mc="http://schemas.openxmlformats.org/markup-compatibility/2006">
              <mc:Choice xmlns:v="urn:schemas-microsoft-com:vml" Requires="v">
                <p:oleObj spid="_x0000_s37951" name="Visio" r:id="rId13" imgW="2648770" imgH="1644875" progId="Visio.Drawing.11">
                  <p:embed/>
                </p:oleObj>
              </mc:Choice>
              <mc:Fallback>
                <p:oleObj name="Visio" r:id="rId13" imgW="2648770" imgH="1644875"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0" y="3810000"/>
                        <a:ext cx="26495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62205984"/>
              </p:ext>
            </p:extLst>
          </p:nvPr>
        </p:nvGraphicFramePr>
        <p:xfrm>
          <a:off x="5181600" y="4191000"/>
          <a:ext cx="804863" cy="769937"/>
        </p:xfrm>
        <a:graphic>
          <a:graphicData uri="http://schemas.openxmlformats.org/presentationml/2006/ole">
            <mc:AlternateContent xmlns:mc="http://schemas.openxmlformats.org/markup-compatibility/2006">
              <mc:Choice xmlns:v="urn:schemas-microsoft-com:vml" Requires="v">
                <p:oleObj spid="_x0000_s37952" name="Visio" r:id="rId15" imgW="804189" imgH="769664" progId="Visio.Drawing.11">
                  <p:embed/>
                </p:oleObj>
              </mc:Choice>
              <mc:Fallback>
                <p:oleObj name="Visio" r:id="rId15" imgW="804189" imgH="769664" progId="Visio.Drawing.11">
                  <p:embed/>
                  <p:pic>
                    <p:nvPicPr>
                      <p:cNvPr id="0" name=""/>
                      <p:cNvPicPr/>
                      <p:nvPr/>
                    </p:nvPicPr>
                    <p:blipFill>
                      <a:blip r:embed="rId16"/>
                      <a:stretch>
                        <a:fillRect/>
                      </a:stretch>
                    </p:blipFill>
                    <p:spPr>
                      <a:xfrm>
                        <a:off x="5181600" y="4191000"/>
                        <a:ext cx="804863" cy="76993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86355839"/>
              </p:ext>
            </p:extLst>
          </p:nvPr>
        </p:nvGraphicFramePr>
        <p:xfrm>
          <a:off x="7239000" y="4267200"/>
          <a:ext cx="419100" cy="287338"/>
        </p:xfrm>
        <a:graphic>
          <a:graphicData uri="http://schemas.openxmlformats.org/presentationml/2006/ole">
            <mc:AlternateContent xmlns:mc="http://schemas.openxmlformats.org/markup-compatibility/2006">
              <mc:Choice xmlns:v="urn:schemas-microsoft-com:vml" Requires="v">
                <p:oleObj spid="_x0000_s37953" name="Visio" r:id="rId17" imgW="418359" imgH="287905" progId="Visio.Drawing.11">
                  <p:embed/>
                </p:oleObj>
              </mc:Choice>
              <mc:Fallback>
                <p:oleObj name="Visio" r:id="rId17" imgW="418359" imgH="28790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4267200"/>
                        <a:ext cx="4191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784867845"/>
              </p:ext>
            </p:extLst>
          </p:nvPr>
        </p:nvGraphicFramePr>
        <p:xfrm>
          <a:off x="4095750" y="2352675"/>
          <a:ext cx="1238250" cy="1609725"/>
        </p:xfrm>
        <a:graphic>
          <a:graphicData uri="http://schemas.openxmlformats.org/presentationml/2006/ole">
            <mc:AlternateContent xmlns:mc="http://schemas.openxmlformats.org/markup-compatibility/2006">
              <mc:Choice xmlns:v="urn:schemas-microsoft-com:vml" Requires="v">
                <p:oleObj spid="_x0000_s37954" name="Visio" r:id="rId19" imgW="1238061" imgH="1609867" progId="Visio.Drawing.11">
                  <p:embed/>
                </p:oleObj>
              </mc:Choice>
              <mc:Fallback>
                <p:oleObj name="Visio" r:id="rId19" imgW="1238061" imgH="1609867" progId="Visio.Drawing.11">
                  <p:embed/>
                  <p:pic>
                    <p:nvPicPr>
                      <p:cNvPr id="0" name=""/>
                      <p:cNvPicPr/>
                      <p:nvPr/>
                    </p:nvPicPr>
                    <p:blipFill>
                      <a:blip r:embed="rId20"/>
                      <a:stretch>
                        <a:fillRect/>
                      </a:stretch>
                    </p:blipFill>
                    <p:spPr>
                      <a:xfrm>
                        <a:off x="4095750" y="2352675"/>
                        <a:ext cx="1238250" cy="16097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156975822"/>
              </p:ext>
            </p:extLst>
          </p:nvPr>
        </p:nvGraphicFramePr>
        <p:xfrm>
          <a:off x="3644900" y="3671887"/>
          <a:ext cx="2298700" cy="3033713"/>
        </p:xfrm>
        <a:graphic>
          <a:graphicData uri="http://schemas.openxmlformats.org/presentationml/2006/ole">
            <mc:AlternateContent xmlns:mc="http://schemas.openxmlformats.org/markup-compatibility/2006">
              <mc:Choice xmlns:v="urn:schemas-microsoft-com:vml" Requires="v">
                <p:oleObj spid="_x0000_s37955" name="Visio" r:id="rId21" imgW="2298970" imgH="3034240" progId="Visio.Drawing.11">
                  <p:embed/>
                </p:oleObj>
              </mc:Choice>
              <mc:Fallback>
                <p:oleObj name="Visio" r:id="rId21" imgW="2298970" imgH="3034240" progId="Visio.Drawing.11">
                  <p:embed/>
                  <p:pic>
                    <p:nvPicPr>
                      <p:cNvPr id="0" name=""/>
                      <p:cNvPicPr/>
                      <p:nvPr/>
                    </p:nvPicPr>
                    <p:blipFill>
                      <a:blip r:embed="rId22"/>
                      <a:stretch>
                        <a:fillRect/>
                      </a:stretch>
                    </p:blipFill>
                    <p:spPr>
                      <a:xfrm>
                        <a:off x="3644900" y="3671887"/>
                        <a:ext cx="2298700" cy="303371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85917101"/>
              </p:ext>
            </p:extLst>
          </p:nvPr>
        </p:nvGraphicFramePr>
        <p:xfrm>
          <a:off x="2622550" y="2286000"/>
          <a:ext cx="4235450" cy="4538662"/>
        </p:xfrm>
        <a:graphic>
          <a:graphicData uri="http://schemas.openxmlformats.org/presentationml/2006/ole">
            <mc:AlternateContent xmlns:mc="http://schemas.openxmlformats.org/markup-compatibility/2006">
              <mc:Choice xmlns:v="urn:schemas-microsoft-com:vml" Requires="v">
                <p:oleObj spid="_x0000_s37956" name="Visio" r:id="rId23" imgW="4235129" imgH="4538037" progId="Visio.Drawing.11">
                  <p:embed/>
                </p:oleObj>
              </mc:Choice>
              <mc:Fallback>
                <p:oleObj name="Visio" r:id="rId23" imgW="4235129" imgH="4538037" progId="Visio.Drawing.11">
                  <p:embed/>
                  <p:pic>
                    <p:nvPicPr>
                      <p:cNvPr id="0" name=""/>
                      <p:cNvPicPr/>
                      <p:nvPr/>
                    </p:nvPicPr>
                    <p:blipFill>
                      <a:blip r:embed="rId24"/>
                      <a:stretch>
                        <a:fillRect/>
                      </a:stretch>
                    </p:blipFill>
                    <p:spPr>
                      <a:xfrm>
                        <a:off x="2622550" y="2286000"/>
                        <a:ext cx="4235450" cy="453866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968105085"/>
              </p:ext>
            </p:extLst>
          </p:nvPr>
        </p:nvGraphicFramePr>
        <p:xfrm>
          <a:off x="5867400" y="6324600"/>
          <a:ext cx="2329546" cy="533400"/>
        </p:xfrm>
        <a:graphic>
          <a:graphicData uri="http://schemas.openxmlformats.org/presentationml/2006/ole">
            <mc:AlternateContent xmlns:mc="http://schemas.openxmlformats.org/markup-compatibility/2006">
              <mc:Choice xmlns:v="urn:schemas-microsoft-com:vml" Requires="v">
                <p:oleObj spid="_x0000_s37957" name="Visio" r:id="rId25" imgW="1697955" imgH="388228" progId="Visio.Drawing.11">
                  <p:embed/>
                </p:oleObj>
              </mc:Choice>
              <mc:Fallback>
                <p:oleObj name="Visio" r:id="rId25" imgW="1697955" imgH="388228" progId="Visio.Drawing.11">
                  <p:embed/>
                  <p:pic>
                    <p:nvPicPr>
                      <p:cNvPr id="0" name=""/>
                      <p:cNvPicPr/>
                      <p:nvPr/>
                    </p:nvPicPr>
                    <p:blipFill>
                      <a:blip r:embed="rId26"/>
                      <a:stretch>
                        <a:fillRect/>
                      </a:stretch>
                    </p:blipFill>
                    <p:spPr>
                      <a:xfrm>
                        <a:off x="5867400" y="6324600"/>
                        <a:ext cx="2329546" cy="5334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753904963"/>
              </p:ext>
            </p:extLst>
          </p:nvPr>
        </p:nvGraphicFramePr>
        <p:xfrm>
          <a:off x="2259013" y="1066800"/>
          <a:ext cx="5818187" cy="5745162"/>
        </p:xfrm>
        <a:graphic>
          <a:graphicData uri="http://schemas.openxmlformats.org/presentationml/2006/ole">
            <mc:AlternateContent xmlns:mc="http://schemas.openxmlformats.org/markup-compatibility/2006">
              <mc:Choice xmlns:v="urn:schemas-microsoft-com:vml" Requires="v">
                <p:oleObj spid="_x0000_s37958" name="Visio" r:id="rId27" imgW="5818486" imgH="5745567" progId="Visio.Drawing.11">
                  <p:embed/>
                </p:oleObj>
              </mc:Choice>
              <mc:Fallback>
                <p:oleObj name="Visio" r:id="rId27" imgW="5818486" imgH="5745567" progId="Visio.Drawing.11">
                  <p:embed/>
                  <p:pic>
                    <p:nvPicPr>
                      <p:cNvPr id="0" name=""/>
                      <p:cNvPicPr/>
                      <p:nvPr/>
                    </p:nvPicPr>
                    <p:blipFill>
                      <a:blip r:embed="rId28"/>
                      <a:stretch>
                        <a:fillRect/>
                      </a:stretch>
                    </p:blipFill>
                    <p:spPr>
                      <a:xfrm>
                        <a:off x="2259013" y="1066800"/>
                        <a:ext cx="5818187" cy="5745162"/>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09585975"/>
              </p:ext>
            </p:extLst>
          </p:nvPr>
        </p:nvGraphicFramePr>
        <p:xfrm>
          <a:off x="3810000" y="4648200"/>
          <a:ext cx="2038350" cy="2014537"/>
        </p:xfrm>
        <a:graphic>
          <a:graphicData uri="http://schemas.openxmlformats.org/presentationml/2006/ole">
            <mc:AlternateContent xmlns:mc="http://schemas.openxmlformats.org/markup-compatibility/2006">
              <mc:Choice xmlns:v="urn:schemas-microsoft-com:vml" Requires="v">
                <p:oleObj spid="_x0000_s37959" name="Visio" r:id="rId29" imgW="2037746" imgH="2013770" progId="Visio.Drawing.11">
                  <p:embed/>
                </p:oleObj>
              </mc:Choice>
              <mc:Fallback>
                <p:oleObj name="Visio" r:id="rId29" imgW="2037746" imgH="2013770" progId="Visio.Drawing.11">
                  <p:embed/>
                  <p:pic>
                    <p:nvPicPr>
                      <p:cNvPr id="0" name=""/>
                      <p:cNvPicPr/>
                      <p:nvPr/>
                    </p:nvPicPr>
                    <p:blipFill>
                      <a:blip r:embed="rId30"/>
                      <a:stretch>
                        <a:fillRect/>
                      </a:stretch>
                    </p:blipFill>
                    <p:spPr>
                      <a:xfrm>
                        <a:off x="3810000" y="4648200"/>
                        <a:ext cx="2038350" cy="2014537"/>
                      </a:xfrm>
                      <a:prstGeom prst="rect">
                        <a:avLst/>
                      </a:prstGeom>
                    </p:spPr>
                  </p:pic>
                </p:oleObj>
              </mc:Fallback>
            </mc:AlternateContent>
          </a:graphicData>
        </a:graphic>
      </p:graphicFrame>
    </p:spTree>
    <p:extLst>
      <p:ext uri="{BB962C8B-B14F-4D97-AF65-F5344CB8AC3E}">
        <p14:creationId xmlns:p14="http://schemas.microsoft.com/office/powerpoint/2010/main" val="159655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991600" cy="6629400"/>
          </a:xfrm>
        </p:spPr>
        <p:txBody>
          <a:bodyPr>
            <a:normAutofit/>
          </a:bodyPr>
          <a:lstStyle/>
          <a:p>
            <a:pPr marL="589788" indent="-571500">
              <a:buFont typeface="Wingdings"/>
              <a:buChar char="v"/>
            </a:pPr>
            <a:r>
              <a:rPr lang="en-US" dirty="0" smtClean="0"/>
              <a:t>I said we were oversimplifying.</a:t>
            </a:r>
          </a:p>
          <a:p>
            <a:pPr marL="589788" indent="-571500">
              <a:buFont typeface="Wingdings"/>
              <a:buChar char="v"/>
            </a:pPr>
            <a:r>
              <a:rPr lang="en-US" dirty="0" smtClean="0"/>
              <a:t>One way we did so is that my friend (of course) already knew that machetes *could* be used to hurt or kill people.</a:t>
            </a:r>
          </a:p>
          <a:p>
            <a:pPr marL="589788" indent="-571500">
              <a:buFont typeface="Wingdings"/>
              <a:buChar char="v"/>
            </a:pPr>
            <a:r>
              <a:rPr lang="es-MX" dirty="0" err="1" smtClean="0"/>
              <a:t>What</a:t>
            </a:r>
            <a:r>
              <a:rPr lang="es-MX" dirty="0" smtClean="0"/>
              <a:t> </a:t>
            </a:r>
            <a:r>
              <a:rPr lang="es-MX" dirty="0" err="1" smtClean="0"/>
              <a:t>happened</a:t>
            </a:r>
            <a:r>
              <a:rPr lang="es-MX" dirty="0" smtClean="0"/>
              <a:t> </a:t>
            </a:r>
            <a:r>
              <a:rPr lang="es-MX" dirty="0" err="1" smtClean="0"/>
              <a:t>was</a:t>
            </a:r>
            <a:r>
              <a:rPr lang="es-MX" dirty="0" smtClean="0"/>
              <a:t> </a:t>
            </a:r>
            <a:r>
              <a:rPr lang="es-MX" dirty="0" err="1" smtClean="0"/>
              <a:t>not</a:t>
            </a:r>
            <a:r>
              <a:rPr lang="es-MX" dirty="0" smtClean="0"/>
              <a:t> </a:t>
            </a:r>
            <a:r>
              <a:rPr lang="es-MX" dirty="0" err="1" smtClean="0"/>
              <a:t>that</a:t>
            </a:r>
            <a:r>
              <a:rPr lang="es-MX" dirty="0" smtClean="0"/>
              <a:t> </a:t>
            </a:r>
            <a:r>
              <a:rPr lang="es-MX" dirty="0" err="1" smtClean="0"/>
              <a:t>she</a:t>
            </a:r>
            <a:r>
              <a:rPr lang="es-MX" dirty="0" smtClean="0"/>
              <a:t> </a:t>
            </a:r>
            <a:r>
              <a:rPr lang="es-MX" dirty="0" err="1" smtClean="0"/>
              <a:t>learned</a:t>
            </a:r>
            <a:r>
              <a:rPr lang="es-MX" dirty="0" smtClean="0"/>
              <a:t> a </a:t>
            </a:r>
            <a:r>
              <a:rPr lang="es-MX" dirty="0" err="1" smtClean="0"/>
              <a:t>brand</a:t>
            </a:r>
            <a:r>
              <a:rPr lang="es-MX" dirty="0" smtClean="0"/>
              <a:t>-new </a:t>
            </a:r>
            <a:r>
              <a:rPr lang="es-MX" dirty="0" err="1" smtClean="0"/>
              <a:t>sense</a:t>
            </a:r>
            <a:r>
              <a:rPr lang="es-MX" dirty="0" smtClean="0"/>
              <a:t>, </a:t>
            </a:r>
            <a:r>
              <a:rPr lang="es-MX" dirty="0" err="1" smtClean="0"/>
              <a:t>but</a:t>
            </a:r>
            <a:r>
              <a:rPr lang="es-MX" dirty="0" smtClean="0"/>
              <a:t> </a:t>
            </a:r>
            <a:r>
              <a:rPr lang="es-MX" dirty="0" err="1" smtClean="0"/>
              <a:t>that</a:t>
            </a:r>
            <a:r>
              <a:rPr lang="es-MX" dirty="0" smtClean="0"/>
              <a:t> </a:t>
            </a:r>
            <a:r>
              <a:rPr lang="es-MX" dirty="0" err="1" smtClean="0"/>
              <a:t>the</a:t>
            </a:r>
            <a:r>
              <a:rPr lang="es-MX" dirty="0" smtClean="0"/>
              <a:t> </a:t>
            </a:r>
            <a:r>
              <a:rPr lang="es-MX" dirty="0" err="1" smtClean="0"/>
              <a:t>sense</a:t>
            </a:r>
            <a:r>
              <a:rPr lang="es-MX" dirty="0" smtClean="0"/>
              <a:t> “</a:t>
            </a:r>
            <a:r>
              <a:rPr lang="en-US" sz="3200" dirty="0" err="1" smtClean="0"/>
              <a:t>MACHETE</a:t>
            </a:r>
            <a:r>
              <a:rPr lang="en-US" dirty="0" err="1" smtClean="0"/>
              <a:t>-ás-weapon</a:t>
            </a:r>
            <a:r>
              <a:rPr lang="en-US" dirty="0" smtClean="0"/>
              <a:t>” suddenly was made more salient in her mind. </a:t>
            </a:r>
          </a:p>
          <a:p>
            <a:pPr marL="589788" indent="-571500">
              <a:buFont typeface="Wingdings"/>
              <a:buChar char="v"/>
            </a:pPr>
            <a:endParaRPr lang="en-US" dirty="0"/>
          </a:p>
        </p:txBody>
      </p:sp>
    </p:spTree>
    <p:extLst>
      <p:ext uri="{BB962C8B-B14F-4D97-AF65-F5344CB8AC3E}">
        <p14:creationId xmlns:p14="http://schemas.microsoft.com/office/powerpoint/2010/main" val="4888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991600" cy="6629400"/>
          </a:xfrm>
        </p:spPr>
        <p:txBody>
          <a:bodyPr>
            <a:normAutofit lnSpcReduction="10000"/>
          </a:bodyPr>
          <a:lstStyle/>
          <a:p>
            <a:pPr marL="589788" indent="-571500">
              <a:buFont typeface="Wingdings"/>
              <a:buChar char="v"/>
            </a:pPr>
            <a:r>
              <a:rPr lang="en-US" dirty="0" smtClean="0"/>
              <a:t>That salience was (naturally) tied in various ways to the context in which the interaction took place. She learned (or at least guessed and thus started to conclude) that in American, and particularly American academic culture, when speaking English the prominence of use as a weapon for machetes is much higher than in </a:t>
            </a:r>
            <a:r>
              <a:rPr lang="en-US" dirty="0"/>
              <a:t>her Mexican </a:t>
            </a:r>
            <a:r>
              <a:rPr lang="en-US" dirty="0" smtClean="0"/>
              <a:t>cultures &amp; languages.</a:t>
            </a:r>
          </a:p>
          <a:p>
            <a:pPr marL="589788" indent="-571500">
              <a:buFont typeface="Wingdings"/>
              <a:buChar char="v"/>
            </a:pPr>
            <a:r>
              <a:rPr lang="es-MX" dirty="0" err="1" smtClean="0"/>
              <a:t>Which</a:t>
            </a:r>
            <a:r>
              <a:rPr lang="es-MX" dirty="0" smtClean="0"/>
              <a:t> </a:t>
            </a:r>
            <a:r>
              <a:rPr lang="es-MX" dirty="0" err="1" smtClean="0"/>
              <a:t>categorizations</a:t>
            </a:r>
            <a:r>
              <a:rPr lang="es-MX" dirty="0" smtClean="0"/>
              <a:t> are </a:t>
            </a:r>
            <a:r>
              <a:rPr lang="es-MX" dirty="0" err="1" smtClean="0"/>
              <a:t>how</a:t>
            </a:r>
            <a:r>
              <a:rPr lang="es-MX" dirty="0" smtClean="0"/>
              <a:t> </a:t>
            </a:r>
            <a:r>
              <a:rPr lang="es-MX" dirty="0" err="1" smtClean="0"/>
              <a:t>prominent</a:t>
            </a:r>
            <a:r>
              <a:rPr lang="es-MX" dirty="0" smtClean="0"/>
              <a:t> </a:t>
            </a:r>
            <a:r>
              <a:rPr lang="es-MX" dirty="0" err="1" smtClean="0"/>
              <a:t>is</a:t>
            </a:r>
            <a:r>
              <a:rPr lang="es-MX" dirty="0" smtClean="0"/>
              <a:t> </a:t>
            </a:r>
            <a:r>
              <a:rPr lang="es-MX" dirty="0" err="1" smtClean="0"/>
              <a:t>very</a:t>
            </a:r>
            <a:r>
              <a:rPr lang="es-MX" dirty="0" smtClean="0"/>
              <a:t> </a:t>
            </a:r>
            <a:r>
              <a:rPr lang="es-MX" dirty="0" err="1" smtClean="0"/>
              <a:t>much</a:t>
            </a:r>
            <a:r>
              <a:rPr lang="es-MX" dirty="0" smtClean="0"/>
              <a:t> a cultural (and / </a:t>
            </a:r>
            <a:r>
              <a:rPr lang="es-MX" dirty="0" err="1" smtClean="0"/>
              <a:t>or</a:t>
            </a:r>
            <a:r>
              <a:rPr lang="es-MX" dirty="0" smtClean="0"/>
              <a:t> personal and / </a:t>
            </a:r>
            <a:r>
              <a:rPr lang="es-MX" dirty="0" err="1" smtClean="0"/>
              <a:t>or</a:t>
            </a:r>
            <a:r>
              <a:rPr lang="es-MX" dirty="0" smtClean="0"/>
              <a:t> </a:t>
            </a:r>
            <a:r>
              <a:rPr lang="es-MX" dirty="0" err="1" smtClean="0"/>
              <a:t>occasional</a:t>
            </a:r>
            <a:r>
              <a:rPr lang="es-MX" dirty="0" smtClean="0"/>
              <a:t>) </a:t>
            </a:r>
            <a:r>
              <a:rPr lang="es-MX" dirty="0" err="1" smtClean="0"/>
              <a:t>matter</a:t>
            </a:r>
            <a:r>
              <a:rPr lang="es-MX" dirty="0" smtClean="0"/>
              <a:t>.</a:t>
            </a:r>
            <a:endParaRPr lang="en-US" dirty="0" smtClean="0"/>
          </a:p>
          <a:p>
            <a:endParaRPr lang="en-US" dirty="0" smtClean="0"/>
          </a:p>
          <a:p>
            <a:pPr marL="589788" indent="-571500">
              <a:buFont typeface="Wingdings"/>
              <a:buChar char="v"/>
            </a:pPr>
            <a:endParaRPr lang="en-US" dirty="0"/>
          </a:p>
        </p:txBody>
      </p:sp>
    </p:spTree>
    <p:extLst>
      <p:ext uri="{BB962C8B-B14F-4D97-AF65-F5344CB8AC3E}">
        <p14:creationId xmlns:p14="http://schemas.microsoft.com/office/powerpoint/2010/main" val="161400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991600" cy="6629400"/>
          </a:xfrm>
        </p:spPr>
        <p:txBody>
          <a:bodyPr>
            <a:normAutofit fontScale="92500"/>
          </a:bodyPr>
          <a:lstStyle/>
          <a:p>
            <a:pPr marL="589788" indent="-571500">
              <a:buFont typeface="Wingdings"/>
              <a:buChar char="v"/>
            </a:pPr>
            <a:r>
              <a:rPr lang="en-US" dirty="0" smtClean="0"/>
              <a:t>This sort of thing happens all the time, though its effects are not always so traumatic and obvious.</a:t>
            </a:r>
          </a:p>
          <a:p>
            <a:pPr marL="589788" indent="-571500">
              <a:buFont typeface="Wingdings"/>
              <a:buChar char="v"/>
            </a:pPr>
            <a:r>
              <a:rPr lang="en-US" dirty="0" smtClean="0"/>
              <a:t>It is the way new specifications get worked into encyclopedic meanings (among other things.)</a:t>
            </a:r>
          </a:p>
          <a:p>
            <a:pPr marL="589788" indent="-571500">
              <a:buFont typeface="Wingdings"/>
              <a:buChar char="v"/>
            </a:pPr>
            <a:r>
              <a:rPr lang="es-MX" dirty="0" err="1" smtClean="0"/>
              <a:t>Another</a:t>
            </a:r>
            <a:r>
              <a:rPr lang="es-MX" dirty="0" smtClean="0"/>
              <a:t> </a:t>
            </a:r>
            <a:r>
              <a:rPr lang="es-MX" dirty="0" err="1" smtClean="0"/>
              <a:t>way</a:t>
            </a:r>
            <a:r>
              <a:rPr lang="es-MX" dirty="0" smtClean="0"/>
              <a:t> </a:t>
            </a:r>
            <a:r>
              <a:rPr lang="es-MX" dirty="0" err="1" smtClean="0"/>
              <a:t>to</a:t>
            </a:r>
            <a:r>
              <a:rPr lang="es-MX" dirty="0" smtClean="0"/>
              <a:t> </a:t>
            </a:r>
            <a:r>
              <a:rPr lang="es-MX" dirty="0" err="1" smtClean="0"/>
              <a:t>say</a:t>
            </a:r>
            <a:r>
              <a:rPr lang="es-MX" dirty="0" smtClean="0"/>
              <a:t> </a:t>
            </a:r>
            <a:r>
              <a:rPr lang="es-MX" dirty="0" err="1" smtClean="0"/>
              <a:t>it</a:t>
            </a:r>
            <a:r>
              <a:rPr lang="es-MX" dirty="0" smtClean="0"/>
              <a:t> </a:t>
            </a:r>
            <a:r>
              <a:rPr lang="es-MX" dirty="0" err="1" smtClean="0"/>
              <a:t>is</a:t>
            </a:r>
            <a:r>
              <a:rPr lang="es-MX" dirty="0" smtClean="0"/>
              <a:t> </a:t>
            </a:r>
            <a:r>
              <a:rPr lang="es-MX" dirty="0" err="1" smtClean="0"/>
              <a:t>that</a:t>
            </a:r>
            <a:r>
              <a:rPr lang="es-MX" dirty="0" smtClean="0"/>
              <a:t> </a:t>
            </a:r>
            <a:r>
              <a:rPr lang="es-MX" dirty="0" err="1" smtClean="0"/>
              <a:t>it</a:t>
            </a:r>
            <a:r>
              <a:rPr lang="es-MX" dirty="0" smtClean="0"/>
              <a:t> </a:t>
            </a:r>
            <a:r>
              <a:rPr lang="es-MX" dirty="0" err="1" smtClean="0"/>
              <a:t>is</a:t>
            </a:r>
            <a:r>
              <a:rPr lang="es-MX" dirty="0" smtClean="0"/>
              <a:t> natural, as </a:t>
            </a:r>
            <a:r>
              <a:rPr lang="es-MX" dirty="0" err="1" smtClean="0"/>
              <a:t>part</a:t>
            </a:r>
            <a:r>
              <a:rPr lang="es-MX" dirty="0" smtClean="0"/>
              <a:t> of </a:t>
            </a:r>
            <a:r>
              <a:rPr lang="es-MX" dirty="0" err="1" smtClean="0"/>
              <a:t>the</a:t>
            </a:r>
            <a:r>
              <a:rPr lang="es-MX" dirty="0" smtClean="0"/>
              <a:t> </a:t>
            </a:r>
            <a:r>
              <a:rPr lang="es-MX" dirty="0" err="1" smtClean="0"/>
              <a:t>way</a:t>
            </a:r>
            <a:r>
              <a:rPr lang="es-MX" dirty="0" smtClean="0"/>
              <a:t> </a:t>
            </a:r>
            <a:r>
              <a:rPr lang="es-MX" dirty="0" err="1" smtClean="0"/>
              <a:t>the</a:t>
            </a:r>
            <a:r>
              <a:rPr lang="es-MX" dirty="0" smtClean="0"/>
              <a:t> </a:t>
            </a:r>
            <a:r>
              <a:rPr lang="es-MX" dirty="0" err="1" smtClean="0"/>
              <a:t>cloud</a:t>
            </a:r>
            <a:r>
              <a:rPr lang="es-MX" dirty="0" smtClean="0"/>
              <a:t> </a:t>
            </a:r>
            <a:r>
              <a:rPr lang="es-MX" dirty="0" err="1" smtClean="0"/>
              <a:t>surrounding</a:t>
            </a:r>
            <a:r>
              <a:rPr lang="es-MX" dirty="0" smtClean="0"/>
              <a:t> </a:t>
            </a:r>
            <a:r>
              <a:rPr lang="es-MX" dirty="0" err="1" smtClean="0"/>
              <a:t>meanings</a:t>
            </a:r>
            <a:r>
              <a:rPr lang="es-MX" dirty="0" smtClean="0"/>
              <a:t> </a:t>
            </a:r>
            <a:r>
              <a:rPr lang="es-MX" dirty="0" err="1" smtClean="0"/>
              <a:t>grows</a:t>
            </a:r>
            <a:r>
              <a:rPr lang="es-MX" dirty="0" smtClean="0"/>
              <a:t>, </a:t>
            </a:r>
            <a:r>
              <a:rPr lang="es-MX" dirty="0" err="1" smtClean="0"/>
              <a:t>to</a:t>
            </a:r>
            <a:r>
              <a:rPr lang="es-MX" dirty="0" smtClean="0"/>
              <a:t> </a:t>
            </a:r>
            <a:r>
              <a:rPr lang="es-MX" dirty="0" err="1" smtClean="0"/>
              <a:t>expand</a:t>
            </a:r>
            <a:r>
              <a:rPr lang="es-MX" dirty="0" smtClean="0"/>
              <a:t> </a:t>
            </a:r>
            <a:r>
              <a:rPr lang="es-MX" dirty="0" err="1" smtClean="0"/>
              <a:t>both</a:t>
            </a:r>
            <a:r>
              <a:rPr lang="es-MX" dirty="0" smtClean="0"/>
              <a:t> up and </a:t>
            </a:r>
            <a:r>
              <a:rPr lang="es-MX" dirty="0" err="1" smtClean="0"/>
              <a:t>down</a:t>
            </a:r>
            <a:r>
              <a:rPr lang="es-MX" dirty="0" smtClean="0"/>
              <a:t> as </a:t>
            </a:r>
            <a:r>
              <a:rPr lang="es-MX" dirty="0" err="1" smtClean="0"/>
              <a:t>far</a:t>
            </a:r>
            <a:r>
              <a:rPr lang="es-MX" dirty="0" smtClean="0"/>
              <a:t> as </a:t>
            </a:r>
            <a:r>
              <a:rPr lang="es-MX" dirty="0" err="1" smtClean="0"/>
              <a:t>is</a:t>
            </a:r>
            <a:r>
              <a:rPr lang="es-MX" dirty="0" smtClean="0"/>
              <a:t> </a:t>
            </a:r>
            <a:r>
              <a:rPr lang="es-MX" dirty="0" err="1" smtClean="0"/>
              <a:t>reasonable</a:t>
            </a:r>
            <a:r>
              <a:rPr lang="es-MX" dirty="0" smtClean="0"/>
              <a:t> </a:t>
            </a:r>
            <a:r>
              <a:rPr lang="es-MX" dirty="0" err="1" smtClean="0"/>
              <a:t>along</a:t>
            </a:r>
            <a:r>
              <a:rPr lang="es-MX" dirty="0" smtClean="0"/>
              <a:t> </a:t>
            </a:r>
            <a:r>
              <a:rPr lang="es-MX" dirty="0" err="1" smtClean="0"/>
              <a:t>the</a:t>
            </a:r>
            <a:r>
              <a:rPr lang="es-MX" dirty="0" smtClean="0"/>
              <a:t> </a:t>
            </a:r>
            <a:r>
              <a:rPr lang="es-MX" dirty="0" err="1" smtClean="0"/>
              <a:t>dimension</a:t>
            </a:r>
            <a:r>
              <a:rPr lang="es-MX" dirty="0" smtClean="0"/>
              <a:t> of </a:t>
            </a:r>
            <a:r>
              <a:rPr lang="es-MX" dirty="0" err="1" smtClean="0"/>
              <a:t>schematicity</a:t>
            </a:r>
            <a:r>
              <a:rPr lang="es-MX" dirty="0" smtClean="0"/>
              <a:t>. </a:t>
            </a:r>
            <a:r>
              <a:rPr lang="es-MX" dirty="0" err="1" smtClean="0"/>
              <a:t>The</a:t>
            </a:r>
            <a:r>
              <a:rPr lang="es-MX" dirty="0" smtClean="0"/>
              <a:t> </a:t>
            </a:r>
            <a:r>
              <a:rPr lang="es-MX" dirty="0" err="1" smtClean="0"/>
              <a:t>four-cell</a:t>
            </a:r>
            <a:r>
              <a:rPr lang="es-MX" dirty="0" smtClean="0"/>
              <a:t> box </a:t>
            </a:r>
            <a:r>
              <a:rPr lang="es-MX" dirty="0" err="1" smtClean="0"/>
              <a:t>results</a:t>
            </a:r>
            <a:r>
              <a:rPr lang="es-MX" dirty="0" smtClean="0"/>
              <a:t> </a:t>
            </a:r>
            <a:r>
              <a:rPr lang="es-MX" dirty="0" err="1" smtClean="0"/>
              <a:t>from</a:t>
            </a:r>
            <a:r>
              <a:rPr lang="es-MX" dirty="0" smtClean="0"/>
              <a:t> </a:t>
            </a:r>
            <a:r>
              <a:rPr lang="es-MX" dirty="0" err="1" smtClean="0"/>
              <a:t>this</a:t>
            </a:r>
            <a:r>
              <a:rPr lang="es-MX" dirty="0" smtClean="0"/>
              <a:t> </a:t>
            </a:r>
            <a:r>
              <a:rPr lang="es-MX" dirty="0" err="1" smtClean="0"/>
              <a:t>tendency</a:t>
            </a:r>
            <a:r>
              <a:rPr lang="es-MX" dirty="0" smtClean="0"/>
              <a:t>.</a:t>
            </a:r>
            <a:endParaRPr lang="en-US" dirty="0" smtClean="0"/>
          </a:p>
          <a:p>
            <a:pPr marL="589788" indent="-571500">
              <a:buFont typeface="Wingdings"/>
              <a:buChar char="v"/>
            </a:pPr>
            <a:endParaRPr lang="en-US" dirty="0" smtClean="0"/>
          </a:p>
          <a:p>
            <a:endParaRPr lang="en-US" dirty="0" smtClean="0"/>
          </a:p>
          <a:p>
            <a:pPr marL="589788" indent="-571500">
              <a:buFont typeface="Wingdings"/>
              <a:buChar char="v"/>
            </a:pPr>
            <a:endParaRPr lang="en-US" dirty="0"/>
          </a:p>
        </p:txBody>
      </p:sp>
    </p:spTree>
    <p:extLst>
      <p:ext uri="{BB962C8B-B14F-4D97-AF65-F5344CB8AC3E}">
        <p14:creationId xmlns:p14="http://schemas.microsoft.com/office/powerpoint/2010/main" val="25607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991600" cy="6629400"/>
          </a:xfrm>
        </p:spPr>
        <p:txBody>
          <a:bodyPr>
            <a:normAutofit/>
          </a:bodyPr>
          <a:lstStyle/>
          <a:p>
            <a:pPr marL="589788" indent="-571500">
              <a:buFont typeface="Wingdings"/>
              <a:buChar char="v"/>
            </a:pPr>
            <a:r>
              <a:rPr lang="en-US" dirty="0" smtClean="0"/>
              <a:t>(And that’s about all I have to say.)</a:t>
            </a:r>
          </a:p>
          <a:p>
            <a:pPr marL="589788" indent="-571500">
              <a:buFont typeface="Wingdings"/>
              <a:buChar char="v"/>
            </a:pPr>
            <a:endParaRPr lang="en-US" dirty="0" smtClean="0"/>
          </a:p>
          <a:p>
            <a:endParaRPr lang="en-US" dirty="0" smtClean="0"/>
          </a:p>
          <a:p>
            <a:pPr marL="589788" indent="-571500">
              <a:buFont typeface="Wingdings"/>
              <a:buChar char="v"/>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000"/>
            <a:ext cx="6046032" cy="5029200"/>
          </a:xfrm>
          <a:prstGeom prst="rect">
            <a:avLst/>
          </a:prstGeom>
        </p:spPr>
      </p:pic>
    </p:spTree>
    <p:extLst>
      <p:ext uri="{BB962C8B-B14F-4D97-AF65-F5344CB8AC3E}">
        <p14:creationId xmlns:p14="http://schemas.microsoft.com/office/powerpoint/2010/main" val="23821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7924800" cy="5410200"/>
          </a:xfrm>
        </p:spPr>
        <p:txBody>
          <a:bodyPr anchor="t">
            <a:noAutofit/>
          </a:bodyPr>
          <a:lstStyle/>
          <a:p>
            <a:r>
              <a:rPr lang="es-MX" sz="3200" dirty="0" smtClean="0"/>
              <a:t>(So </a:t>
            </a:r>
            <a:r>
              <a:rPr lang="es-MX" sz="3200" dirty="0" err="1" smtClean="0"/>
              <a:t>is</a:t>
            </a:r>
            <a:r>
              <a:rPr lang="es-MX" sz="3200" dirty="0" smtClean="0"/>
              <a:t> </a:t>
            </a:r>
            <a:r>
              <a:rPr lang="es-MX" sz="3200" dirty="0" err="1" smtClean="0"/>
              <a:t>an</a:t>
            </a:r>
            <a:r>
              <a:rPr lang="es-MX" sz="3200" dirty="0" smtClean="0"/>
              <a:t> </a:t>
            </a:r>
            <a:r>
              <a:rPr lang="es-MX" sz="3200" dirty="0" err="1" smtClean="0"/>
              <a:t>anvil</a:t>
            </a:r>
            <a:r>
              <a:rPr lang="es-MX" sz="3200" dirty="0" smtClean="0"/>
              <a:t>… </a:t>
            </a:r>
            <a:r>
              <a:rPr lang="es-MX" sz="3200" dirty="0" err="1" smtClean="0"/>
              <a:t>even</a:t>
            </a:r>
            <a:r>
              <a:rPr lang="es-MX" sz="3200" dirty="0" smtClean="0"/>
              <a:t> </a:t>
            </a:r>
            <a:r>
              <a:rPr lang="es-MX" sz="3200" dirty="0" err="1" smtClean="0"/>
              <a:t>when</a:t>
            </a:r>
            <a:r>
              <a:rPr lang="es-MX" sz="3200" dirty="0" smtClean="0"/>
              <a:t> </a:t>
            </a:r>
            <a:r>
              <a:rPr lang="es-MX" sz="3200" dirty="0" err="1" smtClean="0"/>
              <a:t>that</a:t>
            </a:r>
            <a:r>
              <a:rPr lang="es-MX" sz="3200" dirty="0" smtClean="0"/>
              <a:t> </a:t>
            </a:r>
            <a:r>
              <a:rPr lang="es-MX" sz="3200" dirty="0" err="1" smtClean="0"/>
              <a:t>expectation</a:t>
            </a:r>
            <a:r>
              <a:rPr lang="es-MX" sz="3200" dirty="0" smtClean="0"/>
              <a:t> </a:t>
            </a:r>
            <a:r>
              <a:rPr lang="es-MX" sz="3200" dirty="0" err="1" smtClean="0"/>
              <a:t>is</a:t>
            </a:r>
            <a:r>
              <a:rPr lang="es-MX" sz="3200" dirty="0" smtClean="0"/>
              <a:t> </a:t>
            </a:r>
            <a:r>
              <a:rPr lang="es-MX" sz="3200" dirty="0" err="1" smtClean="0"/>
              <a:t>contravened</a:t>
            </a:r>
            <a:r>
              <a:rPr lang="es-MX" sz="3200" dirty="0" smtClean="0"/>
              <a:t>.)</a:t>
            </a:r>
            <a:endParaRPr lang="en-US" sz="3200" dirty="0"/>
          </a:p>
        </p:txBody>
      </p:sp>
      <p:sp>
        <p:nvSpPr>
          <p:cNvPr id="3" name="Title 2"/>
          <p:cNvSpPr>
            <a:spLocks noGrp="1"/>
          </p:cNvSpPr>
          <p:nvPr>
            <p:ph type="title"/>
          </p:nvPr>
        </p:nvSpPr>
        <p:spPr>
          <a:xfrm>
            <a:off x="914400" y="152400"/>
            <a:ext cx="7543800" cy="914400"/>
          </a:xfrm>
        </p:spPr>
        <p:txBody>
          <a:bodyPr/>
          <a:lstStyle/>
          <a:p>
            <a:pPr algn="ctr"/>
            <a:r>
              <a:rPr lang="en-US" dirty="0" smtClean="0"/>
              <a:t>Alternative Categorization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969" y="2967037"/>
            <a:ext cx="7509511" cy="3128963"/>
          </a:xfrm>
          <a:prstGeom prst="rect">
            <a:avLst/>
          </a:prstGeom>
        </p:spPr>
      </p:pic>
    </p:spTree>
    <p:extLst>
      <p:ext uri="{BB962C8B-B14F-4D97-AF65-F5344CB8AC3E}">
        <p14:creationId xmlns:p14="http://schemas.microsoft.com/office/powerpoint/2010/main" val="304778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7924800" cy="5105400"/>
          </a:xfrm>
        </p:spPr>
        <p:txBody>
          <a:bodyPr anchor="t">
            <a:noAutofit/>
          </a:bodyPr>
          <a:lstStyle/>
          <a:p>
            <a:r>
              <a:rPr lang="en-US" sz="2800" dirty="0" smtClean="0"/>
              <a:t>Friend at an American university, qualifying for dissertation. </a:t>
            </a:r>
          </a:p>
          <a:p>
            <a:r>
              <a:rPr lang="en-US" sz="2800" dirty="0" smtClean="0"/>
              <a:t>Grown up in rural/</a:t>
            </a:r>
            <a:br>
              <a:rPr lang="en-US" sz="2800" dirty="0" smtClean="0"/>
            </a:br>
            <a:r>
              <a:rPr lang="en-US" sz="2800" dirty="0" smtClean="0"/>
              <a:t>indigenous Mexican </a:t>
            </a:r>
            <a:br>
              <a:rPr lang="en-US" sz="2800" dirty="0" smtClean="0"/>
            </a:br>
            <a:r>
              <a:rPr lang="en-US" sz="2800" dirty="0" smtClean="0"/>
              <a:t>cultures</a:t>
            </a:r>
          </a:p>
          <a:p>
            <a:r>
              <a:rPr lang="en-US" sz="2800" dirty="0" smtClean="0"/>
              <a:t>Showing multipurpose </a:t>
            </a:r>
            <a:br>
              <a:rPr lang="en-US" sz="2800" dirty="0" smtClean="0"/>
            </a:br>
            <a:r>
              <a:rPr lang="en-US" sz="2800" dirty="0" smtClean="0"/>
              <a:t>items typical of the </a:t>
            </a:r>
            <a:br>
              <a:rPr lang="en-US" sz="2800" dirty="0" smtClean="0"/>
            </a:br>
            <a:r>
              <a:rPr lang="en-US" sz="2800" dirty="0" smtClean="0"/>
              <a:t>cultures</a:t>
            </a:r>
          </a:p>
          <a:p>
            <a:pPr lvl="1"/>
            <a:r>
              <a:rPr lang="en-US" sz="2400" dirty="0" err="1" smtClean="0">
                <a:solidFill>
                  <a:srgbClr val="FFFF99"/>
                </a:solidFill>
              </a:rPr>
              <a:t>Rebozo</a:t>
            </a:r>
            <a:r>
              <a:rPr lang="en-US" sz="2400" dirty="0" smtClean="0">
                <a:solidFill>
                  <a:srgbClr val="FFFF99"/>
                </a:solidFill>
              </a:rPr>
              <a:t> (women)</a:t>
            </a:r>
          </a:p>
          <a:p>
            <a:pPr lvl="1"/>
            <a:r>
              <a:rPr lang="en-US" sz="2400" dirty="0" smtClean="0">
                <a:solidFill>
                  <a:srgbClr val="FFFF99"/>
                </a:solidFill>
              </a:rPr>
              <a:t>Machete (men)</a:t>
            </a:r>
          </a:p>
        </p:txBody>
      </p:sp>
      <p:sp>
        <p:nvSpPr>
          <p:cNvPr id="3" name="Title 2"/>
          <p:cNvSpPr>
            <a:spLocks noGrp="1"/>
          </p:cNvSpPr>
          <p:nvPr>
            <p:ph type="title"/>
          </p:nvPr>
        </p:nvSpPr>
        <p:spPr>
          <a:xfrm>
            <a:off x="914400" y="304800"/>
            <a:ext cx="7543800" cy="914400"/>
          </a:xfrm>
        </p:spPr>
        <p:txBody>
          <a:bodyPr/>
          <a:lstStyle/>
          <a:p>
            <a:pPr algn="ctr"/>
            <a:r>
              <a:rPr lang="en-US" dirty="0" smtClean="0"/>
              <a:t>Anecdote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89121"/>
            <a:ext cx="2812473" cy="427309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2798814"/>
            <a:ext cx="3974974" cy="3253709"/>
          </a:xfrm>
          <a:prstGeom prst="rect">
            <a:avLst/>
          </a:prstGeom>
        </p:spPr>
      </p:pic>
    </p:spTree>
    <p:extLst>
      <p:ext uri="{BB962C8B-B14F-4D97-AF65-F5344CB8AC3E}">
        <p14:creationId xmlns:p14="http://schemas.microsoft.com/office/powerpoint/2010/main" val="35795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par>
                          <p:cTn id="33" fill="hold">
                            <p:stCondLst>
                              <p:cond delay="500"/>
                            </p:stCondLst>
                            <p:childTnLst>
                              <p:par>
                                <p:cTn id="34" presetID="1" presetClass="exit" presetSubtype="0" fill="hold" nodeType="afterEffect">
                                  <p:stCondLst>
                                    <p:cond delay="0"/>
                                  </p:stCondLst>
                                  <p:childTnLst>
                                    <p:set>
                                      <p:cBhvr>
                                        <p:cTn id="35" dur="1" fill="hold">
                                          <p:stCondLst>
                                            <p:cond delay="0"/>
                                          </p:stCondLst>
                                        </p:cTn>
                                        <p:tgtEl>
                                          <p:spTgt spid="4"/>
                                        </p:tgtEl>
                                        <p:attrNameLst>
                                          <p:attrName>style.visibility</p:attrName>
                                        </p:attrNameLst>
                                      </p:cBhvr>
                                      <p:to>
                                        <p:strVal val="hidden"/>
                                      </p:to>
                                    </p:set>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7924800" cy="4267199"/>
          </a:xfrm>
        </p:spPr>
        <p:txBody>
          <a:bodyPr anchor="t">
            <a:noAutofit/>
          </a:bodyPr>
          <a:lstStyle/>
          <a:p>
            <a:r>
              <a:rPr lang="en-US" sz="2800" dirty="0"/>
              <a:t>S</a:t>
            </a:r>
            <a:r>
              <a:rPr lang="en-US" sz="2800" dirty="0" smtClean="0"/>
              <a:t>trong reaction from committee members to the latter.</a:t>
            </a:r>
            <a:endParaRPr lang="en-US" sz="2800" dirty="0"/>
          </a:p>
        </p:txBody>
      </p:sp>
      <p:sp>
        <p:nvSpPr>
          <p:cNvPr id="3" name="Title 2"/>
          <p:cNvSpPr>
            <a:spLocks noGrp="1"/>
          </p:cNvSpPr>
          <p:nvPr>
            <p:ph type="title"/>
          </p:nvPr>
        </p:nvSpPr>
        <p:spPr>
          <a:xfrm>
            <a:off x="914400" y="304800"/>
            <a:ext cx="7543800" cy="914400"/>
          </a:xfrm>
        </p:spPr>
        <p:txBody>
          <a:bodyPr/>
          <a:lstStyle/>
          <a:p>
            <a:pPr algn="ctr"/>
            <a:r>
              <a:rPr lang="en-US" dirty="0" smtClean="0"/>
              <a:t>Anecdote</a:t>
            </a:r>
            <a:endParaRPr lang="en-US" dirty="0"/>
          </a:p>
        </p:txBody>
      </p:sp>
    </p:spTree>
    <p:extLst>
      <p:ext uri="{BB962C8B-B14F-4D97-AF65-F5344CB8AC3E}">
        <p14:creationId xmlns:p14="http://schemas.microsoft.com/office/powerpoint/2010/main" val="39976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838200"/>
            <a:ext cx="7772400" cy="5410200"/>
          </a:xfrm>
        </p:spPr>
        <p:txBody>
          <a:bodyPr/>
          <a:lstStyle/>
          <a:p>
            <a:r>
              <a:rPr lang="en-US" dirty="0" smtClean="0"/>
              <a:t>Much has been written about cases where a schema (pattern) has multiple subcases (instantiations).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76949935"/>
              </p:ext>
            </p:extLst>
          </p:nvPr>
        </p:nvGraphicFramePr>
        <p:xfrm>
          <a:off x="348234" y="3630319"/>
          <a:ext cx="4147566" cy="2608263"/>
        </p:xfrm>
        <a:graphic>
          <a:graphicData uri="http://schemas.openxmlformats.org/presentationml/2006/ole">
            <mc:AlternateContent xmlns:mc="http://schemas.openxmlformats.org/markup-compatibility/2006">
              <mc:Choice xmlns:v="urn:schemas-microsoft-com:vml" Requires="v">
                <p:oleObj spid="_x0000_s1049" name="Visio" r:id="rId3" imgW="3542035" imgH="2227478" progId="Visio.Drawing.11">
                  <p:embed/>
                </p:oleObj>
              </mc:Choice>
              <mc:Fallback>
                <p:oleObj name="Visio" r:id="rId3" imgW="3542035" imgH="2227478" progId="Visio.Drawing.11">
                  <p:embed/>
                  <p:pic>
                    <p:nvPicPr>
                      <p:cNvPr id="0" name=""/>
                      <p:cNvPicPr/>
                      <p:nvPr/>
                    </p:nvPicPr>
                    <p:blipFill>
                      <a:blip r:embed="rId4"/>
                      <a:stretch>
                        <a:fillRect/>
                      </a:stretch>
                    </p:blipFill>
                    <p:spPr>
                      <a:xfrm>
                        <a:off x="348234" y="3630319"/>
                        <a:ext cx="4147566" cy="2608263"/>
                      </a:xfrm>
                      <a:prstGeom prst="rect">
                        <a:avLst/>
                      </a:prstGeom>
                    </p:spPr>
                  </p:pic>
                </p:oleObj>
              </mc:Fallback>
            </mc:AlternateContent>
          </a:graphicData>
        </a:graphic>
      </p:graphicFrame>
    </p:spTree>
    <p:extLst>
      <p:ext uri="{BB962C8B-B14F-4D97-AF65-F5344CB8AC3E}">
        <p14:creationId xmlns:p14="http://schemas.microsoft.com/office/powerpoint/2010/main" val="166266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838200"/>
            <a:ext cx="7772400" cy="4876800"/>
          </a:xfrm>
        </p:spPr>
        <p:txBody>
          <a:bodyPr/>
          <a:lstStyle/>
          <a:p>
            <a:r>
              <a:rPr lang="en-US" dirty="0" smtClean="0"/>
              <a:t> </a:t>
            </a:r>
            <a:r>
              <a:rPr lang="en-US" dirty="0"/>
              <a:t>Sometimes the pattern is fully schematic for the </a:t>
            </a:r>
            <a:r>
              <a:rPr lang="en-US" dirty="0" smtClean="0"/>
              <a:t>subcases: each subcase </a:t>
            </a:r>
            <a:r>
              <a:rPr lang="en-US" dirty="0"/>
              <a:t>*is* </a:t>
            </a:r>
            <a:r>
              <a:rPr lang="en-US" dirty="0" smtClean="0"/>
              <a:t>(a kind of) the </a:t>
            </a:r>
            <a:r>
              <a:rPr lang="en-US" dirty="0"/>
              <a:t>schema</a:t>
            </a:r>
            <a:r>
              <a:rPr lang="en-US" dirty="0" smtClean="0"/>
              <a:t>.</a:t>
            </a:r>
          </a:p>
          <a:p>
            <a:pPr lvl="1"/>
            <a:r>
              <a:rPr lang="en-US" dirty="0" smtClean="0"/>
              <a:t>E.g. a dog or a cat *is* an/a kind of animal.</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8792786"/>
              </p:ext>
            </p:extLst>
          </p:nvPr>
        </p:nvGraphicFramePr>
        <p:xfrm>
          <a:off x="348234" y="3630319"/>
          <a:ext cx="4147566" cy="2608263"/>
        </p:xfrm>
        <a:graphic>
          <a:graphicData uri="http://schemas.openxmlformats.org/presentationml/2006/ole">
            <mc:AlternateContent xmlns:mc="http://schemas.openxmlformats.org/markup-compatibility/2006">
              <mc:Choice xmlns:v="urn:schemas-microsoft-com:vml" Requires="v">
                <p:oleObj spid="_x0000_s4138" name="Visio" r:id="rId3" imgW="3542035" imgH="2227478" progId="Visio.Drawing.11">
                  <p:embed/>
                </p:oleObj>
              </mc:Choice>
              <mc:Fallback>
                <p:oleObj name="Visio" r:id="rId3" imgW="3542035" imgH="2227478" progId="Visio.Drawing.11">
                  <p:embed/>
                  <p:pic>
                    <p:nvPicPr>
                      <p:cNvPr id="0" name=""/>
                      <p:cNvPicPr/>
                      <p:nvPr/>
                    </p:nvPicPr>
                    <p:blipFill>
                      <a:blip r:embed="rId4"/>
                      <a:stretch>
                        <a:fillRect/>
                      </a:stretch>
                    </p:blipFill>
                    <p:spPr>
                      <a:xfrm>
                        <a:off x="348234" y="3630319"/>
                        <a:ext cx="4147566" cy="26082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67797451"/>
              </p:ext>
            </p:extLst>
          </p:nvPr>
        </p:nvGraphicFramePr>
        <p:xfrm>
          <a:off x="381000" y="3660742"/>
          <a:ext cx="4114800" cy="2587658"/>
        </p:xfrm>
        <a:graphic>
          <a:graphicData uri="http://schemas.openxmlformats.org/presentationml/2006/ole">
            <mc:AlternateContent xmlns:mc="http://schemas.openxmlformats.org/markup-compatibility/2006">
              <mc:Choice xmlns:v="urn:schemas-microsoft-com:vml" Requires="v">
                <p:oleObj spid="_x0000_s4139" name="Visio" r:id="rId5" imgW="3542035" imgH="2227478" progId="Visio.Drawing.11">
                  <p:embed/>
                </p:oleObj>
              </mc:Choice>
              <mc:Fallback>
                <p:oleObj name="Visio" r:id="rId5" imgW="3542035" imgH="2227478" progId="Visio.Drawing.11">
                  <p:embed/>
                  <p:pic>
                    <p:nvPicPr>
                      <p:cNvPr id="0" name=""/>
                      <p:cNvPicPr/>
                      <p:nvPr/>
                    </p:nvPicPr>
                    <p:blipFill>
                      <a:blip r:embed="rId6"/>
                      <a:stretch>
                        <a:fillRect/>
                      </a:stretch>
                    </p:blipFill>
                    <p:spPr>
                      <a:xfrm>
                        <a:off x="381000" y="3660742"/>
                        <a:ext cx="4114800" cy="2587658"/>
                      </a:xfrm>
                      <a:prstGeom prst="rect">
                        <a:avLst/>
                      </a:prstGeom>
                    </p:spPr>
                  </p:pic>
                </p:oleObj>
              </mc:Fallback>
            </mc:AlternateContent>
          </a:graphicData>
        </a:graphic>
      </p:graphicFrame>
    </p:spTree>
    <p:extLst>
      <p:ext uri="{BB962C8B-B14F-4D97-AF65-F5344CB8AC3E}">
        <p14:creationId xmlns:p14="http://schemas.microsoft.com/office/powerpoint/2010/main" val="206319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2" presetClass="entr" presetSubtype="4"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0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17803</TotalTime>
  <Words>2290</Words>
  <Application>Microsoft Office PowerPoint</Application>
  <PresentationFormat>On-screen Show (4:3)</PresentationFormat>
  <Paragraphs>131</Paragraphs>
  <Slides>46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Elemental</vt:lpstr>
      <vt:lpstr>Visio</vt:lpstr>
      <vt:lpstr>PowerPoint Presentation</vt:lpstr>
      <vt:lpstr>Salient Categorization</vt:lpstr>
      <vt:lpstr>Alternative Categorization</vt:lpstr>
      <vt:lpstr>Alternative Categorization</vt:lpstr>
      <vt:lpstr>Alternative Categorization</vt:lpstr>
      <vt:lpstr>Anecdote</vt:lpstr>
      <vt:lpstr>Anecdote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subcases, constitutive classification, and the blending configuration</dc:title>
  <dc:creator>David Tuggy</dc:creator>
  <cp:lastModifiedBy>David Tuggy</cp:lastModifiedBy>
  <cp:revision>77</cp:revision>
  <dcterms:created xsi:type="dcterms:W3CDTF">2013-02-20T22:38:38Z</dcterms:created>
  <dcterms:modified xsi:type="dcterms:W3CDTF">2013-06-25T22:25:32Z</dcterms:modified>
</cp:coreProperties>
</file>