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notesMasterIdLst>
    <p:notesMasterId r:id="rId18"/>
  </p:notesMasterIdLst>
  <p:sldIdLst>
    <p:sldId id="256" r:id="rId2"/>
    <p:sldId id="257" r:id="rId3"/>
    <p:sldId id="259" r:id="rId4"/>
    <p:sldId id="262" r:id="rId5"/>
    <p:sldId id="267" r:id="rId6"/>
    <p:sldId id="270" r:id="rId7"/>
    <p:sldId id="275" r:id="rId8"/>
    <p:sldId id="261" r:id="rId9"/>
    <p:sldId id="274" r:id="rId10"/>
    <p:sldId id="276" r:id="rId11"/>
    <p:sldId id="263" r:id="rId12"/>
    <p:sldId id="264" r:id="rId13"/>
    <p:sldId id="277" r:id="rId14"/>
    <p:sldId id="269" r:id="rId15"/>
    <p:sldId id="278" r:id="rId16"/>
    <p:sldId id="25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den" initials="A" lastIdx="3" clrIdx="0">
    <p:extLst>
      <p:ext uri="{19B8F6BF-5375-455C-9EA6-DF929625EA0E}">
        <p15:presenceInfo xmlns:p15="http://schemas.microsoft.com/office/powerpoint/2012/main" userId="Ayd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8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81159" autoAdjust="0"/>
  </p:normalViewPr>
  <p:slideViewPr>
    <p:cSldViewPr snapToGrid="0">
      <p:cViewPr varScale="1">
        <p:scale>
          <a:sx n="72" d="100"/>
          <a:sy n="72" d="100"/>
        </p:scale>
        <p:origin x="1114" y="67"/>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8" d="100"/>
          <a:sy n="68" d="100"/>
        </p:scale>
        <p:origin x="3101"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ACB9DE-3D4D-4FAF-937D-787ED30035BC}" type="doc">
      <dgm:prSet loTypeId="urn:microsoft.com/office/officeart/2005/8/layout/hList1" loCatId="list" qsTypeId="urn:microsoft.com/office/officeart/2005/8/quickstyle/simple2" qsCatId="simple" csTypeId="urn:microsoft.com/office/officeart/2005/8/colors/accent1_2" csCatId="accent1" phldr="1"/>
      <dgm:spPr/>
      <dgm:t>
        <a:bodyPr/>
        <a:lstStyle/>
        <a:p>
          <a:endParaRPr lang="en-US"/>
        </a:p>
      </dgm:t>
    </dgm:pt>
    <dgm:pt modelId="{7FE92672-5341-4929-A58B-75EED64A6897}">
      <dgm:prSet custT="1"/>
      <dgm:spPr>
        <a:solidFill>
          <a:srgbClr val="7030A0"/>
        </a:solidFill>
        <a:ln>
          <a:noFill/>
        </a:ln>
      </dgm:spPr>
      <dgm:t>
        <a:bodyPr/>
        <a:lstStyle/>
        <a:p>
          <a:pPr rtl="0"/>
          <a:r>
            <a:rPr lang="en-US" sz="2800" b="1" dirty="0" smtClean="0"/>
            <a:t>Subject</a:t>
          </a:r>
          <a:endParaRPr lang="en-US" sz="2800" b="1" dirty="0"/>
        </a:p>
      </dgm:t>
    </dgm:pt>
    <dgm:pt modelId="{275C569B-F8CA-4F1B-9E05-5804EBEA97DE}" type="parTrans" cxnId="{7229B655-2F80-488A-AF32-1FE8FF461EEA}">
      <dgm:prSet/>
      <dgm:spPr/>
      <dgm:t>
        <a:bodyPr/>
        <a:lstStyle/>
        <a:p>
          <a:endParaRPr lang="en-US"/>
        </a:p>
      </dgm:t>
    </dgm:pt>
    <dgm:pt modelId="{1D6C8E78-50C0-4D11-83B6-9174D5EEAB24}" type="sibTrans" cxnId="{7229B655-2F80-488A-AF32-1FE8FF461EEA}">
      <dgm:prSet/>
      <dgm:spPr/>
      <dgm:t>
        <a:bodyPr/>
        <a:lstStyle/>
        <a:p>
          <a:endParaRPr lang="en-US"/>
        </a:p>
      </dgm:t>
    </dgm:pt>
    <dgm:pt modelId="{056F482D-C7B5-4267-B732-2C9B2AA27333}">
      <dgm:prSet custT="1"/>
      <dgm:spPr>
        <a:ln>
          <a:noFill/>
        </a:ln>
      </dgm:spPr>
      <dgm:t>
        <a:bodyPr/>
        <a:lstStyle/>
        <a:p>
          <a:pPr rtl="0"/>
          <a:r>
            <a:rPr lang="en-US" sz="2400" dirty="0" smtClean="0"/>
            <a:t>Subjective Experiences</a:t>
          </a:r>
          <a:endParaRPr lang="en-US" sz="2400" dirty="0"/>
        </a:p>
      </dgm:t>
    </dgm:pt>
    <dgm:pt modelId="{8E2591C9-802D-4B5F-9616-6717511A7C74}" type="parTrans" cxnId="{4A6F024D-333D-4191-A66E-50C6868C480A}">
      <dgm:prSet/>
      <dgm:spPr/>
      <dgm:t>
        <a:bodyPr/>
        <a:lstStyle/>
        <a:p>
          <a:endParaRPr lang="en-US"/>
        </a:p>
      </dgm:t>
    </dgm:pt>
    <dgm:pt modelId="{ACF1A37F-361B-4849-9304-78461E6C5F3F}" type="sibTrans" cxnId="{4A6F024D-333D-4191-A66E-50C6868C480A}">
      <dgm:prSet/>
      <dgm:spPr/>
      <dgm:t>
        <a:bodyPr/>
        <a:lstStyle/>
        <a:p>
          <a:endParaRPr lang="en-US"/>
        </a:p>
      </dgm:t>
    </dgm:pt>
    <dgm:pt modelId="{99BE6688-5D45-4D5E-A667-37BD5C0E8189}">
      <dgm:prSet custT="1"/>
      <dgm:spPr>
        <a:ln>
          <a:noFill/>
        </a:ln>
      </dgm:spPr>
      <dgm:t>
        <a:bodyPr/>
        <a:lstStyle/>
        <a:p>
          <a:pPr rtl="0"/>
          <a:r>
            <a:rPr lang="en-US" sz="2400" dirty="0" smtClean="0"/>
            <a:t>Rationality</a:t>
          </a:r>
          <a:endParaRPr lang="en-US" sz="2400" dirty="0"/>
        </a:p>
      </dgm:t>
    </dgm:pt>
    <dgm:pt modelId="{7375C277-7C01-496A-80E4-46C06A520B9C}" type="parTrans" cxnId="{8704EE1C-40E8-4DC5-A1B5-A2B588875F07}">
      <dgm:prSet/>
      <dgm:spPr/>
      <dgm:t>
        <a:bodyPr/>
        <a:lstStyle/>
        <a:p>
          <a:endParaRPr lang="en-US"/>
        </a:p>
      </dgm:t>
    </dgm:pt>
    <dgm:pt modelId="{E1DFAC57-96D4-4681-B901-8416C0742A8D}" type="sibTrans" cxnId="{8704EE1C-40E8-4DC5-A1B5-A2B588875F07}">
      <dgm:prSet/>
      <dgm:spPr/>
      <dgm:t>
        <a:bodyPr/>
        <a:lstStyle/>
        <a:p>
          <a:endParaRPr lang="en-US"/>
        </a:p>
      </dgm:t>
    </dgm:pt>
    <dgm:pt modelId="{46207EE9-B423-4541-972D-8EEE3CCAD5A3}">
      <dgm:prSet custT="1"/>
      <dgm:spPr>
        <a:ln>
          <a:noFill/>
        </a:ln>
      </dgm:spPr>
      <dgm:t>
        <a:bodyPr/>
        <a:lstStyle/>
        <a:p>
          <a:pPr rtl="0"/>
          <a:r>
            <a:rPr lang="en-US" sz="2400" dirty="0" smtClean="0"/>
            <a:t>Present Consciousness</a:t>
          </a:r>
          <a:endParaRPr lang="en-US" sz="2400" dirty="0"/>
        </a:p>
      </dgm:t>
    </dgm:pt>
    <dgm:pt modelId="{BDF50E38-47D6-4FDC-8613-F1ABF977B302}" type="parTrans" cxnId="{517B0991-B631-4912-8F55-101E05F87B62}">
      <dgm:prSet/>
      <dgm:spPr/>
      <dgm:t>
        <a:bodyPr/>
        <a:lstStyle/>
        <a:p>
          <a:endParaRPr lang="en-US"/>
        </a:p>
      </dgm:t>
    </dgm:pt>
    <dgm:pt modelId="{F3F14B4D-FC4D-4F50-802B-E1391D273C91}" type="sibTrans" cxnId="{517B0991-B631-4912-8F55-101E05F87B62}">
      <dgm:prSet/>
      <dgm:spPr/>
      <dgm:t>
        <a:bodyPr/>
        <a:lstStyle/>
        <a:p>
          <a:endParaRPr lang="en-US"/>
        </a:p>
      </dgm:t>
    </dgm:pt>
    <dgm:pt modelId="{F4161FC3-5588-4526-8681-6BD33392FE90}">
      <dgm:prSet custT="1"/>
      <dgm:spPr>
        <a:solidFill>
          <a:srgbClr val="00B050"/>
        </a:solidFill>
        <a:ln>
          <a:noFill/>
        </a:ln>
      </dgm:spPr>
      <dgm:t>
        <a:bodyPr/>
        <a:lstStyle/>
        <a:p>
          <a:pPr rtl="0"/>
          <a:r>
            <a:rPr lang="en-US" sz="2800" b="1" dirty="0" smtClean="0"/>
            <a:t>Self / Selves</a:t>
          </a:r>
          <a:endParaRPr lang="en-US" sz="2800" b="1" dirty="0"/>
        </a:p>
      </dgm:t>
    </dgm:pt>
    <dgm:pt modelId="{675A3DEF-A0D2-4308-BC47-E253A272C7FB}" type="parTrans" cxnId="{A2D4FA95-4C2D-4839-B4EE-DAD39032FF9A}">
      <dgm:prSet/>
      <dgm:spPr/>
      <dgm:t>
        <a:bodyPr/>
        <a:lstStyle/>
        <a:p>
          <a:endParaRPr lang="en-US"/>
        </a:p>
      </dgm:t>
    </dgm:pt>
    <dgm:pt modelId="{29C42A0A-9614-47E9-A3F1-3FFC8D83D313}" type="sibTrans" cxnId="{A2D4FA95-4C2D-4839-B4EE-DAD39032FF9A}">
      <dgm:prSet/>
      <dgm:spPr/>
      <dgm:t>
        <a:bodyPr/>
        <a:lstStyle/>
        <a:p>
          <a:endParaRPr lang="en-US"/>
        </a:p>
      </dgm:t>
    </dgm:pt>
    <dgm:pt modelId="{457602B2-8556-4F30-9C11-6249738231BE}">
      <dgm:prSet/>
      <dgm:spPr>
        <a:ln>
          <a:noFill/>
        </a:ln>
      </dgm:spPr>
      <dgm:t>
        <a:bodyPr/>
        <a:lstStyle/>
        <a:p>
          <a:r>
            <a:rPr lang="en-US" dirty="0" smtClean="0"/>
            <a:t>The Body</a:t>
          </a:r>
          <a:endParaRPr lang="en-US" dirty="0"/>
        </a:p>
      </dgm:t>
    </dgm:pt>
    <dgm:pt modelId="{6983DFA7-EF54-43BC-BA03-BABF866C33E6}" type="parTrans" cxnId="{A8E3652A-0B90-4120-8B87-CD0991264CC4}">
      <dgm:prSet/>
      <dgm:spPr/>
      <dgm:t>
        <a:bodyPr/>
        <a:lstStyle/>
        <a:p>
          <a:endParaRPr lang="en-US"/>
        </a:p>
      </dgm:t>
    </dgm:pt>
    <dgm:pt modelId="{5AD93CF1-DF48-483F-BF48-70D3BBD926C3}" type="sibTrans" cxnId="{A8E3652A-0B90-4120-8B87-CD0991264CC4}">
      <dgm:prSet/>
      <dgm:spPr/>
      <dgm:t>
        <a:bodyPr/>
        <a:lstStyle/>
        <a:p>
          <a:endParaRPr lang="en-US"/>
        </a:p>
      </dgm:t>
    </dgm:pt>
    <dgm:pt modelId="{683A4004-92C9-4CD6-A14A-D3B62E663DE9}">
      <dgm:prSet/>
      <dgm:spPr>
        <a:ln>
          <a:noFill/>
        </a:ln>
      </dgm:spPr>
      <dgm:t>
        <a:bodyPr/>
        <a:lstStyle/>
        <a:p>
          <a:r>
            <a:rPr lang="en-US" dirty="0" smtClean="0"/>
            <a:t>Social Roles</a:t>
          </a:r>
          <a:endParaRPr lang="en-US" dirty="0"/>
        </a:p>
      </dgm:t>
    </dgm:pt>
    <dgm:pt modelId="{86FF2B93-3212-4350-B9A6-B33D18DD26B0}" type="parTrans" cxnId="{A77224BC-177E-4113-A209-D1F23C6D5974}">
      <dgm:prSet/>
      <dgm:spPr/>
      <dgm:t>
        <a:bodyPr/>
        <a:lstStyle/>
        <a:p>
          <a:endParaRPr lang="en-US"/>
        </a:p>
      </dgm:t>
    </dgm:pt>
    <dgm:pt modelId="{E683B149-0EEE-4AD4-A62C-3847CFEA18A9}" type="sibTrans" cxnId="{A77224BC-177E-4113-A209-D1F23C6D5974}">
      <dgm:prSet/>
      <dgm:spPr/>
      <dgm:t>
        <a:bodyPr/>
        <a:lstStyle/>
        <a:p>
          <a:endParaRPr lang="en-US"/>
        </a:p>
      </dgm:t>
    </dgm:pt>
    <dgm:pt modelId="{F5DC9444-CBA0-4A67-ACD1-33AB2D1ADB1D}">
      <dgm:prSet/>
      <dgm:spPr>
        <a:ln>
          <a:noFill/>
        </a:ln>
      </dgm:spPr>
      <dgm:t>
        <a:bodyPr/>
        <a:lstStyle/>
        <a:p>
          <a:r>
            <a:rPr lang="en-US" dirty="0" smtClean="0"/>
            <a:t>Personal History</a:t>
          </a:r>
          <a:endParaRPr lang="en-US" dirty="0"/>
        </a:p>
      </dgm:t>
    </dgm:pt>
    <dgm:pt modelId="{4FDC601A-B7CE-455C-BF02-3758C21E523D}" type="parTrans" cxnId="{D617E1EF-29DF-4596-BA83-1C110BEB5EC2}">
      <dgm:prSet/>
      <dgm:spPr/>
      <dgm:t>
        <a:bodyPr/>
        <a:lstStyle/>
        <a:p>
          <a:endParaRPr lang="en-US"/>
        </a:p>
      </dgm:t>
    </dgm:pt>
    <dgm:pt modelId="{4AA6A9C9-D5FD-47AD-9A9E-B93120502198}" type="sibTrans" cxnId="{D617E1EF-29DF-4596-BA83-1C110BEB5EC2}">
      <dgm:prSet/>
      <dgm:spPr/>
      <dgm:t>
        <a:bodyPr/>
        <a:lstStyle/>
        <a:p>
          <a:endParaRPr lang="en-US"/>
        </a:p>
      </dgm:t>
    </dgm:pt>
    <dgm:pt modelId="{1958E0EF-A4E1-4585-8E36-E09E8FB250C3}">
      <dgm:prSet custT="1"/>
      <dgm:spPr>
        <a:ln>
          <a:noFill/>
        </a:ln>
      </dgm:spPr>
      <dgm:t>
        <a:bodyPr/>
        <a:lstStyle/>
        <a:p>
          <a:pPr rtl="0"/>
          <a:r>
            <a:rPr lang="en-US" sz="2400" dirty="0" smtClean="0"/>
            <a:t>Judgment</a:t>
          </a:r>
          <a:endParaRPr lang="en-US" sz="2400" dirty="0"/>
        </a:p>
      </dgm:t>
    </dgm:pt>
    <dgm:pt modelId="{6C490CBC-620A-4B88-B6F4-4212842D9124}" type="parTrans" cxnId="{62B53B57-F82D-4143-BD97-3705FC2D11E6}">
      <dgm:prSet/>
      <dgm:spPr/>
      <dgm:t>
        <a:bodyPr/>
        <a:lstStyle/>
        <a:p>
          <a:endParaRPr lang="en-US"/>
        </a:p>
      </dgm:t>
    </dgm:pt>
    <dgm:pt modelId="{99E73105-D716-4946-BE46-2C79861F8AA2}" type="sibTrans" cxnId="{62B53B57-F82D-4143-BD97-3705FC2D11E6}">
      <dgm:prSet/>
      <dgm:spPr/>
      <dgm:t>
        <a:bodyPr/>
        <a:lstStyle/>
        <a:p>
          <a:endParaRPr lang="en-US"/>
        </a:p>
      </dgm:t>
    </dgm:pt>
    <dgm:pt modelId="{8B162798-D15B-44BB-8AB9-C52CB48E9D0D}">
      <dgm:prSet/>
      <dgm:spPr>
        <a:ln>
          <a:noFill/>
        </a:ln>
      </dgm:spPr>
      <dgm:t>
        <a:bodyPr/>
        <a:lstStyle/>
        <a:p>
          <a:r>
            <a:rPr lang="en-US" dirty="0" smtClean="0"/>
            <a:t>Anything not the Subject</a:t>
          </a:r>
          <a:endParaRPr lang="en-US" dirty="0"/>
        </a:p>
      </dgm:t>
    </dgm:pt>
    <dgm:pt modelId="{E4F3D997-5956-41C4-8881-A0F4C9D92CD1}" type="parTrans" cxnId="{3E8D2FD5-A563-4559-A521-C4A73044B02D}">
      <dgm:prSet/>
      <dgm:spPr/>
      <dgm:t>
        <a:bodyPr/>
        <a:lstStyle/>
        <a:p>
          <a:endParaRPr lang="en-US"/>
        </a:p>
      </dgm:t>
    </dgm:pt>
    <dgm:pt modelId="{73DA92F1-88B7-49EE-A8C2-03C605927C60}" type="sibTrans" cxnId="{3E8D2FD5-A563-4559-A521-C4A73044B02D}">
      <dgm:prSet/>
      <dgm:spPr/>
      <dgm:t>
        <a:bodyPr/>
        <a:lstStyle/>
        <a:p>
          <a:endParaRPr lang="en-US"/>
        </a:p>
      </dgm:t>
    </dgm:pt>
    <dgm:pt modelId="{BEAF2250-9400-4B42-BB50-7147503F91AE}">
      <dgm:prSet/>
      <dgm:spPr>
        <a:ln>
          <a:noFill/>
        </a:ln>
      </dgm:spPr>
      <dgm:t>
        <a:bodyPr/>
        <a:lstStyle/>
        <a:p>
          <a:r>
            <a:rPr lang="en-US" dirty="0" smtClean="0"/>
            <a:t>External appearance &amp; behavior</a:t>
          </a:r>
          <a:endParaRPr lang="en-US" dirty="0"/>
        </a:p>
      </dgm:t>
    </dgm:pt>
    <dgm:pt modelId="{28A1E6A7-1D70-4DF3-8958-15D0A58B9B0E}" type="parTrans" cxnId="{B9B70700-971A-4AF0-9F31-A5BC05556B28}">
      <dgm:prSet/>
      <dgm:spPr/>
      <dgm:t>
        <a:bodyPr/>
        <a:lstStyle/>
        <a:p>
          <a:endParaRPr lang="en-US"/>
        </a:p>
      </dgm:t>
    </dgm:pt>
    <dgm:pt modelId="{D3D39221-D19D-4DFE-8F4E-F4D4691A926D}" type="sibTrans" cxnId="{B9B70700-971A-4AF0-9F31-A5BC05556B28}">
      <dgm:prSet/>
      <dgm:spPr/>
      <dgm:t>
        <a:bodyPr/>
        <a:lstStyle/>
        <a:p>
          <a:endParaRPr lang="en-US"/>
        </a:p>
      </dgm:t>
    </dgm:pt>
    <dgm:pt modelId="{5FF3E1C5-767A-42B3-9ABB-1549859C7387}">
      <dgm:prSet custT="1"/>
      <dgm:spPr>
        <a:ln>
          <a:noFill/>
        </a:ln>
      </dgm:spPr>
      <dgm:t>
        <a:bodyPr/>
        <a:lstStyle/>
        <a:p>
          <a:pPr rtl="0"/>
          <a:r>
            <a:rPr lang="en-US" sz="2400" dirty="0" smtClean="0"/>
            <a:t>Unchanging and continuous</a:t>
          </a:r>
          <a:endParaRPr lang="en-US" sz="2400" dirty="0"/>
        </a:p>
      </dgm:t>
    </dgm:pt>
    <dgm:pt modelId="{15B8ED0E-D966-4C57-8C3C-31395D413CC5}" type="parTrans" cxnId="{04AF80C4-C4A2-497D-B3D7-6F080098FB9D}">
      <dgm:prSet/>
      <dgm:spPr/>
      <dgm:t>
        <a:bodyPr/>
        <a:lstStyle/>
        <a:p>
          <a:endParaRPr lang="en-US"/>
        </a:p>
      </dgm:t>
    </dgm:pt>
    <dgm:pt modelId="{3C3EE39B-8F9E-49E5-ACDD-9845D874954F}" type="sibTrans" cxnId="{04AF80C4-C4A2-497D-B3D7-6F080098FB9D}">
      <dgm:prSet/>
      <dgm:spPr/>
      <dgm:t>
        <a:bodyPr/>
        <a:lstStyle/>
        <a:p>
          <a:endParaRPr lang="en-US"/>
        </a:p>
      </dgm:t>
    </dgm:pt>
    <dgm:pt modelId="{3439C439-E8C4-4E97-8BBE-366118143B1F}" type="pres">
      <dgm:prSet presAssocID="{F8ACB9DE-3D4D-4FAF-937D-787ED30035BC}" presName="Name0" presStyleCnt="0">
        <dgm:presLayoutVars>
          <dgm:dir/>
          <dgm:animLvl val="lvl"/>
          <dgm:resizeHandles val="exact"/>
        </dgm:presLayoutVars>
      </dgm:prSet>
      <dgm:spPr/>
      <dgm:t>
        <a:bodyPr/>
        <a:lstStyle/>
        <a:p>
          <a:endParaRPr lang="en-US"/>
        </a:p>
      </dgm:t>
    </dgm:pt>
    <dgm:pt modelId="{D328FFB9-607F-457F-98A7-201257AC57D2}" type="pres">
      <dgm:prSet presAssocID="{7FE92672-5341-4929-A58B-75EED64A6897}" presName="composite" presStyleCnt="0"/>
      <dgm:spPr/>
      <dgm:t>
        <a:bodyPr/>
        <a:lstStyle/>
        <a:p>
          <a:endParaRPr lang="en-US"/>
        </a:p>
      </dgm:t>
    </dgm:pt>
    <dgm:pt modelId="{D300828B-BC5E-470F-97B0-BB749D701A47}" type="pres">
      <dgm:prSet presAssocID="{7FE92672-5341-4929-A58B-75EED64A6897}" presName="parTx" presStyleLbl="alignNode1" presStyleIdx="0" presStyleCnt="2">
        <dgm:presLayoutVars>
          <dgm:chMax val="0"/>
          <dgm:chPref val="0"/>
          <dgm:bulletEnabled val="1"/>
        </dgm:presLayoutVars>
      </dgm:prSet>
      <dgm:spPr/>
      <dgm:t>
        <a:bodyPr/>
        <a:lstStyle/>
        <a:p>
          <a:endParaRPr lang="en-US"/>
        </a:p>
      </dgm:t>
    </dgm:pt>
    <dgm:pt modelId="{F2D404B6-62DA-4F36-A09A-085DD0522CAE}" type="pres">
      <dgm:prSet presAssocID="{7FE92672-5341-4929-A58B-75EED64A6897}" presName="desTx" presStyleLbl="alignAccFollowNode1" presStyleIdx="0" presStyleCnt="2" custLinFactNeighborX="-22" custLinFactNeighborY="341">
        <dgm:presLayoutVars>
          <dgm:bulletEnabled val="1"/>
        </dgm:presLayoutVars>
      </dgm:prSet>
      <dgm:spPr/>
      <dgm:t>
        <a:bodyPr/>
        <a:lstStyle/>
        <a:p>
          <a:endParaRPr lang="en-US"/>
        </a:p>
      </dgm:t>
    </dgm:pt>
    <dgm:pt modelId="{52674B3F-A30A-4C13-ABA8-2DBF6C1EF241}" type="pres">
      <dgm:prSet presAssocID="{1D6C8E78-50C0-4D11-83B6-9174D5EEAB24}" presName="space" presStyleCnt="0"/>
      <dgm:spPr/>
      <dgm:t>
        <a:bodyPr/>
        <a:lstStyle/>
        <a:p>
          <a:endParaRPr lang="en-US"/>
        </a:p>
      </dgm:t>
    </dgm:pt>
    <dgm:pt modelId="{07F34F3D-570D-4D9B-AAA8-ABFF01F56118}" type="pres">
      <dgm:prSet presAssocID="{F4161FC3-5588-4526-8681-6BD33392FE90}" presName="composite" presStyleCnt="0"/>
      <dgm:spPr/>
      <dgm:t>
        <a:bodyPr/>
        <a:lstStyle/>
        <a:p>
          <a:endParaRPr lang="en-US"/>
        </a:p>
      </dgm:t>
    </dgm:pt>
    <dgm:pt modelId="{96EB00E0-B83E-486F-B1DE-ECF3B90D4947}" type="pres">
      <dgm:prSet presAssocID="{F4161FC3-5588-4526-8681-6BD33392FE90}" presName="parTx" presStyleLbl="alignNode1" presStyleIdx="1" presStyleCnt="2">
        <dgm:presLayoutVars>
          <dgm:chMax val="0"/>
          <dgm:chPref val="0"/>
          <dgm:bulletEnabled val="1"/>
        </dgm:presLayoutVars>
      </dgm:prSet>
      <dgm:spPr/>
      <dgm:t>
        <a:bodyPr/>
        <a:lstStyle/>
        <a:p>
          <a:endParaRPr lang="en-US"/>
        </a:p>
      </dgm:t>
    </dgm:pt>
    <dgm:pt modelId="{97DFE4BD-89FE-4035-9995-64E93E529E9B}" type="pres">
      <dgm:prSet presAssocID="{F4161FC3-5588-4526-8681-6BD33392FE90}" presName="desTx" presStyleLbl="alignAccFollowNode1" presStyleIdx="1" presStyleCnt="2">
        <dgm:presLayoutVars>
          <dgm:bulletEnabled val="1"/>
        </dgm:presLayoutVars>
      </dgm:prSet>
      <dgm:spPr/>
      <dgm:t>
        <a:bodyPr/>
        <a:lstStyle/>
        <a:p>
          <a:endParaRPr lang="en-US"/>
        </a:p>
      </dgm:t>
    </dgm:pt>
  </dgm:ptLst>
  <dgm:cxnLst>
    <dgm:cxn modelId="{4CEB1942-CEB6-4386-ABC4-289B77E02FA9}" type="presOf" srcId="{1958E0EF-A4E1-4585-8E36-E09E8FB250C3}" destId="{F2D404B6-62DA-4F36-A09A-085DD0522CAE}" srcOrd="0" destOrd="1" presId="urn:microsoft.com/office/officeart/2005/8/layout/hList1"/>
    <dgm:cxn modelId="{7229B655-2F80-488A-AF32-1FE8FF461EEA}" srcId="{F8ACB9DE-3D4D-4FAF-937D-787ED30035BC}" destId="{7FE92672-5341-4929-A58B-75EED64A6897}" srcOrd="0" destOrd="0" parTransId="{275C569B-F8CA-4F1B-9E05-5804EBEA97DE}" sibTransId="{1D6C8E78-50C0-4D11-83B6-9174D5EEAB24}"/>
    <dgm:cxn modelId="{04AF80C4-C4A2-497D-B3D7-6F080098FB9D}" srcId="{7FE92672-5341-4929-A58B-75EED64A6897}" destId="{5FF3E1C5-767A-42B3-9ABB-1549859C7387}" srcOrd="4" destOrd="0" parTransId="{15B8ED0E-D966-4C57-8C3C-31395D413CC5}" sibTransId="{3C3EE39B-8F9E-49E5-ACDD-9845D874954F}"/>
    <dgm:cxn modelId="{8E1FA4B9-3F5B-429E-A705-BFB5C47A6F61}" type="presOf" srcId="{F4161FC3-5588-4526-8681-6BD33392FE90}" destId="{96EB00E0-B83E-486F-B1DE-ECF3B90D4947}" srcOrd="0" destOrd="0" presId="urn:microsoft.com/office/officeart/2005/8/layout/hList1"/>
    <dgm:cxn modelId="{A8E3652A-0B90-4120-8B87-CD0991264CC4}" srcId="{F4161FC3-5588-4526-8681-6BD33392FE90}" destId="{457602B2-8556-4F30-9C11-6249738231BE}" srcOrd="0" destOrd="0" parTransId="{6983DFA7-EF54-43BC-BA03-BABF866C33E6}" sibTransId="{5AD93CF1-DF48-483F-BF48-70D3BBD926C3}"/>
    <dgm:cxn modelId="{40B37FE5-16B8-4BBD-B194-D6B7AF58BA5D}" type="presOf" srcId="{056F482D-C7B5-4267-B732-2C9B2AA27333}" destId="{F2D404B6-62DA-4F36-A09A-085DD0522CAE}" srcOrd="0" destOrd="0" presId="urn:microsoft.com/office/officeart/2005/8/layout/hList1"/>
    <dgm:cxn modelId="{0508E85E-4448-48AF-AEEA-70689C8013F6}" type="presOf" srcId="{683A4004-92C9-4CD6-A14A-D3B62E663DE9}" destId="{97DFE4BD-89FE-4035-9995-64E93E529E9B}" srcOrd="0" destOrd="1" presId="urn:microsoft.com/office/officeart/2005/8/layout/hList1"/>
    <dgm:cxn modelId="{D094E625-B60C-40D6-BBD8-F715813E64BD}" type="presOf" srcId="{457602B2-8556-4F30-9C11-6249738231BE}" destId="{97DFE4BD-89FE-4035-9995-64E93E529E9B}" srcOrd="0" destOrd="0" presId="urn:microsoft.com/office/officeart/2005/8/layout/hList1"/>
    <dgm:cxn modelId="{A77224BC-177E-4113-A209-D1F23C6D5974}" srcId="{F4161FC3-5588-4526-8681-6BD33392FE90}" destId="{683A4004-92C9-4CD6-A14A-D3B62E663DE9}" srcOrd="1" destOrd="0" parTransId="{86FF2B93-3212-4350-B9A6-B33D18DD26B0}" sibTransId="{E683B149-0EEE-4AD4-A62C-3847CFEA18A9}"/>
    <dgm:cxn modelId="{4A6F024D-333D-4191-A66E-50C6868C480A}" srcId="{7FE92672-5341-4929-A58B-75EED64A6897}" destId="{056F482D-C7B5-4267-B732-2C9B2AA27333}" srcOrd="0" destOrd="0" parTransId="{8E2591C9-802D-4B5F-9616-6717511A7C74}" sibTransId="{ACF1A37F-361B-4849-9304-78461E6C5F3F}"/>
    <dgm:cxn modelId="{B9B70700-971A-4AF0-9F31-A5BC05556B28}" srcId="{F4161FC3-5588-4526-8681-6BD33392FE90}" destId="{BEAF2250-9400-4B42-BB50-7147503F91AE}" srcOrd="3" destOrd="0" parTransId="{28A1E6A7-1D70-4DF3-8958-15D0A58B9B0E}" sibTransId="{D3D39221-D19D-4DFE-8F4E-F4D4691A926D}"/>
    <dgm:cxn modelId="{2AEEC80D-9086-48D6-956D-05736034C993}" type="presOf" srcId="{F5DC9444-CBA0-4A67-ACD1-33AB2D1ADB1D}" destId="{97DFE4BD-89FE-4035-9995-64E93E529E9B}" srcOrd="0" destOrd="2" presId="urn:microsoft.com/office/officeart/2005/8/layout/hList1"/>
    <dgm:cxn modelId="{517B0991-B631-4912-8F55-101E05F87B62}" srcId="{7FE92672-5341-4929-A58B-75EED64A6897}" destId="{46207EE9-B423-4541-972D-8EEE3CCAD5A3}" srcOrd="3" destOrd="0" parTransId="{BDF50E38-47D6-4FDC-8613-F1ABF977B302}" sibTransId="{F3F14B4D-FC4D-4F50-802B-E1391D273C91}"/>
    <dgm:cxn modelId="{3E8D2FD5-A563-4559-A521-C4A73044B02D}" srcId="{F4161FC3-5588-4526-8681-6BD33392FE90}" destId="{8B162798-D15B-44BB-8AB9-C52CB48E9D0D}" srcOrd="4" destOrd="0" parTransId="{E4F3D997-5956-41C4-8881-A0F4C9D92CD1}" sibTransId="{73DA92F1-88B7-49EE-A8C2-03C605927C60}"/>
    <dgm:cxn modelId="{A2D4FA95-4C2D-4839-B4EE-DAD39032FF9A}" srcId="{F8ACB9DE-3D4D-4FAF-937D-787ED30035BC}" destId="{F4161FC3-5588-4526-8681-6BD33392FE90}" srcOrd="1" destOrd="0" parTransId="{675A3DEF-A0D2-4308-BC47-E253A272C7FB}" sibTransId="{29C42A0A-9614-47E9-A3F1-3FFC8D83D313}"/>
    <dgm:cxn modelId="{D617E1EF-29DF-4596-BA83-1C110BEB5EC2}" srcId="{F4161FC3-5588-4526-8681-6BD33392FE90}" destId="{F5DC9444-CBA0-4A67-ACD1-33AB2D1ADB1D}" srcOrd="2" destOrd="0" parTransId="{4FDC601A-B7CE-455C-BF02-3758C21E523D}" sibTransId="{4AA6A9C9-D5FD-47AD-9A9E-B93120502198}"/>
    <dgm:cxn modelId="{4972A1A9-B14D-4DBF-B9E7-3C7CB47B82E4}" type="presOf" srcId="{BEAF2250-9400-4B42-BB50-7147503F91AE}" destId="{97DFE4BD-89FE-4035-9995-64E93E529E9B}" srcOrd="0" destOrd="3" presId="urn:microsoft.com/office/officeart/2005/8/layout/hList1"/>
    <dgm:cxn modelId="{6A70E1E4-F712-4A55-9EA1-E2ADECD82110}" type="presOf" srcId="{46207EE9-B423-4541-972D-8EEE3CCAD5A3}" destId="{F2D404B6-62DA-4F36-A09A-085DD0522CAE}" srcOrd="0" destOrd="3" presId="urn:microsoft.com/office/officeart/2005/8/layout/hList1"/>
    <dgm:cxn modelId="{ABF7B1F5-61A7-4836-98A6-DC9C92B7B7C2}" type="presOf" srcId="{7FE92672-5341-4929-A58B-75EED64A6897}" destId="{D300828B-BC5E-470F-97B0-BB749D701A47}" srcOrd="0" destOrd="0" presId="urn:microsoft.com/office/officeart/2005/8/layout/hList1"/>
    <dgm:cxn modelId="{259F60E0-9349-4E44-A0EA-A55D5D00B4FD}" type="presOf" srcId="{8B162798-D15B-44BB-8AB9-C52CB48E9D0D}" destId="{97DFE4BD-89FE-4035-9995-64E93E529E9B}" srcOrd="0" destOrd="4" presId="urn:microsoft.com/office/officeart/2005/8/layout/hList1"/>
    <dgm:cxn modelId="{22740CD3-829E-421A-A5F6-E0ED49223A4B}" type="presOf" srcId="{F8ACB9DE-3D4D-4FAF-937D-787ED30035BC}" destId="{3439C439-E8C4-4E97-8BBE-366118143B1F}" srcOrd="0" destOrd="0" presId="urn:microsoft.com/office/officeart/2005/8/layout/hList1"/>
    <dgm:cxn modelId="{8704EE1C-40E8-4DC5-A1B5-A2B588875F07}" srcId="{7FE92672-5341-4929-A58B-75EED64A6897}" destId="{99BE6688-5D45-4D5E-A667-37BD5C0E8189}" srcOrd="2" destOrd="0" parTransId="{7375C277-7C01-496A-80E4-46C06A520B9C}" sibTransId="{E1DFAC57-96D4-4681-B901-8416C0742A8D}"/>
    <dgm:cxn modelId="{84D69FFF-2780-4D02-A196-9B38FA79F405}" type="presOf" srcId="{99BE6688-5D45-4D5E-A667-37BD5C0E8189}" destId="{F2D404B6-62DA-4F36-A09A-085DD0522CAE}" srcOrd="0" destOrd="2" presId="urn:microsoft.com/office/officeart/2005/8/layout/hList1"/>
    <dgm:cxn modelId="{62B53B57-F82D-4143-BD97-3705FC2D11E6}" srcId="{7FE92672-5341-4929-A58B-75EED64A6897}" destId="{1958E0EF-A4E1-4585-8E36-E09E8FB250C3}" srcOrd="1" destOrd="0" parTransId="{6C490CBC-620A-4B88-B6F4-4212842D9124}" sibTransId="{99E73105-D716-4946-BE46-2C79861F8AA2}"/>
    <dgm:cxn modelId="{A009E6ED-F27B-4225-ADFB-502290E2987D}" type="presOf" srcId="{5FF3E1C5-767A-42B3-9ABB-1549859C7387}" destId="{F2D404B6-62DA-4F36-A09A-085DD0522CAE}" srcOrd="0" destOrd="4" presId="urn:microsoft.com/office/officeart/2005/8/layout/hList1"/>
    <dgm:cxn modelId="{3DDB0B7F-626D-4137-9060-4E71E8A34395}" type="presParOf" srcId="{3439C439-E8C4-4E97-8BBE-366118143B1F}" destId="{D328FFB9-607F-457F-98A7-201257AC57D2}" srcOrd="0" destOrd="0" presId="urn:microsoft.com/office/officeart/2005/8/layout/hList1"/>
    <dgm:cxn modelId="{34084DD0-6E4A-46AC-A699-ADD692B121FE}" type="presParOf" srcId="{D328FFB9-607F-457F-98A7-201257AC57D2}" destId="{D300828B-BC5E-470F-97B0-BB749D701A47}" srcOrd="0" destOrd="0" presId="urn:microsoft.com/office/officeart/2005/8/layout/hList1"/>
    <dgm:cxn modelId="{5D79CAC6-0245-4767-9E8D-EC24D4528955}" type="presParOf" srcId="{D328FFB9-607F-457F-98A7-201257AC57D2}" destId="{F2D404B6-62DA-4F36-A09A-085DD0522CAE}" srcOrd="1" destOrd="0" presId="urn:microsoft.com/office/officeart/2005/8/layout/hList1"/>
    <dgm:cxn modelId="{A9A88245-2A8E-41C9-9DFA-62A30F96EDBF}" type="presParOf" srcId="{3439C439-E8C4-4E97-8BBE-366118143B1F}" destId="{52674B3F-A30A-4C13-ABA8-2DBF6C1EF241}" srcOrd="1" destOrd="0" presId="urn:microsoft.com/office/officeart/2005/8/layout/hList1"/>
    <dgm:cxn modelId="{3A709F39-95EE-4551-8605-888A5C72B19F}" type="presParOf" srcId="{3439C439-E8C4-4E97-8BBE-366118143B1F}" destId="{07F34F3D-570D-4D9B-AAA8-ABFF01F56118}" srcOrd="2" destOrd="0" presId="urn:microsoft.com/office/officeart/2005/8/layout/hList1"/>
    <dgm:cxn modelId="{CF5DF310-4CF5-438C-B4A0-782950D32FF6}" type="presParOf" srcId="{07F34F3D-570D-4D9B-AAA8-ABFF01F56118}" destId="{96EB00E0-B83E-486F-B1DE-ECF3B90D4947}" srcOrd="0" destOrd="0" presId="urn:microsoft.com/office/officeart/2005/8/layout/hList1"/>
    <dgm:cxn modelId="{3ECDED36-DBAA-4888-864F-A787DFEF4508}" type="presParOf" srcId="{07F34F3D-570D-4D9B-AAA8-ABFF01F56118}" destId="{97DFE4BD-89FE-4035-9995-64E93E529E9B}" srcOrd="1" destOrd="0" presId="urn:microsoft.com/office/officeart/2005/8/layout/hList1"/>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00828B-BC5E-470F-97B0-BB749D701A47}">
      <dsp:nvSpPr>
        <dsp:cNvPr id="0" name=""/>
        <dsp:cNvSpPr/>
      </dsp:nvSpPr>
      <dsp:spPr>
        <a:xfrm>
          <a:off x="36" y="3732"/>
          <a:ext cx="3467091" cy="662400"/>
        </a:xfrm>
        <a:prstGeom prst="rect">
          <a:avLst/>
        </a:prstGeom>
        <a:solidFill>
          <a:srgbClr val="7030A0"/>
        </a:solidFill>
        <a:ln w="15875" cap="flat" cmpd="sng" algn="ctr">
          <a:no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US" sz="2800" b="1" kern="1200" dirty="0" smtClean="0"/>
            <a:t>Subject</a:t>
          </a:r>
          <a:endParaRPr lang="en-US" sz="2800" b="1" kern="1200" dirty="0"/>
        </a:p>
      </dsp:txBody>
      <dsp:txXfrm>
        <a:off x="36" y="3732"/>
        <a:ext cx="3467091" cy="662400"/>
      </dsp:txXfrm>
    </dsp:sp>
    <dsp:sp modelId="{F2D404B6-62DA-4F36-A09A-085DD0522CAE}">
      <dsp:nvSpPr>
        <dsp:cNvPr id="0" name=""/>
        <dsp:cNvSpPr/>
      </dsp:nvSpPr>
      <dsp:spPr>
        <a:xfrm>
          <a:off x="0" y="669864"/>
          <a:ext cx="3467091" cy="2588535"/>
        </a:xfrm>
        <a:prstGeom prst="rect">
          <a:avLst/>
        </a:prstGeom>
        <a:solidFill>
          <a:schemeClr val="accent1">
            <a:alpha val="90000"/>
            <a:tint val="4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Subjective Experiences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Judgment</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Rationality</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Present Consciousness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Unchanging and continuous</a:t>
          </a:r>
          <a:endParaRPr lang="en-US" sz="2400" kern="1200" dirty="0"/>
        </a:p>
      </dsp:txBody>
      <dsp:txXfrm>
        <a:off x="0" y="669864"/>
        <a:ext cx="3467091" cy="2588535"/>
      </dsp:txXfrm>
    </dsp:sp>
    <dsp:sp modelId="{96EB00E0-B83E-486F-B1DE-ECF3B90D4947}">
      <dsp:nvSpPr>
        <dsp:cNvPr id="0" name=""/>
        <dsp:cNvSpPr/>
      </dsp:nvSpPr>
      <dsp:spPr>
        <a:xfrm>
          <a:off x="3952520" y="3732"/>
          <a:ext cx="3467091" cy="662400"/>
        </a:xfrm>
        <a:prstGeom prst="rect">
          <a:avLst/>
        </a:prstGeom>
        <a:solidFill>
          <a:srgbClr val="00B050"/>
        </a:solidFill>
        <a:ln w="15875" cap="flat" cmpd="sng" algn="ctr">
          <a:no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US" sz="2800" b="1" kern="1200" dirty="0" smtClean="0"/>
            <a:t>Self / Selves</a:t>
          </a:r>
          <a:endParaRPr lang="en-US" sz="2800" b="1" kern="1200" dirty="0"/>
        </a:p>
      </dsp:txBody>
      <dsp:txXfrm>
        <a:off x="3952520" y="3732"/>
        <a:ext cx="3467091" cy="662400"/>
      </dsp:txXfrm>
    </dsp:sp>
    <dsp:sp modelId="{97DFE4BD-89FE-4035-9995-64E93E529E9B}">
      <dsp:nvSpPr>
        <dsp:cNvPr id="0" name=""/>
        <dsp:cNvSpPr/>
      </dsp:nvSpPr>
      <dsp:spPr>
        <a:xfrm>
          <a:off x="3952520" y="666132"/>
          <a:ext cx="3467091" cy="2588535"/>
        </a:xfrm>
        <a:prstGeom prst="rect">
          <a:avLst/>
        </a:prstGeom>
        <a:solidFill>
          <a:schemeClr val="accent1">
            <a:alpha val="90000"/>
            <a:tint val="4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t>The Body</a:t>
          </a:r>
          <a:endParaRPr lang="en-US" sz="2300" kern="1200" dirty="0"/>
        </a:p>
        <a:p>
          <a:pPr marL="228600" lvl="1" indent="-228600" algn="l" defTabSz="1022350">
            <a:lnSpc>
              <a:spcPct val="90000"/>
            </a:lnSpc>
            <a:spcBef>
              <a:spcPct val="0"/>
            </a:spcBef>
            <a:spcAft>
              <a:spcPct val="15000"/>
            </a:spcAft>
            <a:buChar char="••"/>
          </a:pPr>
          <a:r>
            <a:rPr lang="en-US" sz="2300" kern="1200" dirty="0" smtClean="0"/>
            <a:t>Social Roles</a:t>
          </a:r>
          <a:endParaRPr lang="en-US" sz="2300" kern="1200" dirty="0"/>
        </a:p>
        <a:p>
          <a:pPr marL="228600" lvl="1" indent="-228600" algn="l" defTabSz="1022350">
            <a:lnSpc>
              <a:spcPct val="90000"/>
            </a:lnSpc>
            <a:spcBef>
              <a:spcPct val="0"/>
            </a:spcBef>
            <a:spcAft>
              <a:spcPct val="15000"/>
            </a:spcAft>
            <a:buChar char="••"/>
          </a:pPr>
          <a:r>
            <a:rPr lang="en-US" sz="2300" kern="1200" dirty="0" smtClean="0"/>
            <a:t>Personal History</a:t>
          </a:r>
          <a:endParaRPr lang="en-US" sz="2300" kern="1200" dirty="0"/>
        </a:p>
        <a:p>
          <a:pPr marL="228600" lvl="1" indent="-228600" algn="l" defTabSz="1022350">
            <a:lnSpc>
              <a:spcPct val="90000"/>
            </a:lnSpc>
            <a:spcBef>
              <a:spcPct val="0"/>
            </a:spcBef>
            <a:spcAft>
              <a:spcPct val="15000"/>
            </a:spcAft>
            <a:buChar char="••"/>
          </a:pPr>
          <a:r>
            <a:rPr lang="en-US" sz="2300" kern="1200" dirty="0" smtClean="0"/>
            <a:t>External appearance &amp; behavior</a:t>
          </a:r>
          <a:endParaRPr lang="en-US" sz="2300" kern="1200" dirty="0"/>
        </a:p>
        <a:p>
          <a:pPr marL="228600" lvl="1" indent="-228600" algn="l" defTabSz="1022350">
            <a:lnSpc>
              <a:spcPct val="90000"/>
            </a:lnSpc>
            <a:spcBef>
              <a:spcPct val="0"/>
            </a:spcBef>
            <a:spcAft>
              <a:spcPct val="15000"/>
            </a:spcAft>
            <a:buChar char="••"/>
          </a:pPr>
          <a:r>
            <a:rPr lang="en-US" sz="2300" kern="1200" dirty="0" smtClean="0"/>
            <a:t>Anything not the Subject</a:t>
          </a:r>
          <a:endParaRPr lang="en-US" sz="2300" kern="1200" dirty="0"/>
        </a:p>
      </dsp:txBody>
      <dsp:txXfrm>
        <a:off x="3952520" y="666132"/>
        <a:ext cx="3467091" cy="258853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3E0540-12F7-439B-8F83-173453ABDD6B}" type="datetimeFigureOut">
              <a:rPr lang="en-US" smtClean="0"/>
              <a:t>6/24/2013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0EB91-4A82-40F1-9C41-EF2FEF9204ED}" type="slidenum">
              <a:rPr lang="en-US" smtClean="0"/>
              <a:t>‹#›</a:t>
            </a:fld>
            <a:endParaRPr lang="en-US"/>
          </a:p>
        </p:txBody>
      </p:sp>
    </p:spTree>
    <p:extLst>
      <p:ext uri="{BB962C8B-B14F-4D97-AF65-F5344CB8AC3E}">
        <p14:creationId xmlns:p14="http://schemas.microsoft.com/office/powerpoint/2010/main" val="1159855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0EB91-4A82-40F1-9C41-EF2FEF9204ED}" type="slidenum">
              <a:rPr lang="en-US" smtClean="0"/>
              <a:t>2</a:t>
            </a:fld>
            <a:endParaRPr lang="en-US"/>
          </a:p>
        </p:txBody>
      </p:sp>
    </p:spTree>
    <p:extLst>
      <p:ext uri="{BB962C8B-B14F-4D97-AF65-F5344CB8AC3E}">
        <p14:creationId xmlns:p14="http://schemas.microsoft.com/office/powerpoint/2010/main" val="2928483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0EB91-4A82-40F1-9C41-EF2FEF9204ED}" type="slidenum">
              <a:rPr lang="en-US" smtClean="0"/>
              <a:t>16</a:t>
            </a:fld>
            <a:endParaRPr lang="en-US"/>
          </a:p>
        </p:txBody>
      </p:sp>
    </p:spTree>
    <p:extLst>
      <p:ext uri="{BB962C8B-B14F-4D97-AF65-F5344CB8AC3E}">
        <p14:creationId xmlns:p14="http://schemas.microsoft.com/office/powerpoint/2010/main" val="209023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some of these are still unclear, don’t worry. I’ve got more pertinent examples later on.</a:t>
            </a:r>
            <a:endParaRPr lang="en-US" dirty="0"/>
          </a:p>
        </p:txBody>
      </p:sp>
      <p:sp>
        <p:nvSpPr>
          <p:cNvPr id="4" name="Slide Number Placeholder 3"/>
          <p:cNvSpPr>
            <a:spLocks noGrp="1"/>
          </p:cNvSpPr>
          <p:nvPr>
            <p:ph type="sldNum" sz="quarter" idx="10"/>
          </p:nvPr>
        </p:nvSpPr>
        <p:spPr/>
        <p:txBody>
          <a:bodyPr/>
          <a:lstStyle/>
          <a:p>
            <a:fld id="{22B0EB91-4A82-40F1-9C41-EF2FEF9204ED}" type="slidenum">
              <a:rPr lang="en-US" smtClean="0"/>
              <a:t>3</a:t>
            </a:fld>
            <a:endParaRPr lang="en-US"/>
          </a:p>
        </p:txBody>
      </p:sp>
    </p:spTree>
    <p:extLst>
      <p:ext uri="{BB962C8B-B14F-4D97-AF65-F5344CB8AC3E}">
        <p14:creationId xmlns:p14="http://schemas.microsoft.com/office/powerpoint/2010/main" val="3720139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Description of methodology:</a:t>
            </a:r>
          </a:p>
          <a:p>
            <a:r>
              <a:rPr lang="en-US" dirty="0"/>
              <a:t> </a:t>
            </a:r>
            <a:r>
              <a:rPr lang="en-US" dirty="0" smtClean="0"/>
              <a:t>    - Sources:</a:t>
            </a:r>
            <a:r>
              <a:rPr lang="en-US" baseline="0" dirty="0" smtClean="0"/>
              <a:t> American n</a:t>
            </a:r>
            <a:r>
              <a:rPr lang="en-US" dirty="0" smtClean="0"/>
              <a:t>ewspaper articles published after January 1, 2007,</a:t>
            </a:r>
            <a:r>
              <a:rPr lang="en-US" baseline="0" dirty="0" smtClean="0"/>
              <a:t> as well as personal experiences as a transgender individual.</a:t>
            </a:r>
            <a:endParaRPr lang="en-US" dirty="0" smtClean="0"/>
          </a:p>
          <a:p>
            <a:r>
              <a:rPr lang="en-US" dirty="0"/>
              <a:t> </a:t>
            </a:r>
            <a:r>
              <a:rPr lang="en-US" dirty="0" smtClean="0"/>
              <a:t>    - Not a comprehensive survey by any means, but simply a demonstration of the sorts of constructions that appear.</a:t>
            </a:r>
            <a:endParaRPr lang="en-US" dirty="0"/>
          </a:p>
        </p:txBody>
      </p:sp>
      <p:sp>
        <p:nvSpPr>
          <p:cNvPr id="4" name="Slide Number Placeholder 3"/>
          <p:cNvSpPr>
            <a:spLocks noGrp="1"/>
          </p:cNvSpPr>
          <p:nvPr>
            <p:ph type="sldNum" sz="quarter" idx="10"/>
          </p:nvPr>
        </p:nvSpPr>
        <p:spPr/>
        <p:txBody>
          <a:bodyPr/>
          <a:lstStyle/>
          <a:p>
            <a:fld id="{22B0EB91-4A82-40F1-9C41-EF2FEF9204ED}" type="slidenum">
              <a:rPr lang="en-US" smtClean="0"/>
              <a:t>4</a:t>
            </a:fld>
            <a:endParaRPr lang="en-US"/>
          </a:p>
        </p:txBody>
      </p:sp>
    </p:spTree>
    <p:extLst>
      <p:ext uri="{BB962C8B-B14F-4D97-AF65-F5344CB8AC3E}">
        <p14:creationId xmlns:p14="http://schemas.microsoft.com/office/powerpoint/2010/main" val="328949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 begin with the</a:t>
            </a:r>
            <a:r>
              <a:rPr lang="en-US" baseline="0" dirty="0" smtClean="0"/>
              <a:t> simple problem of pronouns—often the first thing that people stumble over when talking about trans* people.</a:t>
            </a:r>
            <a:endParaRPr lang="en-US" dirty="0" smtClean="0"/>
          </a:p>
        </p:txBody>
      </p:sp>
      <p:sp>
        <p:nvSpPr>
          <p:cNvPr id="4" name="Slide Number Placeholder 3"/>
          <p:cNvSpPr>
            <a:spLocks noGrp="1"/>
          </p:cNvSpPr>
          <p:nvPr>
            <p:ph type="sldNum" sz="quarter" idx="10"/>
          </p:nvPr>
        </p:nvSpPr>
        <p:spPr/>
        <p:txBody>
          <a:bodyPr/>
          <a:lstStyle/>
          <a:p>
            <a:fld id="{22B0EB91-4A82-40F1-9C41-EF2FEF9204ED}" type="slidenum">
              <a:rPr lang="en-US" smtClean="0"/>
              <a:t>5</a:t>
            </a:fld>
            <a:endParaRPr lang="en-US"/>
          </a:p>
        </p:txBody>
      </p:sp>
    </p:spTree>
    <p:extLst>
      <p:ext uri="{BB962C8B-B14F-4D97-AF65-F5344CB8AC3E}">
        <p14:creationId xmlns:p14="http://schemas.microsoft.com/office/powerpoint/2010/main" val="4179164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these are from the *same</a:t>
            </a:r>
            <a:r>
              <a:rPr lang="en-US" baseline="0" dirty="0" smtClean="0"/>
              <a:t> text*.</a:t>
            </a:r>
          </a:p>
          <a:p>
            <a:endParaRPr lang="en-US" baseline="0" dirty="0" smtClean="0"/>
          </a:p>
          <a:p>
            <a:r>
              <a:rPr lang="en-US" dirty="0" smtClean="0"/>
              <a:t>These two trends seem to</a:t>
            </a:r>
            <a:r>
              <a:rPr lang="en-US" baseline="0" dirty="0" smtClean="0"/>
              <a:t> place gender in different places. The first, where the pronoun changes, sees gender as malleable and more associated with one’s outward behavior and appearance—thus, part of the Self. The second sees gender as more intrinsic and stable, so the pronoun remains the same, even when describing someone who was seen by others as a “little boy”.</a:t>
            </a:r>
            <a:endParaRPr lang="en-US" dirty="0"/>
          </a:p>
        </p:txBody>
      </p:sp>
      <p:sp>
        <p:nvSpPr>
          <p:cNvPr id="4" name="Slide Number Placeholder 3"/>
          <p:cNvSpPr>
            <a:spLocks noGrp="1"/>
          </p:cNvSpPr>
          <p:nvPr>
            <p:ph type="sldNum" sz="quarter" idx="10"/>
          </p:nvPr>
        </p:nvSpPr>
        <p:spPr/>
        <p:txBody>
          <a:bodyPr/>
          <a:lstStyle/>
          <a:p>
            <a:fld id="{22B0EB91-4A82-40F1-9C41-EF2FEF9204ED}" type="slidenum">
              <a:rPr lang="en-US" smtClean="0"/>
              <a:t>6</a:t>
            </a:fld>
            <a:endParaRPr lang="en-US"/>
          </a:p>
        </p:txBody>
      </p:sp>
    </p:spTree>
    <p:extLst>
      <p:ext uri="{BB962C8B-B14F-4D97-AF65-F5344CB8AC3E}">
        <p14:creationId xmlns:p14="http://schemas.microsoft.com/office/powerpoint/2010/main" val="626331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these are from the *same</a:t>
            </a:r>
            <a:r>
              <a:rPr lang="en-US" baseline="0" dirty="0" smtClean="0"/>
              <a:t> text*.</a:t>
            </a:r>
          </a:p>
          <a:p>
            <a:endParaRPr lang="en-US" baseline="0" dirty="0" smtClean="0"/>
          </a:p>
          <a:p>
            <a:r>
              <a:rPr lang="en-US" dirty="0" smtClean="0"/>
              <a:t>These two trends seem to</a:t>
            </a:r>
            <a:r>
              <a:rPr lang="en-US" baseline="0" dirty="0" smtClean="0"/>
              <a:t> place gender in different places. The first, where the pronoun changes, sees gender as malleable and more associated with one’s outward behavior and appearance—thus, part of the Self. The second sees gender as more intrinsic and stable, so the pronoun remains the same, even when describing someone who was seen by others as a “little boy”.</a:t>
            </a:r>
            <a:endParaRPr lang="en-US" dirty="0"/>
          </a:p>
        </p:txBody>
      </p:sp>
      <p:sp>
        <p:nvSpPr>
          <p:cNvPr id="4" name="Slide Number Placeholder 3"/>
          <p:cNvSpPr>
            <a:spLocks noGrp="1"/>
          </p:cNvSpPr>
          <p:nvPr>
            <p:ph type="sldNum" sz="quarter" idx="10"/>
          </p:nvPr>
        </p:nvSpPr>
        <p:spPr/>
        <p:txBody>
          <a:bodyPr/>
          <a:lstStyle/>
          <a:p>
            <a:fld id="{22B0EB91-4A82-40F1-9C41-EF2FEF9204ED}" type="slidenum">
              <a:rPr lang="en-US" smtClean="0"/>
              <a:t>7</a:t>
            </a:fld>
            <a:endParaRPr lang="en-US"/>
          </a:p>
        </p:txBody>
      </p:sp>
    </p:spTree>
    <p:extLst>
      <p:ext uri="{BB962C8B-B14F-4D97-AF65-F5344CB8AC3E}">
        <p14:creationId xmlns:p14="http://schemas.microsoft.com/office/powerpoint/2010/main" val="4149031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0EB91-4A82-40F1-9C41-EF2FEF9204ED}" type="slidenum">
              <a:rPr lang="en-US" smtClean="0"/>
              <a:t>8</a:t>
            </a:fld>
            <a:endParaRPr lang="en-US"/>
          </a:p>
        </p:txBody>
      </p:sp>
    </p:spTree>
    <p:extLst>
      <p:ext uri="{BB962C8B-B14F-4D97-AF65-F5344CB8AC3E}">
        <p14:creationId xmlns:p14="http://schemas.microsoft.com/office/powerpoint/2010/main" val="4197414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0EB91-4A82-40F1-9C41-EF2FEF9204ED}" type="slidenum">
              <a:rPr lang="en-US" smtClean="0"/>
              <a:t>9</a:t>
            </a:fld>
            <a:endParaRPr lang="en-US"/>
          </a:p>
        </p:txBody>
      </p:sp>
    </p:spTree>
    <p:extLst>
      <p:ext uri="{BB962C8B-B14F-4D97-AF65-F5344CB8AC3E}">
        <p14:creationId xmlns:p14="http://schemas.microsoft.com/office/powerpoint/2010/main" val="449768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0EB91-4A82-40F1-9C41-EF2FEF9204ED}" type="slidenum">
              <a:rPr lang="en-US" smtClean="0"/>
              <a:t>12</a:t>
            </a:fld>
            <a:endParaRPr lang="en-US"/>
          </a:p>
        </p:txBody>
      </p:sp>
    </p:spTree>
    <p:extLst>
      <p:ext uri="{BB962C8B-B14F-4D97-AF65-F5344CB8AC3E}">
        <p14:creationId xmlns:p14="http://schemas.microsoft.com/office/powerpoint/2010/main" val="3405247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E199D9-3D47-4939-86F8-600574259C11}" type="datetimeFigureOut">
              <a:rPr lang="en-US" smtClean="0"/>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62EB4-BF25-4147-BC83-905BA003E96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9288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E199D9-3D47-4939-86F8-600574259C11}" type="datetimeFigureOut">
              <a:rPr lang="en-US" smtClean="0"/>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62EB4-BF25-4147-BC83-905BA003E96C}" type="slidenum">
              <a:rPr lang="en-US" smtClean="0"/>
              <a:t>‹#›</a:t>
            </a:fld>
            <a:endParaRPr lang="en-US"/>
          </a:p>
        </p:txBody>
      </p:sp>
    </p:spTree>
    <p:extLst>
      <p:ext uri="{BB962C8B-B14F-4D97-AF65-F5344CB8AC3E}">
        <p14:creationId xmlns:p14="http://schemas.microsoft.com/office/powerpoint/2010/main" val="1532620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E199D9-3D47-4939-86F8-600574259C11}" type="datetimeFigureOut">
              <a:rPr lang="en-US" smtClean="0"/>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62EB4-BF25-4147-BC83-905BA003E96C}" type="slidenum">
              <a:rPr lang="en-US" smtClean="0"/>
              <a:t>‹#›</a:t>
            </a:fld>
            <a:endParaRPr lang="en-US"/>
          </a:p>
        </p:txBody>
      </p:sp>
    </p:spTree>
    <p:extLst>
      <p:ext uri="{BB962C8B-B14F-4D97-AF65-F5344CB8AC3E}">
        <p14:creationId xmlns:p14="http://schemas.microsoft.com/office/powerpoint/2010/main" val="336917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E199D9-3D47-4939-86F8-600574259C11}" type="datetimeFigureOut">
              <a:rPr lang="en-US" smtClean="0"/>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62EB4-BF25-4147-BC83-905BA003E96C}" type="slidenum">
              <a:rPr lang="en-US" smtClean="0"/>
              <a:t>‹#›</a:t>
            </a:fld>
            <a:endParaRPr lang="en-US"/>
          </a:p>
        </p:txBody>
      </p:sp>
    </p:spTree>
    <p:extLst>
      <p:ext uri="{BB962C8B-B14F-4D97-AF65-F5344CB8AC3E}">
        <p14:creationId xmlns:p14="http://schemas.microsoft.com/office/powerpoint/2010/main" val="145550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E199D9-3D47-4939-86F8-600574259C11}" type="datetimeFigureOut">
              <a:rPr lang="en-US" smtClean="0"/>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62EB4-BF25-4147-BC83-905BA003E96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396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E199D9-3D47-4939-86F8-600574259C11}" type="datetimeFigureOut">
              <a:rPr lang="en-US" smtClean="0"/>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62EB4-BF25-4147-BC83-905BA003E96C}" type="slidenum">
              <a:rPr lang="en-US" smtClean="0"/>
              <a:t>‹#›</a:t>
            </a:fld>
            <a:endParaRPr lang="en-US"/>
          </a:p>
        </p:txBody>
      </p:sp>
    </p:spTree>
    <p:extLst>
      <p:ext uri="{BB962C8B-B14F-4D97-AF65-F5344CB8AC3E}">
        <p14:creationId xmlns:p14="http://schemas.microsoft.com/office/powerpoint/2010/main" val="3037016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E199D9-3D47-4939-86F8-600574259C11}" type="datetimeFigureOut">
              <a:rPr lang="en-US" smtClean="0"/>
              <a:t>6/24/2013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62EB4-BF25-4147-BC83-905BA003E96C}" type="slidenum">
              <a:rPr lang="en-US" smtClean="0"/>
              <a:t>‹#›</a:t>
            </a:fld>
            <a:endParaRPr lang="en-US"/>
          </a:p>
        </p:txBody>
      </p:sp>
    </p:spTree>
    <p:extLst>
      <p:ext uri="{BB962C8B-B14F-4D97-AF65-F5344CB8AC3E}">
        <p14:creationId xmlns:p14="http://schemas.microsoft.com/office/powerpoint/2010/main" val="263554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E199D9-3D47-4939-86F8-600574259C11}" type="datetimeFigureOut">
              <a:rPr lang="en-US" smtClean="0"/>
              <a:t>6/24/2013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62EB4-BF25-4147-BC83-905BA003E96C}" type="slidenum">
              <a:rPr lang="en-US" smtClean="0"/>
              <a:t>‹#›</a:t>
            </a:fld>
            <a:endParaRPr lang="en-US"/>
          </a:p>
        </p:txBody>
      </p:sp>
    </p:spTree>
    <p:extLst>
      <p:ext uri="{BB962C8B-B14F-4D97-AF65-F5344CB8AC3E}">
        <p14:creationId xmlns:p14="http://schemas.microsoft.com/office/powerpoint/2010/main" val="2723424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BE199D9-3D47-4939-86F8-600574259C11}" type="datetimeFigureOut">
              <a:rPr lang="en-US" smtClean="0"/>
              <a:t>6/24/2013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2D62EB4-BF25-4147-BC83-905BA003E96C}" type="slidenum">
              <a:rPr lang="en-US" smtClean="0"/>
              <a:t>‹#›</a:t>
            </a:fld>
            <a:endParaRPr lang="en-US"/>
          </a:p>
        </p:txBody>
      </p:sp>
    </p:spTree>
    <p:extLst>
      <p:ext uri="{BB962C8B-B14F-4D97-AF65-F5344CB8AC3E}">
        <p14:creationId xmlns:p14="http://schemas.microsoft.com/office/powerpoint/2010/main" val="397469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BE199D9-3D47-4939-86F8-600574259C11}" type="datetimeFigureOut">
              <a:rPr lang="en-US" smtClean="0"/>
              <a:t>6/24/2013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2D62EB4-BF25-4147-BC83-905BA003E96C}" type="slidenum">
              <a:rPr lang="en-US" smtClean="0"/>
              <a:t>‹#›</a:t>
            </a:fld>
            <a:endParaRPr lang="en-US"/>
          </a:p>
        </p:txBody>
      </p:sp>
    </p:spTree>
    <p:extLst>
      <p:ext uri="{BB962C8B-B14F-4D97-AF65-F5344CB8AC3E}">
        <p14:creationId xmlns:p14="http://schemas.microsoft.com/office/powerpoint/2010/main" val="115882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199D9-3D47-4939-86F8-600574259C11}" type="datetimeFigureOut">
              <a:rPr lang="en-US" smtClean="0"/>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62EB4-BF25-4147-BC83-905BA003E96C}" type="slidenum">
              <a:rPr lang="en-US" smtClean="0"/>
              <a:t>‹#›</a:t>
            </a:fld>
            <a:endParaRPr lang="en-US"/>
          </a:p>
        </p:txBody>
      </p:sp>
    </p:spTree>
    <p:extLst>
      <p:ext uri="{BB962C8B-B14F-4D97-AF65-F5344CB8AC3E}">
        <p14:creationId xmlns:p14="http://schemas.microsoft.com/office/powerpoint/2010/main" val="126141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BE199D9-3D47-4939-86F8-600574259C11}" type="datetimeFigureOut">
              <a:rPr lang="en-US" smtClean="0"/>
              <a:t>6/24/2013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2D62EB4-BF25-4147-BC83-905BA003E96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6745989"/>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2737" y="931491"/>
            <a:ext cx="8262160" cy="1777525"/>
          </a:xfrm>
        </p:spPr>
        <p:txBody>
          <a:bodyPr>
            <a:noAutofit/>
          </a:bodyPr>
          <a:lstStyle/>
          <a:p>
            <a:r>
              <a:rPr lang="en-US" sz="6600" dirty="0" smtClean="0"/>
              <a:t>Gendered Selves, Gendered Subjects:</a:t>
            </a:r>
            <a:endParaRPr lang="en-US" sz="6600" dirty="0"/>
          </a:p>
        </p:txBody>
      </p:sp>
      <p:sp>
        <p:nvSpPr>
          <p:cNvPr id="3" name="Subtitle 2"/>
          <p:cNvSpPr>
            <a:spLocks noGrp="1"/>
          </p:cNvSpPr>
          <p:nvPr>
            <p:ph type="subTitle" idx="1"/>
          </p:nvPr>
        </p:nvSpPr>
        <p:spPr>
          <a:xfrm>
            <a:off x="1100051" y="4455621"/>
            <a:ext cx="10058400" cy="1392286"/>
          </a:xfrm>
        </p:spPr>
        <p:txBody>
          <a:bodyPr>
            <a:normAutofit/>
          </a:bodyPr>
          <a:lstStyle/>
          <a:p>
            <a:pPr>
              <a:lnSpc>
                <a:spcPct val="100000"/>
              </a:lnSpc>
              <a:spcBef>
                <a:spcPts val="0"/>
              </a:spcBef>
            </a:pPr>
            <a:r>
              <a:rPr lang="en-US" cap="none" dirty="0" smtClean="0"/>
              <a:t>Ayden Parish</a:t>
            </a:r>
          </a:p>
          <a:p>
            <a:pPr>
              <a:lnSpc>
                <a:spcPct val="100000"/>
              </a:lnSpc>
              <a:spcBef>
                <a:spcPts val="0"/>
              </a:spcBef>
            </a:pPr>
            <a:r>
              <a:rPr lang="en-US" cap="none" dirty="0" smtClean="0"/>
              <a:t>University of California, Berkeley</a:t>
            </a:r>
          </a:p>
          <a:p>
            <a:pPr>
              <a:lnSpc>
                <a:spcPct val="100000"/>
              </a:lnSpc>
              <a:spcBef>
                <a:spcPts val="0"/>
              </a:spcBef>
            </a:pPr>
            <a:r>
              <a:rPr lang="en-US" cap="none" dirty="0" smtClean="0"/>
              <a:t>aydenparish@berkeley.edu</a:t>
            </a:r>
            <a:endParaRPr lang="en-US" cap="none" dirty="0"/>
          </a:p>
        </p:txBody>
      </p:sp>
      <p:sp>
        <p:nvSpPr>
          <p:cNvPr id="4" name="TextBox 3"/>
          <p:cNvSpPr txBox="1"/>
          <p:nvPr/>
        </p:nvSpPr>
        <p:spPr>
          <a:xfrm>
            <a:off x="1333143" y="3085033"/>
            <a:ext cx="10374595" cy="630942"/>
          </a:xfrm>
          <a:prstGeom prst="rect">
            <a:avLst/>
          </a:prstGeom>
          <a:noFill/>
        </p:spPr>
        <p:txBody>
          <a:bodyPr wrap="square" rtlCol="0">
            <a:spAutoFit/>
          </a:bodyPr>
          <a:lstStyle/>
          <a:p>
            <a:r>
              <a:rPr lang="en-US" sz="3500" dirty="0" smtClean="0">
                <a:latin typeface="+mj-lt"/>
              </a:rPr>
              <a:t>Transgender Identities and the Divided Person Metaphor</a:t>
            </a:r>
            <a:endParaRPr lang="en-US" sz="3500" dirty="0">
              <a:latin typeface="+mj-lt"/>
            </a:endParaRPr>
          </a:p>
        </p:txBody>
      </p:sp>
    </p:spTree>
    <p:extLst>
      <p:ext uri="{BB962C8B-B14F-4D97-AF65-F5344CB8AC3E}">
        <p14:creationId xmlns:p14="http://schemas.microsoft.com/office/powerpoint/2010/main" val="2047353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Selves</a:t>
            </a:r>
            <a:endParaRPr lang="en-US" dirty="0"/>
          </a:p>
        </p:txBody>
      </p:sp>
      <p:sp>
        <p:nvSpPr>
          <p:cNvPr id="3" name="Content Placeholder 2"/>
          <p:cNvSpPr>
            <a:spLocks noGrp="1"/>
          </p:cNvSpPr>
          <p:nvPr>
            <p:ph idx="1"/>
          </p:nvPr>
        </p:nvSpPr>
        <p:spPr/>
        <p:txBody>
          <a:bodyPr/>
          <a:lstStyle/>
          <a:p>
            <a:pPr marL="91440" lvl="1" indent="-91440">
              <a:spcBef>
                <a:spcPts val="1200"/>
              </a:spcBef>
              <a:spcAft>
                <a:spcPts val="200"/>
              </a:spcAft>
              <a:buSzPct val="100000"/>
              <a:buFont typeface="Calibri" panose="020F0502020204030204" pitchFamily="34" charset="0"/>
              <a:buChar char=" "/>
            </a:pPr>
            <a:r>
              <a:rPr lang="en-US" sz="2400" dirty="0" smtClean="0"/>
              <a:t>A common usage of the Divided Person metaphor. However, when transgender people are the topic, </a:t>
            </a:r>
            <a:r>
              <a:rPr lang="en-US" sz="2400" i="1" dirty="0" smtClean="0"/>
              <a:t>true self</a:t>
            </a:r>
            <a:r>
              <a:rPr lang="en-US" sz="2400" dirty="0" smtClean="0"/>
              <a:t> seems to always refer to gender identity.</a:t>
            </a:r>
          </a:p>
          <a:p>
            <a:pPr marL="91440" lvl="1" indent="-91440">
              <a:spcBef>
                <a:spcPts val="1200"/>
              </a:spcBef>
              <a:spcAft>
                <a:spcPts val="200"/>
              </a:spcAft>
              <a:buSzPct val="100000"/>
              <a:buFont typeface="Calibri" panose="020F0502020204030204" pitchFamily="34" charset="0"/>
              <a:buChar char=" "/>
            </a:pPr>
            <a:endParaRPr lang="en-US" sz="2400" dirty="0" smtClean="0"/>
          </a:p>
          <a:p>
            <a:pPr marL="91440" lvl="1" indent="-91440">
              <a:spcBef>
                <a:spcPts val="1200"/>
              </a:spcBef>
              <a:spcAft>
                <a:spcPts val="200"/>
              </a:spcAft>
              <a:buSzPct val="100000"/>
              <a:buFont typeface="Calibri" panose="020F0502020204030204" pitchFamily="34" charset="0"/>
              <a:buChar char=" "/>
            </a:pPr>
            <a:r>
              <a:rPr lang="en-US" sz="2400" dirty="0" smtClean="0"/>
              <a:t>The </a:t>
            </a:r>
            <a:r>
              <a:rPr lang="en-US" sz="2400" dirty="0"/>
              <a:t>past couple of years were momentous for me—I was finally able to reveal my true self at </a:t>
            </a:r>
            <a:r>
              <a:rPr lang="en-US" sz="2200" dirty="0"/>
              <a:t>work</a:t>
            </a:r>
            <a:r>
              <a:rPr lang="en-US" sz="2200" dirty="0" smtClean="0"/>
              <a:t>.</a:t>
            </a:r>
          </a:p>
          <a:p>
            <a:pPr marL="91440" lvl="1" indent="-91440" algn="r">
              <a:spcBef>
                <a:spcPts val="1200"/>
              </a:spcBef>
              <a:spcAft>
                <a:spcPts val="200"/>
              </a:spcAft>
              <a:buSzPct val="100000"/>
              <a:buFont typeface="Calibri" panose="020F0502020204030204" pitchFamily="34" charset="0"/>
              <a:buChar char=" "/>
            </a:pPr>
            <a:r>
              <a:rPr lang="en-US" dirty="0" smtClean="0"/>
              <a:t> </a:t>
            </a:r>
            <a:r>
              <a:rPr lang="en-US" dirty="0"/>
              <a:t>(Roche, 2011, March 6</a:t>
            </a:r>
            <a:r>
              <a:rPr lang="en-US" dirty="0" smtClean="0"/>
              <a:t>)</a:t>
            </a:r>
          </a:p>
          <a:p>
            <a:r>
              <a:rPr lang="en-US" sz="2400" dirty="0"/>
              <a:t>Beck's book is dedicated to those who identify as transgender but who might have difficulty revealing their true selves</a:t>
            </a:r>
            <a:r>
              <a:rPr lang="en-US" sz="2400" dirty="0" smtClean="0"/>
              <a:t>.</a:t>
            </a:r>
          </a:p>
          <a:p>
            <a:pPr algn="r"/>
            <a:r>
              <a:rPr lang="en-US" sz="1800" dirty="0" smtClean="0"/>
              <a:t>(</a:t>
            </a:r>
            <a:r>
              <a:rPr lang="en-US" sz="1800" dirty="0" err="1" smtClean="0"/>
              <a:t>Siezcowski</a:t>
            </a:r>
            <a:r>
              <a:rPr lang="en-US" sz="1800" dirty="0" smtClean="0"/>
              <a:t>, 2013, June 4)</a:t>
            </a:r>
          </a:p>
          <a:p>
            <a:endParaRPr lang="en-US" dirty="0"/>
          </a:p>
        </p:txBody>
      </p:sp>
    </p:spTree>
    <p:extLst>
      <p:ext uri="{BB962C8B-B14F-4D97-AF65-F5344CB8AC3E}">
        <p14:creationId xmlns:p14="http://schemas.microsoft.com/office/powerpoint/2010/main" val="383831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Wrong Bodies</a:t>
            </a:r>
            <a:endParaRPr lang="en-US" dirty="0"/>
          </a:p>
        </p:txBody>
      </p:sp>
      <p:sp>
        <p:nvSpPr>
          <p:cNvPr id="3" name="Content Placeholder 2"/>
          <p:cNvSpPr>
            <a:spLocks noGrp="1"/>
          </p:cNvSpPr>
          <p:nvPr>
            <p:ph idx="1"/>
          </p:nvPr>
        </p:nvSpPr>
        <p:spPr>
          <a:xfrm>
            <a:off x="1097280" y="1845734"/>
            <a:ext cx="10058400" cy="918731"/>
          </a:xfrm>
        </p:spPr>
        <p:txBody>
          <a:bodyPr>
            <a:normAutofit/>
          </a:bodyPr>
          <a:lstStyle/>
          <a:p>
            <a:pPr marL="0">
              <a:spcBef>
                <a:spcPts val="0"/>
              </a:spcBef>
              <a:spcAft>
                <a:spcPts val="0"/>
              </a:spcAft>
              <a:buNone/>
            </a:pPr>
            <a:r>
              <a:rPr lang="en-US" sz="2400" dirty="0" smtClean="0"/>
              <a:t>“I’m basically a female trapped in a male’s body,” he said.</a:t>
            </a:r>
          </a:p>
          <a:p>
            <a:pPr marL="0" algn="r">
              <a:spcBef>
                <a:spcPts val="0"/>
              </a:spcBef>
              <a:spcAft>
                <a:spcPts val="0"/>
              </a:spcAft>
              <a:buNone/>
            </a:pPr>
            <a:r>
              <a:rPr lang="en-US" sz="1800" dirty="0" smtClean="0"/>
              <a:t>(</a:t>
            </a:r>
            <a:r>
              <a:rPr lang="en-US" sz="1800" dirty="0" err="1" smtClean="0"/>
              <a:t>Mascia</a:t>
            </a:r>
            <a:r>
              <a:rPr lang="en-US" sz="1800" dirty="0" smtClean="0"/>
              <a:t>, 2011, January 5)</a:t>
            </a:r>
          </a:p>
          <a:p>
            <a:pPr marL="201168" lvl="1" indent="0">
              <a:spcBef>
                <a:spcPts val="0"/>
              </a:spcBef>
              <a:spcAft>
                <a:spcPts val="0"/>
              </a:spcAft>
              <a:buNone/>
            </a:pPr>
            <a:endParaRPr lang="en-US" sz="1000" dirty="0" smtClean="0"/>
          </a:p>
        </p:txBody>
      </p:sp>
      <p:sp>
        <p:nvSpPr>
          <p:cNvPr id="4" name="Oval 3"/>
          <p:cNvSpPr/>
          <p:nvPr/>
        </p:nvSpPr>
        <p:spPr>
          <a:xfrm>
            <a:off x="2575206" y="2541096"/>
            <a:ext cx="3495985" cy="3495985"/>
          </a:xfrm>
          <a:prstGeom prst="ellipse">
            <a:avLst/>
          </a:prstGeom>
          <a:solidFill>
            <a:schemeClr val="accent1">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3163778" y="3083357"/>
            <a:ext cx="2318839" cy="1998999"/>
          </a:xfrm>
          <a:prstGeom prst="triangle">
            <a:avLst/>
          </a:prstGeom>
          <a:solidFill>
            <a:srgbClr val="E689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853930" y="3035361"/>
            <a:ext cx="2999732" cy="892552"/>
          </a:xfrm>
          <a:prstGeom prst="rect">
            <a:avLst/>
          </a:prstGeom>
          <a:noFill/>
        </p:spPr>
        <p:txBody>
          <a:bodyPr wrap="none" rtlCol="0">
            <a:spAutoFit/>
          </a:bodyPr>
          <a:lstStyle/>
          <a:p>
            <a:r>
              <a:rPr lang="en-US" sz="2800" dirty="0" smtClean="0">
                <a:solidFill>
                  <a:schemeClr val="tx1">
                    <a:lumMod val="75000"/>
                    <a:lumOff val="25000"/>
                  </a:schemeClr>
                </a:solidFill>
              </a:rPr>
              <a:t>Female </a:t>
            </a:r>
            <a:r>
              <a:rPr lang="en-US" sz="2800" dirty="0" smtClean="0">
                <a:solidFill>
                  <a:srgbClr val="7030A0"/>
                </a:solidFill>
              </a:rPr>
              <a:t>Subject</a:t>
            </a:r>
          </a:p>
          <a:p>
            <a:r>
              <a:rPr lang="en-US" sz="2400" i="1" dirty="0">
                <a:solidFill>
                  <a:schemeClr val="tx1">
                    <a:lumMod val="75000"/>
                    <a:lumOff val="25000"/>
                  </a:schemeClr>
                </a:solidFill>
              </a:rPr>
              <a:t>	</a:t>
            </a:r>
            <a:r>
              <a:rPr lang="en-US" sz="2400" i="1" dirty="0" smtClean="0">
                <a:solidFill>
                  <a:schemeClr val="tx1">
                    <a:lumMod val="75000"/>
                    <a:lumOff val="25000"/>
                  </a:schemeClr>
                </a:solidFill>
              </a:rPr>
              <a:t>gender identity</a:t>
            </a:r>
          </a:p>
        </p:txBody>
      </p:sp>
      <p:sp>
        <p:nvSpPr>
          <p:cNvPr id="7" name="TextBox 6"/>
          <p:cNvSpPr txBox="1"/>
          <p:nvPr/>
        </p:nvSpPr>
        <p:spPr>
          <a:xfrm>
            <a:off x="7564093" y="4636080"/>
            <a:ext cx="1539204" cy="954107"/>
          </a:xfrm>
          <a:prstGeom prst="rect">
            <a:avLst/>
          </a:prstGeom>
          <a:noFill/>
        </p:spPr>
        <p:txBody>
          <a:bodyPr wrap="none" rtlCol="0">
            <a:spAutoFit/>
          </a:bodyPr>
          <a:lstStyle/>
          <a:p>
            <a:r>
              <a:rPr lang="en-US" sz="2800" dirty="0" smtClean="0">
                <a:solidFill>
                  <a:schemeClr val="tx1">
                    <a:lumMod val="75000"/>
                    <a:lumOff val="25000"/>
                  </a:schemeClr>
                </a:solidFill>
              </a:rPr>
              <a:t>Male </a:t>
            </a:r>
            <a:r>
              <a:rPr lang="en-US" sz="2800" dirty="0" smtClean="0">
                <a:solidFill>
                  <a:srgbClr val="00B050"/>
                </a:solidFill>
              </a:rPr>
              <a:t>Self</a:t>
            </a:r>
          </a:p>
          <a:p>
            <a:r>
              <a:rPr lang="en-US" sz="2800" dirty="0">
                <a:solidFill>
                  <a:srgbClr val="00B050"/>
                </a:solidFill>
              </a:rPr>
              <a:t>	</a:t>
            </a:r>
            <a:r>
              <a:rPr lang="en-US" sz="2400" dirty="0" smtClean="0">
                <a:solidFill>
                  <a:schemeClr val="tx1">
                    <a:lumMod val="75000"/>
                    <a:lumOff val="25000"/>
                  </a:schemeClr>
                </a:solidFill>
              </a:rPr>
              <a:t>s</a:t>
            </a:r>
            <a:r>
              <a:rPr lang="en-US" sz="2400" i="1" dirty="0" smtClean="0">
                <a:solidFill>
                  <a:schemeClr val="tx1">
                    <a:lumMod val="75000"/>
                    <a:lumOff val="25000"/>
                  </a:schemeClr>
                </a:solidFill>
              </a:rPr>
              <a:t>ex</a:t>
            </a:r>
          </a:p>
        </p:txBody>
      </p:sp>
      <p:cxnSp>
        <p:nvCxnSpPr>
          <p:cNvPr id="9" name="Straight Connector 8"/>
          <p:cNvCxnSpPr/>
          <p:nvPr/>
        </p:nvCxnSpPr>
        <p:spPr>
          <a:xfrm flipV="1">
            <a:off x="5092995" y="3327986"/>
            <a:ext cx="1531088" cy="47846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052098" y="4922870"/>
            <a:ext cx="1360921" cy="0"/>
          </a:xfrm>
          <a:prstGeom prst="line">
            <a:avLst/>
          </a:prstGeom>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329893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Grief</a:t>
            </a:r>
            <a:endParaRPr lang="en-US" dirty="0"/>
          </a:p>
        </p:txBody>
      </p:sp>
      <p:sp>
        <p:nvSpPr>
          <p:cNvPr id="3" name="Content Placeholder 2"/>
          <p:cNvSpPr>
            <a:spLocks noGrp="1"/>
          </p:cNvSpPr>
          <p:nvPr>
            <p:ph idx="1"/>
          </p:nvPr>
        </p:nvSpPr>
        <p:spPr>
          <a:xfrm>
            <a:off x="1097280" y="1845733"/>
            <a:ext cx="10058400" cy="4827783"/>
          </a:xfrm>
        </p:spPr>
        <p:txBody>
          <a:bodyPr>
            <a:noAutofit/>
          </a:bodyPr>
          <a:lstStyle/>
          <a:p>
            <a:pPr marL="0">
              <a:buNone/>
            </a:pPr>
            <a:r>
              <a:rPr lang="en-US" sz="2600" dirty="0" smtClean="0"/>
              <a:t>There’s something beyond just </a:t>
            </a:r>
            <a:r>
              <a:rPr lang="en-US" sz="2600" i="1" dirty="0" smtClean="0"/>
              <a:t>leaving one’s old </a:t>
            </a:r>
            <a:r>
              <a:rPr lang="en-US" sz="2600" i="1" dirty="0" smtClean="0">
                <a:solidFill>
                  <a:srgbClr val="00B050"/>
                </a:solidFill>
              </a:rPr>
              <a:t>self</a:t>
            </a:r>
            <a:r>
              <a:rPr lang="en-US" sz="2600" i="1" dirty="0" smtClean="0"/>
              <a:t> behind</a:t>
            </a:r>
            <a:r>
              <a:rPr lang="en-US" sz="2600" dirty="0" smtClean="0"/>
              <a:t>:</a:t>
            </a:r>
          </a:p>
          <a:p>
            <a:pPr marL="0">
              <a:buNone/>
            </a:pPr>
            <a:endParaRPr lang="en-US" sz="800" dirty="0" smtClean="0"/>
          </a:p>
          <a:p>
            <a:pPr marL="201168" lvl="1" indent="0">
              <a:buNone/>
            </a:pPr>
            <a:r>
              <a:rPr lang="en-US" sz="2400" dirty="0"/>
              <a:t>“I feel like there’s a death of a child — my son.”</a:t>
            </a:r>
          </a:p>
          <a:p>
            <a:pPr lvl="1"/>
            <a:r>
              <a:rPr lang="en-US" sz="2000" dirty="0"/>
              <a:t>From “A Son Confronts Gender Identity and a Mother Grieves” (</a:t>
            </a:r>
            <a:r>
              <a:rPr lang="en-US" sz="2000" dirty="0" err="1"/>
              <a:t>Mascia</a:t>
            </a:r>
            <a:r>
              <a:rPr lang="en-US" sz="2000" dirty="0"/>
              <a:t>, 2011, January 5</a:t>
            </a:r>
            <a:r>
              <a:rPr lang="en-US" sz="2000" dirty="0" smtClean="0"/>
              <a:t>)</a:t>
            </a:r>
          </a:p>
          <a:p>
            <a:pPr marL="201168" lvl="1" indent="0">
              <a:buNone/>
            </a:pPr>
            <a:endParaRPr lang="en-US" sz="800" dirty="0"/>
          </a:p>
          <a:p>
            <a:pPr marL="201168" lvl="1" indent="0">
              <a:buNone/>
            </a:pPr>
            <a:r>
              <a:rPr lang="en-US" sz="2400" dirty="0" smtClean="0"/>
              <a:t>. </a:t>
            </a:r>
            <a:r>
              <a:rPr lang="en-US" sz="2400" dirty="0"/>
              <a:t>. . she had been rejected by TV shows after explaining that Billy no longer exists</a:t>
            </a:r>
            <a:r>
              <a:rPr lang="en-US" sz="2400" dirty="0" smtClean="0"/>
              <a:t>.</a:t>
            </a:r>
          </a:p>
          <a:p>
            <a:pPr marL="201168" lvl="1" indent="0" algn="r">
              <a:buNone/>
            </a:pPr>
            <a:r>
              <a:rPr lang="en-US" dirty="0" smtClean="0"/>
              <a:t>(Berman, 2007, January 28)</a:t>
            </a:r>
          </a:p>
          <a:p>
            <a:pPr marL="201168" lvl="1" indent="0">
              <a:buNone/>
            </a:pPr>
            <a:endParaRPr lang="en-US" sz="800" dirty="0"/>
          </a:p>
          <a:p>
            <a:pPr lvl="1"/>
            <a:endParaRPr lang="en-US" sz="1100" dirty="0"/>
          </a:p>
          <a:p>
            <a:pPr marL="0">
              <a:buNone/>
            </a:pPr>
            <a:r>
              <a:rPr lang="en-US" sz="2600" dirty="0" smtClean="0"/>
              <a:t>One might guess a</a:t>
            </a:r>
            <a:r>
              <a:rPr lang="en-US" sz="2600" i="1" dirty="0" smtClean="0"/>
              <a:t> </a:t>
            </a:r>
            <a:r>
              <a:rPr lang="en-US" sz="2600" i="1" dirty="0" smtClean="0">
                <a:solidFill>
                  <a:srgbClr val="7030A0"/>
                </a:solidFill>
              </a:rPr>
              <a:t>Subject</a:t>
            </a:r>
            <a:r>
              <a:rPr lang="en-US" sz="2600" i="1" dirty="0" smtClean="0"/>
              <a:t> </a:t>
            </a:r>
            <a:r>
              <a:rPr lang="en-US" sz="2600" dirty="0" smtClean="0"/>
              <a:t>is being left behind.</a:t>
            </a:r>
            <a:endParaRPr lang="en-US" sz="2600" dirty="0"/>
          </a:p>
          <a:p>
            <a:pPr marL="201168" lvl="1" indent="0">
              <a:buNone/>
            </a:pPr>
            <a:endParaRPr lang="en-US" sz="2000" dirty="0"/>
          </a:p>
        </p:txBody>
      </p:sp>
    </p:spTree>
    <p:extLst>
      <p:ext uri="{BB962C8B-B14F-4D97-AF65-F5344CB8AC3E}">
        <p14:creationId xmlns:p14="http://schemas.microsoft.com/office/powerpoint/2010/main" val="3078578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Divided Subject?</a:t>
            </a:r>
            <a:endParaRPr lang="en-US" dirty="0"/>
          </a:p>
        </p:txBody>
      </p:sp>
      <p:sp>
        <p:nvSpPr>
          <p:cNvPr id="3" name="Content Placeholder 2"/>
          <p:cNvSpPr>
            <a:spLocks noGrp="1"/>
          </p:cNvSpPr>
          <p:nvPr>
            <p:ph idx="1"/>
          </p:nvPr>
        </p:nvSpPr>
        <p:spPr/>
        <p:txBody>
          <a:bodyPr>
            <a:normAutofit/>
          </a:bodyPr>
          <a:lstStyle/>
          <a:p>
            <a:r>
              <a:rPr lang="en-US" sz="2400" dirty="0" smtClean="0"/>
              <a:t>Are there changes that some people cannot conceptualize a single continuous </a:t>
            </a:r>
            <a:r>
              <a:rPr lang="en-US" sz="2400" dirty="0" smtClean="0">
                <a:solidFill>
                  <a:srgbClr val="7030A0"/>
                </a:solidFill>
              </a:rPr>
              <a:t>Subject</a:t>
            </a:r>
            <a:r>
              <a:rPr lang="en-US" sz="2400" dirty="0" smtClean="0"/>
              <a:t> undergoing?</a:t>
            </a:r>
          </a:p>
          <a:p>
            <a:r>
              <a:rPr lang="en-US" sz="2400" dirty="0" smtClean="0"/>
              <a:t>In some dramatic examples, transgender identity is “possession” by another individual:</a:t>
            </a:r>
          </a:p>
          <a:p>
            <a:endParaRPr lang="en-US" dirty="0" smtClean="0"/>
          </a:p>
          <a:p>
            <a:r>
              <a:rPr lang="en-US" sz="2400" dirty="0" smtClean="0"/>
              <a:t>An entity dubbed “Renée” was gradually conquering Dick and, in the late 60’s, he began taking female hormones.</a:t>
            </a:r>
          </a:p>
          <a:p>
            <a:pPr algn="r"/>
            <a:r>
              <a:rPr lang="en-US" sz="1800" dirty="0" smtClean="0"/>
              <a:t>(Blake, 2011, October 4)</a:t>
            </a:r>
          </a:p>
          <a:p>
            <a:endParaRPr lang="en-US" sz="2400" dirty="0" smtClean="0"/>
          </a:p>
        </p:txBody>
      </p:sp>
    </p:spTree>
    <p:extLst>
      <p:ext uri="{BB962C8B-B14F-4D97-AF65-F5344CB8AC3E}">
        <p14:creationId xmlns:p14="http://schemas.microsoft.com/office/powerpoint/2010/main" val="348612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1097280" y="1845734"/>
            <a:ext cx="10058400" cy="3961508"/>
          </a:xfrm>
        </p:spPr>
        <p:txBody>
          <a:bodyPr>
            <a:normAutofit/>
          </a:bodyPr>
          <a:lstStyle/>
          <a:p>
            <a:r>
              <a:rPr lang="en-US" sz="2600" dirty="0" smtClean="0"/>
              <a:t>The </a:t>
            </a:r>
            <a:r>
              <a:rPr lang="en-US" sz="2600" i="1" dirty="0" smtClean="0"/>
              <a:t>Divided Person </a:t>
            </a:r>
            <a:r>
              <a:rPr lang="en-US" sz="2600" dirty="0" smtClean="0"/>
              <a:t>constructions can be used to assign gender to </a:t>
            </a:r>
            <a:r>
              <a:rPr lang="en-US" sz="2600" i="1" dirty="0" smtClean="0"/>
              <a:t>either</a:t>
            </a:r>
            <a:r>
              <a:rPr lang="en-US" sz="2600" dirty="0" smtClean="0"/>
              <a:t> the </a:t>
            </a:r>
            <a:r>
              <a:rPr lang="en-US" sz="2600" dirty="0" smtClean="0">
                <a:solidFill>
                  <a:srgbClr val="7030A0"/>
                </a:solidFill>
              </a:rPr>
              <a:t>Subject</a:t>
            </a:r>
            <a:r>
              <a:rPr lang="en-US" sz="2600" dirty="0" smtClean="0"/>
              <a:t> </a:t>
            </a:r>
            <a:r>
              <a:rPr lang="en-US" sz="2600" i="1" dirty="0" smtClean="0"/>
              <a:t>or</a:t>
            </a:r>
            <a:r>
              <a:rPr lang="en-US" sz="2600" dirty="0" smtClean="0"/>
              <a:t> the </a:t>
            </a:r>
            <a:r>
              <a:rPr lang="en-US" sz="2600" dirty="0" smtClean="0">
                <a:solidFill>
                  <a:srgbClr val="00B050"/>
                </a:solidFill>
              </a:rPr>
              <a:t>Self</a:t>
            </a:r>
            <a:r>
              <a:rPr lang="en-US" sz="2600" dirty="0" smtClean="0"/>
              <a:t>.</a:t>
            </a:r>
          </a:p>
          <a:p>
            <a:endParaRPr lang="en-US" sz="700" dirty="0" smtClean="0"/>
          </a:p>
          <a:p>
            <a:r>
              <a:rPr lang="en-US" sz="2600" dirty="0" smtClean="0"/>
              <a:t>This seems to be unassociated with any particular opinions (positive or negative) about transgender people.</a:t>
            </a:r>
          </a:p>
          <a:p>
            <a:pPr marL="292608" lvl="1" indent="0">
              <a:buNone/>
            </a:pPr>
            <a:r>
              <a:rPr lang="en-US" sz="2400" dirty="0" smtClean="0"/>
              <a:t>e.g., the </a:t>
            </a:r>
            <a:r>
              <a:rPr lang="en-US" sz="2400" i="1" dirty="0" smtClean="0">
                <a:solidFill>
                  <a:srgbClr val="7030A0"/>
                </a:solidFill>
              </a:rPr>
              <a:t>gendered Subject</a:t>
            </a:r>
            <a:r>
              <a:rPr lang="en-US" sz="2400" dirty="0" smtClean="0"/>
              <a:t> could influence people to </a:t>
            </a:r>
            <a:r>
              <a:rPr lang="en-US" sz="2400" i="1" dirty="0" smtClean="0"/>
              <a:t>mourn</a:t>
            </a:r>
            <a:r>
              <a:rPr lang="en-US" sz="2400" dirty="0" smtClean="0"/>
              <a:t> or </a:t>
            </a:r>
            <a:r>
              <a:rPr lang="en-US" sz="2400" i="1" dirty="0" smtClean="0"/>
              <a:t>grieve</a:t>
            </a:r>
            <a:r>
              <a:rPr lang="en-US" sz="2400" dirty="0" smtClean="0"/>
              <a:t> a “lost” Subject, but it is also seen in the popular “wrong body” narrative which many transgender people find empowering</a:t>
            </a:r>
          </a:p>
        </p:txBody>
      </p:sp>
    </p:spTree>
    <p:extLst>
      <p:ext uri="{BB962C8B-B14F-4D97-AF65-F5344CB8AC3E}">
        <p14:creationId xmlns:p14="http://schemas.microsoft.com/office/powerpoint/2010/main" val="354704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800" dirty="0" smtClean="0"/>
          </a:p>
          <a:p>
            <a:r>
              <a:rPr lang="en-US" sz="2800" dirty="0" smtClean="0"/>
              <a:t>Special thanks to my mentors, Eve </a:t>
            </a:r>
            <a:r>
              <a:rPr lang="en-US" sz="2800" dirty="0" err="1" smtClean="0"/>
              <a:t>Sweetser</a:t>
            </a:r>
            <a:r>
              <a:rPr lang="en-US" sz="2800" dirty="0" smtClean="0"/>
              <a:t> and Mel Y. Chen.</a:t>
            </a:r>
          </a:p>
          <a:p>
            <a:endParaRPr lang="en-US" sz="2800" dirty="0"/>
          </a:p>
          <a:p>
            <a:r>
              <a:rPr lang="en-US" sz="2800" dirty="0" smtClean="0"/>
              <a:t>Thank you all for your time and interest.</a:t>
            </a:r>
            <a:endParaRPr lang="en-US" sz="2800" dirty="0"/>
          </a:p>
        </p:txBody>
      </p:sp>
    </p:spTree>
    <p:extLst>
      <p:ext uri="{BB962C8B-B14F-4D97-AF65-F5344CB8AC3E}">
        <p14:creationId xmlns:p14="http://schemas.microsoft.com/office/powerpoint/2010/main" val="3266789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14261"/>
            <a:ext cx="12192000" cy="16055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65675" y="1153879"/>
            <a:ext cx="10247757" cy="5093702"/>
          </a:xfrm>
          <a:prstGeom prst="rect">
            <a:avLst/>
          </a:prstGeom>
          <a:noFill/>
        </p:spPr>
        <p:txBody>
          <a:bodyPr wrap="square" rtlCol="0">
            <a:spAutoFit/>
          </a:bodyPr>
          <a:lstStyle/>
          <a:p>
            <a:pPr marL="457200" indent="-914400">
              <a:spcAft>
                <a:spcPts val="600"/>
              </a:spcAft>
            </a:pPr>
            <a:r>
              <a:rPr lang="en-US" b="1" dirty="0" smtClean="0"/>
              <a:t>References:</a:t>
            </a:r>
          </a:p>
          <a:p>
            <a:pPr marL="457200" indent="-914400">
              <a:spcAft>
                <a:spcPts val="600"/>
              </a:spcAft>
            </a:pPr>
            <a:r>
              <a:rPr lang="en-US" dirty="0"/>
              <a:t>Lakoff, G. (1996). Sorry I’m Not Myself Today: The Metaphor System for Conceptualizing the Self. In G. </a:t>
            </a:r>
            <a:r>
              <a:rPr lang="en-US" dirty="0" err="1"/>
              <a:t>Fauconnier</a:t>
            </a:r>
            <a:r>
              <a:rPr lang="en-US" dirty="0"/>
              <a:t> &amp; E. E. </a:t>
            </a:r>
            <a:r>
              <a:rPr lang="en-US" dirty="0" err="1"/>
              <a:t>Sweetser</a:t>
            </a:r>
            <a:r>
              <a:rPr lang="en-US" dirty="0"/>
              <a:t> (Eds.)  </a:t>
            </a:r>
            <a:r>
              <a:rPr lang="en-US" i="1" dirty="0"/>
              <a:t>Spaces, Grammars, and Worlds </a:t>
            </a:r>
            <a:r>
              <a:rPr lang="en-US" dirty="0"/>
              <a:t>(91-123). Chicago: University of Chicago Press.</a:t>
            </a:r>
          </a:p>
          <a:p>
            <a:pPr marL="457200" indent="-914400">
              <a:spcAft>
                <a:spcPts val="600"/>
              </a:spcAft>
            </a:pPr>
            <a:r>
              <a:rPr lang="en-US" dirty="0"/>
              <a:t>Lakoff, G., &amp; Johnson, M. (1999). The Self. In </a:t>
            </a:r>
            <a:r>
              <a:rPr lang="en-US" i="1" dirty="0"/>
              <a:t>Philosophy in the Flesh: The Embodied Mind and its Challenge to Western Thought</a:t>
            </a:r>
            <a:r>
              <a:rPr lang="en-US" dirty="0"/>
              <a:t> (267-289). New York: Basic Books.</a:t>
            </a:r>
          </a:p>
          <a:p>
            <a:pPr marL="457200" indent="-914400">
              <a:spcAft>
                <a:spcPts val="600"/>
              </a:spcAft>
            </a:pPr>
            <a:r>
              <a:rPr lang="en-US" b="1" dirty="0" smtClean="0"/>
              <a:t>Data:</a:t>
            </a:r>
          </a:p>
          <a:p>
            <a:pPr marL="457200" indent="-914400">
              <a:spcAft>
                <a:spcPts val="600"/>
              </a:spcAft>
            </a:pPr>
            <a:r>
              <a:rPr lang="en-US" dirty="0" smtClean="0"/>
              <a:t>Blake, M. (2011, October 4). Renée Richards’ life on and off the court. </a:t>
            </a:r>
            <a:r>
              <a:rPr lang="en-US" i="1" dirty="0" smtClean="0"/>
              <a:t>Los Angeles Times,</a:t>
            </a:r>
            <a:r>
              <a:rPr lang="en-US" dirty="0" smtClean="0"/>
              <a:t> D1.</a:t>
            </a:r>
          </a:p>
          <a:p>
            <a:pPr marL="457200" indent="-914400">
              <a:spcAft>
                <a:spcPts val="600"/>
              </a:spcAft>
            </a:pPr>
            <a:r>
              <a:rPr lang="en-US" dirty="0" smtClean="0"/>
              <a:t>Berman, J. (2007, January 28). In the Right Place At the Right Time. </a:t>
            </a:r>
            <a:r>
              <a:rPr lang="en-US" i="1" dirty="0" smtClean="0"/>
              <a:t>New York Times.</a:t>
            </a:r>
          </a:p>
          <a:p>
            <a:pPr marL="457200" indent="-914400">
              <a:spcAft>
                <a:spcPts val="600"/>
              </a:spcAft>
            </a:pPr>
            <a:r>
              <a:rPr lang="en-US" dirty="0" err="1" smtClean="0"/>
              <a:t>Goffard</a:t>
            </a:r>
            <a:r>
              <a:rPr lang="en-US" dirty="0" smtClean="0"/>
              <a:t>, C. (2012, March 27). Public triumph, private torment. </a:t>
            </a:r>
            <a:r>
              <a:rPr lang="en-US" i="1" dirty="0" smtClean="0"/>
              <a:t>Los Angeles Times</a:t>
            </a:r>
            <a:r>
              <a:rPr lang="en-US" dirty="0" smtClean="0"/>
              <a:t>, p. A1.</a:t>
            </a:r>
          </a:p>
          <a:p>
            <a:pPr marL="457200" indent="-914400">
              <a:spcAft>
                <a:spcPts val="600"/>
              </a:spcAft>
            </a:pPr>
            <a:r>
              <a:rPr lang="en-US" dirty="0" err="1" smtClean="0"/>
              <a:t>Jarvie</a:t>
            </a:r>
            <a:r>
              <a:rPr lang="en-US" dirty="0" smtClean="0"/>
              <a:t>, J. (2007, September 17). Transitioning into new jobs, genders. </a:t>
            </a:r>
            <a:r>
              <a:rPr lang="en-US" i="1" dirty="0" smtClean="0"/>
              <a:t>Los Angeles Times, </a:t>
            </a:r>
            <a:r>
              <a:rPr lang="en-US" dirty="0" smtClean="0"/>
              <a:t>A18.</a:t>
            </a:r>
          </a:p>
          <a:p>
            <a:pPr marL="457200" indent="-914400">
              <a:spcAft>
                <a:spcPts val="600"/>
              </a:spcAft>
            </a:pPr>
            <a:r>
              <a:rPr lang="en-US" dirty="0" smtClean="0"/>
              <a:t>Kelley, T. (2008, April 27). Through Sickness, Health, Sex Change… </a:t>
            </a:r>
            <a:r>
              <a:rPr lang="en-US" i="1" dirty="0" smtClean="0"/>
              <a:t>New York Times</a:t>
            </a:r>
            <a:r>
              <a:rPr lang="en-US" dirty="0" smtClean="0"/>
              <a:t>, p. ST1.</a:t>
            </a:r>
          </a:p>
          <a:p>
            <a:pPr marL="457200" indent="-914400">
              <a:spcAft>
                <a:spcPts val="600"/>
              </a:spcAft>
            </a:pPr>
            <a:r>
              <a:rPr lang="en-US" dirty="0" err="1" smtClean="0"/>
              <a:t>Mascia</a:t>
            </a:r>
            <a:r>
              <a:rPr lang="en-US" dirty="0" smtClean="0"/>
              <a:t>, J. (2011, January 4). A Son Confronts Gender Identity and a Mother Grieves. </a:t>
            </a:r>
            <a:r>
              <a:rPr lang="en-US" i="1" dirty="0" smtClean="0"/>
              <a:t>New York Times</a:t>
            </a:r>
            <a:r>
              <a:rPr lang="en-US" dirty="0" smtClean="0"/>
              <a:t>, p. A16.</a:t>
            </a:r>
          </a:p>
          <a:p>
            <a:pPr marL="457200" indent="-914400">
              <a:spcAft>
                <a:spcPts val="600"/>
              </a:spcAft>
            </a:pPr>
            <a:r>
              <a:rPr lang="en-US" dirty="0" smtClean="0"/>
              <a:t>Roche, B. L. (2011, March 6). The Transition to my Real Self. </a:t>
            </a:r>
            <a:r>
              <a:rPr lang="en-US" i="1" dirty="0" smtClean="0"/>
              <a:t>New York Times,</a:t>
            </a:r>
            <a:r>
              <a:rPr lang="en-US" dirty="0" smtClean="0"/>
              <a:t> BU11.</a:t>
            </a:r>
          </a:p>
          <a:p>
            <a:pPr marL="457200" indent="-914400">
              <a:spcAft>
                <a:spcPts val="600"/>
              </a:spcAft>
            </a:pPr>
            <a:r>
              <a:rPr lang="en-US" dirty="0" err="1" smtClean="0"/>
              <a:t>Sieczkowski</a:t>
            </a:r>
            <a:r>
              <a:rPr lang="en-US" dirty="0" smtClean="0"/>
              <a:t>, C. (2013, June 4). Kristin Beck, Transgender Navy SEAL, Comes Out. </a:t>
            </a:r>
            <a:r>
              <a:rPr lang="en-US" i="1" dirty="0" smtClean="0"/>
              <a:t>Huffington Post</a:t>
            </a:r>
            <a:r>
              <a:rPr lang="en-US" dirty="0"/>
              <a:t>.</a:t>
            </a:r>
          </a:p>
        </p:txBody>
      </p:sp>
      <p:cxnSp>
        <p:nvCxnSpPr>
          <p:cNvPr id="5" name="Straight Connector 4"/>
          <p:cNvCxnSpPr/>
          <p:nvPr/>
        </p:nvCxnSpPr>
        <p:spPr>
          <a:xfrm>
            <a:off x="444381" y="1008404"/>
            <a:ext cx="742629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8076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Divided Person</a:t>
            </a:r>
            <a:endParaRPr lang="en-US" dirty="0"/>
          </a:p>
        </p:txBody>
      </p:sp>
      <p:sp>
        <p:nvSpPr>
          <p:cNvPr id="3" name="Content Placeholder 2"/>
          <p:cNvSpPr>
            <a:spLocks noGrp="1"/>
          </p:cNvSpPr>
          <p:nvPr>
            <p:ph idx="1"/>
          </p:nvPr>
        </p:nvSpPr>
        <p:spPr/>
        <p:txBody>
          <a:bodyPr/>
          <a:lstStyle/>
          <a:p>
            <a:r>
              <a:rPr lang="en-US" dirty="0" smtClean="0"/>
              <a:t>Framework outlined in Lakoff (1996) and further described by Lakoff &amp; Johnson (1999).</a:t>
            </a:r>
            <a:endParaRPr lang="en-US" dirty="0"/>
          </a:p>
        </p:txBody>
      </p:sp>
      <p:graphicFrame>
        <p:nvGraphicFramePr>
          <p:cNvPr id="6" name="Diagram 5"/>
          <p:cNvGraphicFramePr/>
          <p:nvPr>
            <p:extLst>
              <p:ext uri="{D42A27DB-BD31-4B8C-83A1-F6EECF244321}">
                <p14:modId xmlns:p14="http://schemas.microsoft.com/office/powerpoint/2010/main" val="1399339903"/>
              </p:ext>
            </p:extLst>
          </p:nvPr>
        </p:nvGraphicFramePr>
        <p:xfrm>
          <a:off x="2091820" y="2610694"/>
          <a:ext cx="7419649" cy="325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42336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Trends</a:t>
            </a:r>
            <a:endParaRPr lang="en-US" dirty="0"/>
          </a:p>
        </p:txBody>
      </p:sp>
      <p:sp>
        <p:nvSpPr>
          <p:cNvPr id="3" name="Content Placeholder 2"/>
          <p:cNvSpPr>
            <a:spLocks noGrp="1"/>
          </p:cNvSpPr>
          <p:nvPr>
            <p:ph idx="1"/>
          </p:nvPr>
        </p:nvSpPr>
        <p:spPr>
          <a:xfrm>
            <a:off x="1097280" y="1845734"/>
            <a:ext cx="10058400" cy="4363680"/>
          </a:xfrm>
        </p:spPr>
        <p:txBody>
          <a:bodyPr>
            <a:normAutofit/>
          </a:bodyPr>
          <a:lstStyle/>
          <a:p>
            <a:pPr>
              <a:lnSpc>
                <a:spcPct val="114000"/>
              </a:lnSpc>
              <a:spcAft>
                <a:spcPts val="1800"/>
              </a:spcAft>
            </a:pPr>
            <a:r>
              <a:rPr lang="en-US" sz="2400" b="1" dirty="0"/>
              <a:t>The </a:t>
            </a:r>
            <a:r>
              <a:rPr lang="en-US" sz="2400" b="1" dirty="0">
                <a:solidFill>
                  <a:srgbClr val="00B050"/>
                </a:solidFill>
              </a:rPr>
              <a:t>Self</a:t>
            </a:r>
            <a:r>
              <a:rPr lang="en-US" sz="2400" b="1" dirty="0"/>
              <a:t> is a container for the</a:t>
            </a:r>
            <a:r>
              <a:rPr lang="en-US" sz="2400" b="1" dirty="0">
                <a:solidFill>
                  <a:srgbClr val="7030A0"/>
                </a:solidFill>
              </a:rPr>
              <a:t> Subject</a:t>
            </a:r>
            <a:r>
              <a:rPr lang="en-US" sz="2400" dirty="0">
                <a:solidFill>
                  <a:srgbClr val="7030A0"/>
                </a:solidFill>
              </a:rPr>
              <a:t> </a:t>
            </a:r>
            <a:r>
              <a:rPr lang="en-US" sz="2400" dirty="0"/>
              <a:t>– “one’s inner life</a:t>
            </a:r>
            <a:r>
              <a:rPr lang="en-US" sz="2400" dirty="0" smtClean="0"/>
              <a:t>” “the outside world” “Travelling abroad allowed him to step outside himself.”</a:t>
            </a:r>
            <a:endParaRPr lang="en-US" sz="2400" b="1" dirty="0" smtClean="0"/>
          </a:p>
          <a:p>
            <a:pPr>
              <a:lnSpc>
                <a:spcPct val="114000"/>
              </a:lnSpc>
              <a:spcAft>
                <a:spcPts val="1800"/>
              </a:spcAft>
            </a:pPr>
            <a:r>
              <a:rPr lang="en-US" sz="2400" b="1" dirty="0" smtClean="0"/>
              <a:t>The </a:t>
            </a:r>
            <a:r>
              <a:rPr lang="en-US" sz="2400" b="1" dirty="0" smtClean="0">
                <a:solidFill>
                  <a:srgbClr val="7030A0"/>
                </a:solidFill>
              </a:rPr>
              <a:t>Subject</a:t>
            </a:r>
            <a:r>
              <a:rPr lang="en-US" sz="2400" b="1" dirty="0" smtClean="0"/>
              <a:t> possesses and controls the </a:t>
            </a:r>
            <a:r>
              <a:rPr lang="en-US" sz="2400" b="1" dirty="0" smtClean="0">
                <a:solidFill>
                  <a:srgbClr val="00B050"/>
                </a:solidFill>
              </a:rPr>
              <a:t>Self</a:t>
            </a:r>
            <a:r>
              <a:rPr lang="en-US" sz="2400" dirty="0" smtClean="0"/>
              <a:t> – “Control yourself!” “He lost himself in writing.” “What possessed her to do that?”</a:t>
            </a:r>
          </a:p>
          <a:p>
            <a:pPr>
              <a:lnSpc>
                <a:spcPct val="114000"/>
              </a:lnSpc>
              <a:spcAft>
                <a:spcPts val="1800"/>
              </a:spcAft>
            </a:pPr>
            <a:r>
              <a:rPr lang="en-US" sz="2400" b="1" dirty="0" smtClean="0"/>
              <a:t>Split </a:t>
            </a:r>
            <a:r>
              <a:rPr lang="en-US" sz="2400" b="1" dirty="0" smtClean="0">
                <a:solidFill>
                  <a:srgbClr val="00B050"/>
                </a:solidFill>
              </a:rPr>
              <a:t>Selves</a:t>
            </a:r>
            <a:r>
              <a:rPr lang="en-US" sz="2400" dirty="0" smtClean="0"/>
              <a:t> – “My scientist side says…” “I’m in conflict with myself.”</a:t>
            </a:r>
          </a:p>
          <a:p>
            <a:pPr>
              <a:lnSpc>
                <a:spcPct val="114000"/>
              </a:lnSpc>
              <a:spcAft>
                <a:spcPts val="1800"/>
              </a:spcAft>
            </a:pPr>
            <a:r>
              <a:rPr lang="en-US" sz="2400" b="1" dirty="0" smtClean="0"/>
              <a:t>True </a:t>
            </a:r>
            <a:r>
              <a:rPr lang="en-US" sz="2400" b="1" dirty="0" smtClean="0">
                <a:solidFill>
                  <a:srgbClr val="00B050"/>
                </a:solidFill>
              </a:rPr>
              <a:t>Self</a:t>
            </a:r>
            <a:r>
              <a:rPr lang="en-US" sz="2400" b="1" dirty="0" smtClean="0"/>
              <a:t> </a:t>
            </a:r>
            <a:r>
              <a:rPr lang="en-US" sz="2400" dirty="0" smtClean="0"/>
              <a:t>– “She quit her job in order to find herself.” “I want to get in touch with myself.”</a:t>
            </a:r>
          </a:p>
        </p:txBody>
      </p:sp>
    </p:spTree>
    <p:extLst>
      <p:ext uri="{BB962C8B-B14F-4D97-AF65-F5344CB8AC3E}">
        <p14:creationId xmlns:p14="http://schemas.microsoft.com/office/powerpoint/2010/main" val="1663068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72827" y="1728318"/>
            <a:ext cx="10952632" cy="3641558"/>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914400" indent="-914400">
              <a:lnSpc>
                <a:spcPct val="100000"/>
              </a:lnSpc>
              <a:spcAft>
                <a:spcPts val="2400"/>
              </a:spcAft>
              <a:buFont typeface="+mj-lt"/>
              <a:buAutoNum type="arabicPeriod"/>
            </a:pPr>
            <a:r>
              <a:rPr lang="en-US" sz="4000" dirty="0" smtClean="0"/>
              <a:t>Where is gender located? </a:t>
            </a:r>
            <a:r>
              <a:rPr lang="en-US" sz="4000" dirty="0" smtClean="0">
                <a:solidFill>
                  <a:srgbClr val="00B050"/>
                </a:solidFill>
              </a:rPr>
              <a:t>Self</a:t>
            </a:r>
            <a:r>
              <a:rPr lang="en-US" sz="4000" dirty="0" smtClean="0"/>
              <a:t> or </a:t>
            </a:r>
            <a:r>
              <a:rPr lang="en-US" sz="4000" dirty="0" smtClean="0">
                <a:solidFill>
                  <a:srgbClr val="7030A0"/>
                </a:solidFill>
              </a:rPr>
              <a:t>Subject</a:t>
            </a:r>
            <a:r>
              <a:rPr lang="en-US" sz="4000" dirty="0" smtClean="0"/>
              <a:t>?</a:t>
            </a:r>
          </a:p>
          <a:p>
            <a:pPr marL="914400" indent="-914400">
              <a:lnSpc>
                <a:spcPct val="100000"/>
              </a:lnSpc>
              <a:spcAft>
                <a:spcPts val="2400"/>
              </a:spcAft>
              <a:buFont typeface="+mj-lt"/>
              <a:buAutoNum type="arabicPeriod"/>
            </a:pPr>
            <a:r>
              <a:rPr lang="en-US" sz="4000" dirty="0" smtClean="0"/>
              <a:t>How do constructions related to the Divided Person interact with complex negotiations of identity, as in transgender people?</a:t>
            </a:r>
            <a:endParaRPr lang="en-US" sz="4000" dirty="0"/>
          </a:p>
        </p:txBody>
      </p:sp>
    </p:spTree>
    <p:extLst>
      <p:ext uri="{BB962C8B-B14F-4D97-AF65-F5344CB8AC3E}">
        <p14:creationId xmlns:p14="http://schemas.microsoft.com/office/powerpoint/2010/main" val="236768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Pronouns</a:t>
            </a:r>
            <a:endParaRPr lang="en-US" dirty="0"/>
          </a:p>
        </p:txBody>
      </p:sp>
      <p:sp>
        <p:nvSpPr>
          <p:cNvPr id="3" name="Content Placeholder 2"/>
          <p:cNvSpPr>
            <a:spLocks noGrp="1"/>
          </p:cNvSpPr>
          <p:nvPr>
            <p:ph idx="1"/>
          </p:nvPr>
        </p:nvSpPr>
        <p:spPr>
          <a:xfrm>
            <a:off x="1097280" y="1845733"/>
            <a:ext cx="10058400" cy="4571109"/>
          </a:xfrm>
        </p:spPr>
        <p:txBody>
          <a:bodyPr>
            <a:normAutofit/>
          </a:bodyPr>
          <a:lstStyle/>
          <a:p>
            <a:pPr marL="0" lvl="2" indent="0">
              <a:lnSpc>
                <a:spcPct val="100000"/>
              </a:lnSpc>
              <a:spcBef>
                <a:spcPts val="0"/>
              </a:spcBef>
              <a:spcAft>
                <a:spcPts val="1800"/>
              </a:spcAft>
              <a:buNone/>
            </a:pPr>
            <a:r>
              <a:rPr lang="en-US" sz="2400" b="1" dirty="0" err="1"/>
              <a:t>Lakoff’s</a:t>
            </a:r>
            <a:r>
              <a:rPr lang="en-US" sz="2400" b="1" dirty="0"/>
              <a:t> (1996) Principles of Pronouns:</a:t>
            </a:r>
          </a:p>
          <a:p>
            <a:pPr marL="475488" lvl="2" indent="0">
              <a:lnSpc>
                <a:spcPct val="100000"/>
              </a:lnSpc>
              <a:spcBef>
                <a:spcPts val="0"/>
              </a:spcBef>
              <a:spcAft>
                <a:spcPts val="1800"/>
              </a:spcAft>
              <a:buNone/>
            </a:pPr>
            <a:r>
              <a:rPr lang="en-US" sz="2400" dirty="0"/>
              <a:t>“Principle 1: </a:t>
            </a:r>
            <a:r>
              <a:rPr lang="en-US" sz="2400" dirty="0">
                <a:solidFill>
                  <a:srgbClr val="7030A0"/>
                </a:solidFill>
              </a:rPr>
              <a:t>Subject</a:t>
            </a:r>
            <a:r>
              <a:rPr lang="en-US" sz="2400" dirty="0"/>
              <a:t> and </a:t>
            </a:r>
            <a:r>
              <a:rPr lang="en-US" sz="2400" dirty="0">
                <a:solidFill>
                  <a:srgbClr val="00B050"/>
                </a:solidFill>
              </a:rPr>
              <a:t>Self</a:t>
            </a:r>
            <a:r>
              <a:rPr lang="en-US" sz="2400" dirty="0"/>
              <a:t> (the “aspects” of the person) take the same person marking as the entire person.</a:t>
            </a:r>
          </a:p>
          <a:p>
            <a:pPr marL="475488" lvl="2" indent="0">
              <a:lnSpc>
                <a:spcPct val="100000"/>
              </a:lnSpc>
              <a:spcBef>
                <a:spcPts val="0"/>
              </a:spcBef>
              <a:spcAft>
                <a:spcPts val="1800"/>
              </a:spcAft>
              <a:buNone/>
            </a:pPr>
            <a:r>
              <a:rPr lang="en-US" sz="2400" dirty="0"/>
              <a:t>Principle 2: A reflexive pronoun and its antecedent must designate the same person, or aspects of the same person.” (p. </a:t>
            </a:r>
            <a:r>
              <a:rPr lang="en-US" sz="2400" dirty="0" smtClean="0"/>
              <a:t>122)</a:t>
            </a:r>
            <a:endParaRPr lang="en-US" sz="2400" dirty="0"/>
          </a:p>
          <a:p>
            <a:pPr marL="475488" lvl="2" indent="0">
              <a:lnSpc>
                <a:spcPct val="100000"/>
              </a:lnSpc>
              <a:spcBef>
                <a:spcPts val="0"/>
              </a:spcBef>
              <a:spcAft>
                <a:spcPts val="1800"/>
              </a:spcAft>
              <a:buNone/>
            </a:pPr>
            <a:endParaRPr lang="en-US" sz="500" dirty="0"/>
          </a:p>
          <a:p>
            <a:r>
              <a:rPr lang="en-US" sz="2400" dirty="0" smtClean="0"/>
              <a:t>“I’m in conflict with myself/*me/*herself about this.”</a:t>
            </a:r>
          </a:p>
          <a:p>
            <a:r>
              <a:rPr lang="en-US" sz="2400" dirty="0" smtClean="0"/>
              <a:t>“She quit her job in order to find herself/*himself.”</a:t>
            </a:r>
            <a:endParaRPr lang="en-US" sz="2400" dirty="0"/>
          </a:p>
        </p:txBody>
      </p:sp>
    </p:spTree>
    <p:extLst>
      <p:ext uri="{BB962C8B-B14F-4D97-AF65-F5344CB8AC3E}">
        <p14:creationId xmlns:p14="http://schemas.microsoft.com/office/powerpoint/2010/main" val="1467749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097280" y="1042737"/>
            <a:ext cx="10058400" cy="4826357"/>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lvl="2" indent="0">
              <a:lnSpc>
                <a:spcPct val="100000"/>
              </a:lnSpc>
              <a:spcBef>
                <a:spcPts val="0"/>
              </a:spcBef>
              <a:spcAft>
                <a:spcPts val="1800"/>
              </a:spcAft>
              <a:buFont typeface="Calibri" pitchFamily="34" charset="0"/>
              <a:buNone/>
            </a:pPr>
            <a:endParaRPr lang="en-US" sz="2800" dirty="0" smtClean="0"/>
          </a:p>
        </p:txBody>
      </p:sp>
      <p:sp>
        <p:nvSpPr>
          <p:cNvPr id="4" name="Content Placeholder 2"/>
          <p:cNvSpPr txBox="1">
            <a:spLocks/>
          </p:cNvSpPr>
          <p:nvPr/>
        </p:nvSpPr>
        <p:spPr>
          <a:xfrm>
            <a:off x="1097280" y="914401"/>
            <a:ext cx="10058400" cy="5117432"/>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0000"/>
              </a:lnSpc>
              <a:spcBef>
                <a:spcPts val="0"/>
              </a:spcBef>
              <a:spcAft>
                <a:spcPts val="1800"/>
              </a:spcAft>
              <a:buNone/>
            </a:pPr>
            <a:r>
              <a:rPr lang="en-US" sz="3000" dirty="0"/>
              <a:t>How does this interact with people whose aspects could conceivably have differently gendered pronouns</a:t>
            </a:r>
            <a:r>
              <a:rPr lang="en-US" sz="3000" dirty="0" smtClean="0"/>
              <a:t>?</a:t>
            </a:r>
            <a:endParaRPr lang="en-US" sz="2400" dirty="0" smtClean="0"/>
          </a:p>
          <a:p>
            <a:pPr marL="0" indent="0">
              <a:buNone/>
            </a:pPr>
            <a:r>
              <a:rPr lang="en-US" sz="2400" b="1" dirty="0" smtClean="0"/>
              <a:t>Pronouns change before/after transition</a:t>
            </a:r>
            <a:endParaRPr lang="en-US" sz="2400" b="1" i="1" dirty="0" smtClean="0"/>
          </a:p>
          <a:p>
            <a:r>
              <a:rPr lang="en-US" sz="2400" dirty="0" smtClean="0"/>
              <a:t>…the new surname derived from </a:t>
            </a:r>
            <a:r>
              <a:rPr lang="en-US" sz="2400" u="sng" dirty="0" smtClean="0"/>
              <a:t>his</a:t>
            </a:r>
            <a:r>
              <a:rPr lang="en-US" sz="2400" dirty="0" smtClean="0"/>
              <a:t> middle name at birth -- Daniel. </a:t>
            </a:r>
            <a:r>
              <a:rPr lang="en-US" sz="2400" u="sng" dirty="0" smtClean="0"/>
              <a:t>She</a:t>
            </a:r>
            <a:r>
              <a:rPr lang="en-US" sz="2400" dirty="0" smtClean="0"/>
              <a:t> will be writing a blog about Southern California sports.</a:t>
            </a:r>
          </a:p>
          <a:p>
            <a:pPr marL="292608" lvl="1" algn="r">
              <a:buNone/>
            </a:pPr>
            <a:r>
              <a:rPr lang="en-US" dirty="0" smtClean="0"/>
              <a:t>(Rainey, 2007, April 27)</a:t>
            </a:r>
          </a:p>
          <a:p>
            <a:pPr marL="292608" lvl="1" algn="r">
              <a:buNone/>
            </a:pPr>
            <a:endParaRPr lang="en-US" sz="1400" b="1" dirty="0" smtClean="0"/>
          </a:p>
          <a:p>
            <a:pPr marL="0" indent="0">
              <a:buNone/>
            </a:pPr>
            <a:r>
              <a:rPr lang="en-US" sz="2400" b="1" dirty="0" smtClean="0"/>
              <a:t>Pronouns remain the same before/after transition</a:t>
            </a:r>
            <a:endParaRPr lang="en-US" sz="2400" b="1" i="1" dirty="0" smtClean="0"/>
          </a:p>
          <a:p>
            <a:pPr marL="0" indent="0">
              <a:buNone/>
            </a:pPr>
            <a:r>
              <a:rPr lang="en-US" sz="2400" dirty="0" smtClean="0"/>
              <a:t>Daniels said she had felt since </a:t>
            </a:r>
            <a:r>
              <a:rPr lang="en-US" sz="2400" u="sng" dirty="0" smtClean="0"/>
              <a:t>she</a:t>
            </a:r>
            <a:r>
              <a:rPr lang="en-US" sz="2400" dirty="0" smtClean="0"/>
              <a:t> was 4 or 5 years old that she was a girl. </a:t>
            </a:r>
            <a:r>
              <a:rPr lang="en-US" sz="2400" u="sng" dirty="0" smtClean="0"/>
              <a:t>She</a:t>
            </a:r>
            <a:r>
              <a:rPr lang="en-US" sz="2400" dirty="0" smtClean="0"/>
              <a:t> liked dolls and wanted to wear dresses.</a:t>
            </a:r>
          </a:p>
          <a:p>
            <a:pPr marL="0" indent="0" algn="r">
              <a:buNone/>
            </a:pPr>
            <a:r>
              <a:rPr lang="en-US" sz="1800" dirty="0" smtClean="0"/>
              <a:t>(Rainey, 2007, April 27)</a:t>
            </a:r>
            <a:endParaRPr lang="en-US" sz="1800" dirty="0"/>
          </a:p>
        </p:txBody>
      </p:sp>
    </p:spTree>
    <p:extLst>
      <p:ext uri="{BB962C8B-B14F-4D97-AF65-F5344CB8AC3E}">
        <p14:creationId xmlns:p14="http://schemas.microsoft.com/office/powerpoint/2010/main" val="4062431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097280" y="1042737"/>
            <a:ext cx="10058400" cy="4826357"/>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lvl="2" indent="0">
              <a:lnSpc>
                <a:spcPct val="100000"/>
              </a:lnSpc>
              <a:spcBef>
                <a:spcPts val="0"/>
              </a:spcBef>
              <a:spcAft>
                <a:spcPts val="1800"/>
              </a:spcAft>
              <a:buFont typeface="Calibri" pitchFamily="34" charset="0"/>
              <a:buNone/>
            </a:pPr>
            <a:endParaRPr lang="en-US" sz="2800" dirty="0" smtClean="0"/>
          </a:p>
        </p:txBody>
      </p:sp>
      <p:sp>
        <p:nvSpPr>
          <p:cNvPr id="4" name="Content Placeholder 2"/>
          <p:cNvSpPr txBox="1">
            <a:spLocks/>
          </p:cNvSpPr>
          <p:nvPr/>
        </p:nvSpPr>
        <p:spPr>
          <a:xfrm>
            <a:off x="1097280" y="914401"/>
            <a:ext cx="10058400" cy="5117432"/>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0000"/>
              </a:lnSpc>
              <a:spcBef>
                <a:spcPts val="0"/>
              </a:spcBef>
              <a:spcAft>
                <a:spcPts val="1800"/>
              </a:spcAft>
              <a:buNone/>
            </a:pPr>
            <a:r>
              <a:rPr lang="en-US" sz="3000" dirty="0"/>
              <a:t>How does this interact with people whose aspects could conceivably have differently gendered pronouns</a:t>
            </a:r>
            <a:r>
              <a:rPr lang="en-US" sz="3000" dirty="0" smtClean="0"/>
              <a:t>?</a:t>
            </a:r>
            <a:endParaRPr lang="en-US" sz="2400" dirty="0" smtClean="0"/>
          </a:p>
          <a:p>
            <a:pPr marL="0" indent="0">
              <a:buNone/>
            </a:pPr>
            <a:r>
              <a:rPr lang="en-US" sz="2400" b="1" dirty="0" smtClean="0"/>
              <a:t>Pronouns change before/after transition – </a:t>
            </a:r>
            <a:r>
              <a:rPr lang="en-US" sz="2400" b="1" i="1" dirty="0" smtClean="0">
                <a:solidFill>
                  <a:srgbClr val="00B050"/>
                </a:solidFill>
              </a:rPr>
              <a:t>Gendered Self</a:t>
            </a:r>
          </a:p>
          <a:p>
            <a:r>
              <a:rPr lang="en-US" sz="2400" dirty="0" smtClean="0"/>
              <a:t>…the new surname derived from </a:t>
            </a:r>
            <a:r>
              <a:rPr lang="en-US" sz="2400" u="sng" dirty="0" smtClean="0"/>
              <a:t>his</a:t>
            </a:r>
            <a:r>
              <a:rPr lang="en-US" sz="2400" dirty="0" smtClean="0"/>
              <a:t> middle name at birth -- Daniel. </a:t>
            </a:r>
            <a:r>
              <a:rPr lang="en-US" sz="2400" u="sng" dirty="0" smtClean="0"/>
              <a:t>She</a:t>
            </a:r>
            <a:r>
              <a:rPr lang="en-US" sz="2400" dirty="0" smtClean="0"/>
              <a:t> will be writing a blog about Southern California sports.</a:t>
            </a:r>
          </a:p>
          <a:p>
            <a:pPr marL="292608" lvl="1" algn="r">
              <a:buNone/>
            </a:pPr>
            <a:r>
              <a:rPr lang="en-US" dirty="0" smtClean="0"/>
              <a:t>(Rainey, 2007, April 27)</a:t>
            </a:r>
          </a:p>
          <a:p>
            <a:pPr marL="292608" lvl="1" algn="r">
              <a:buNone/>
            </a:pPr>
            <a:endParaRPr lang="en-US" sz="1400" b="1" dirty="0" smtClean="0"/>
          </a:p>
          <a:p>
            <a:pPr marL="0" indent="0">
              <a:buNone/>
            </a:pPr>
            <a:r>
              <a:rPr lang="en-US" sz="2400" b="1" dirty="0" smtClean="0"/>
              <a:t>Pronouns remain the same before/after transition – </a:t>
            </a:r>
            <a:r>
              <a:rPr lang="en-US" sz="2400" b="1" i="1" dirty="0" smtClean="0">
                <a:solidFill>
                  <a:srgbClr val="7030A0"/>
                </a:solidFill>
              </a:rPr>
              <a:t>Gendered Subject</a:t>
            </a:r>
          </a:p>
          <a:p>
            <a:pPr marL="0" indent="0">
              <a:buNone/>
            </a:pPr>
            <a:r>
              <a:rPr lang="en-US" sz="2400" dirty="0" smtClean="0"/>
              <a:t>Daniels said she had felt since </a:t>
            </a:r>
            <a:r>
              <a:rPr lang="en-US" sz="2400" u="sng" dirty="0" smtClean="0"/>
              <a:t>she</a:t>
            </a:r>
            <a:r>
              <a:rPr lang="en-US" sz="2400" dirty="0" smtClean="0"/>
              <a:t> was 4 or 5 years old that she was a girl. </a:t>
            </a:r>
            <a:r>
              <a:rPr lang="en-US" sz="2400" u="sng" dirty="0" smtClean="0"/>
              <a:t>She</a:t>
            </a:r>
            <a:r>
              <a:rPr lang="en-US" sz="2400" dirty="0" smtClean="0"/>
              <a:t> liked dolls and wanted to wear dresses.</a:t>
            </a:r>
          </a:p>
          <a:p>
            <a:pPr marL="0" indent="0" algn="r">
              <a:buNone/>
            </a:pPr>
            <a:r>
              <a:rPr lang="en-US" sz="1800" dirty="0" smtClean="0"/>
              <a:t>(Rainey, 2007, April 27)</a:t>
            </a:r>
            <a:endParaRPr lang="en-US" sz="1800" dirty="0"/>
          </a:p>
        </p:txBody>
      </p:sp>
    </p:spTree>
    <p:extLst>
      <p:ext uri="{BB962C8B-B14F-4D97-AF65-F5344CB8AC3E}">
        <p14:creationId xmlns:p14="http://schemas.microsoft.com/office/powerpoint/2010/main" val="1966262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Names</a:t>
            </a:r>
            <a:endParaRPr lang="en-US" dirty="0"/>
          </a:p>
        </p:txBody>
      </p:sp>
      <p:sp>
        <p:nvSpPr>
          <p:cNvPr id="3" name="Content Placeholder 2"/>
          <p:cNvSpPr>
            <a:spLocks noGrp="1"/>
          </p:cNvSpPr>
          <p:nvPr>
            <p:ph idx="1"/>
          </p:nvPr>
        </p:nvSpPr>
        <p:spPr>
          <a:xfrm>
            <a:off x="1097280" y="1845732"/>
            <a:ext cx="10058400" cy="5012267"/>
          </a:xfrm>
        </p:spPr>
        <p:txBody>
          <a:bodyPr>
            <a:normAutofit/>
          </a:bodyPr>
          <a:lstStyle/>
          <a:p>
            <a:r>
              <a:rPr lang="en-US" dirty="0" smtClean="0"/>
              <a:t>Names can serve as placeholders for the </a:t>
            </a:r>
            <a:r>
              <a:rPr lang="en-US" dirty="0" smtClean="0">
                <a:solidFill>
                  <a:srgbClr val="00B050"/>
                </a:solidFill>
              </a:rPr>
              <a:t>Self</a:t>
            </a:r>
            <a:r>
              <a:rPr lang="en-US" dirty="0" smtClean="0"/>
              <a:t>, specifically social aspects.</a:t>
            </a:r>
          </a:p>
          <a:p>
            <a:pPr lvl="1"/>
            <a:r>
              <a:rPr lang="en-US" sz="2000" i="1" dirty="0" smtClean="0"/>
              <a:t>Julia</a:t>
            </a:r>
            <a:r>
              <a:rPr lang="en-US" sz="2000" dirty="0" smtClean="0"/>
              <a:t> vs. </a:t>
            </a:r>
            <a:r>
              <a:rPr lang="en-US" sz="2000" i="1" dirty="0" smtClean="0"/>
              <a:t>Professor Smith</a:t>
            </a:r>
          </a:p>
          <a:p>
            <a:pPr marL="201168" lvl="1" indent="0">
              <a:buNone/>
            </a:pPr>
            <a:endParaRPr lang="en-US" sz="2200" dirty="0"/>
          </a:p>
          <a:p>
            <a:pPr>
              <a:spcBef>
                <a:spcPts val="0"/>
              </a:spcBef>
              <a:spcAft>
                <a:spcPts val="0"/>
              </a:spcAft>
            </a:pPr>
            <a:r>
              <a:rPr lang="en-US" sz="2400" dirty="0" smtClean="0"/>
              <a:t>Dana </a:t>
            </a:r>
            <a:r>
              <a:rPr lang="en-US" sz="2400" dirty="0"/>
              <a:t>Kern, 44, an employee with J.P. Morgan who made her transition from David </a:t>
            </a:r>
            <a:r>
              <a:rPr lang="en-US" sz="2400" dirty="0" smtClean="0"/>
              <a:t>a year </a:t>
            </a:r>
            <a:r>
              <a:rPr lang="en-US" sz="2400" dirty="0"/>
              <a:t>and a half ago</a:t>
            </a:r>
            <a:r>
              <a:rPr lang="en-US" sz="2400" dirty="0" smtClean="0"/>
              <a:t>...</a:t>
            </a:r>
          </a:p>
          <a:p>
            <a:pPr algn="r">
              <a:spcBef>
                <a:spcPts val="0"/>
              </a:spcBef>
              <a:spcAft>
                <a:spcPts val="0"/>
              </a:spcAft>
            </a:pPr>
            <a:r>
              <a:rPr lang="en-US" sz="1800" dirty="0" smtClean="0"/>
              <a:t>(</a:t>
            </a:r>
            <a:r>
              <a:rPr lang="en-US" sz="1800" dirty="0" err="1" smtClean="0"/>
              <a:t>Jarvie</a:t>
            </a:r>
            <a:r>
              <a:rPr lang="en-US" sz="1800" dirty="0" smtClean="0"/>
              <a:t>, 2007, September 17)</a:t>
            </a:r>
          </a:p>
          <a:p>
            <a:pPr>
              <a:spcBef>
                <a:spcPts val="0"/>
              </a:spcBef>
              <a:spcAft>
                <a:spcPts val="0"/>
              </a:spcAft>
            </a:pPr>
            <a:endParaRPr lang="en-US" sz="1800" dirty="0" smtClean="0"/>
          </a:p>
          <a:p>
            <a:pPr>
              <a:spcBef>
                <a:spcPts val="0"/>
              </a:spcBef>
              <a:spcAft>
                <a:spcPts val="0"/>
              </a:spcAft>
            </a:pPr>
            <a:r>
              <a:rPr lang="en-US" sz="2400" dirty="0" smtClean="0"/>
              <a:t>Gone </a:t>
            </a:r>
            <a:r>
              <a:rPr lang="en-US" sz="2400" dirty="0"/>
              <a:t>was quiet, circumspect Mike </a:t>
            </a:r>
            <a:r>
              <a:rPr lang="en-US" sz="2400" dirty="0" err="1"/>
              <a:t>Penner</a:t>
            </a:r>
            <a:r>
              <a:rPr lang="en-US" sz="2400" dirty="0"/>
              <a:t>, replaced by ebullient, outgoing – </a:t>
            </a:r>
            <a:r>
              <a:rPr lang="en-US" sz="2400" dirty="0" smtClean="0"/>
              <a:t>and instantly </a:t>
            </a:r>
            <a:r>
              <a:rPr lang="en-US" sz="2400" dirty="0"/>
              <a:t>famous – Christine Daniels</a:t>
            </a:r>
            <a:r>
              <a:rPr lang="en-US" sz="2400" dirty="0" smtClean="0"/>
              <a:t>.</a:t>
            </a:r>
          </a:p>
          <a:p>
            <a:pPr algn="r">
              <a:spcBef>
                <a:spcPts val="0"/>
              </a:spcBef>
              <a:spcAft>
                <a:spcPts val="0"/>
              </a:spcAft>
            </a:pPr>
            <a:r>
              <a:rPr lang="en-US" sz="1800" dirty="0" smtClean="0"/>
              <a:t>(</a:t>
            </a:r>
            <a:r>
              <a:rPr lang="en-US" sz="1800" dirty="0" err="1" smtClean="0"/>
              <a:t>Goffard</a:t>
            </a:r>
            <a:r>
              <a:rPr lang="en-US" sz="1800" dirty="0" smtClean="0"/>
              <a:t>, 2010, March 27)</a:t>
            </a:r>
          </a:p>
          <a:p>
            <a:pPr>
              <a:spcBef>
                <a:spcPts val="0"/>
              </a:spcBef>
              <a:spcAft>
                <a:spcPts val="0"/>
              </a:spcAft>
            </a:pPr>
            <a:endParaRPr lang="en-US" sz="1800" dirty="0"/>
          </a:p>
          <a:p>
            <a:pPr>
              <a:spcBef>
                <a:spcPts val="0"/>
              </a:spcBef>
              <a:spcAft>
                <a:spcPts val="0"/>
              </a:spcAft>
            </a:pPr>
            <a:r>
              <a:rPr lang="en-US" sz="2400" dirty="0" smtClean="0"/>
              <a:t>That evening, however, the sportswriter wept about the prospect of having to become Mike again when she got home.</a:t>
            </a:r>
          </a:p>
          <a:p>
            <a:pPr algn="r">
              <a:spcBef>
                <a:spcPts val="0"/>
              </a:spcBef>
              <a:spcAft>
                <a:spcPts val="0"/>
              </a:spcAft>
            </a:pPr>
            <a:r>
              <a:rPr lang="en-US" sz="1800" dirty="0" smtClean="0"/>
              <a:t>(</a:t>
            </a:r>
            <a:r>
              <a:rPr lang="en-US" sz="1800" dirty="0" err="1" smtClean="0"/>
              <a:t>Goffard</a:t>
            </a:r>
            <a:r>
              <a:rPr lang="en-US" sz="1800" dirty="0" smtClean="0"/>
              <a:t>, 2010, March 27)</a:t>
            </a:r>
          </a:p>
        </p:txBody>
      </p:sp>
    </p:spTree>
    <p:extLst>
      <p:ext uri="{BB962C8B-B14F-4D97-AF65-F5344CB8AC3E}">
        <p14:creationId xmlns:p14="http://schemas.microsoft.com/office/powerpoint/2010/main" val="1071833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Names</a:t>
            </a:r>
            <a:endParaRPr lang="en-US" dirty="0"/>
          </a:p>
        </p:txBody>
      </p:sp>
      <p:sp>
        <p:nvSpPr>
          <p:cNvPr id="3" name="Text Placeholder 2"/>
          <p:cNvSpPr>
            <a:spLocks noGrp="1"/>
          </p:cNvSpPr>
          <p:nvPr>
            <p:ph type="body" idx="1"/>
          </p:nvPr>
        </p:nvSpPr>
        <p:spPr>
          <a:xfrm>
            <a:off x="1097280" y="2281985"/>
            <a:ext cx="4937760" cy="736282"/>
          </a:xfrm>
        </p:spPr>
        <p:txBody>
          <a:bodyPr>
            <a:normAutofit/>
          </a:bodyPr>
          <a:lstStyle/>
          <a:p>
            <a:r>
              <a:rPr lang="en-US" sz="2400" i="1" cap="none" dirty="0"/>
              <a:t>t</a:t>
            </a:r>
            <a:r>
              <a:rPr lang="en-US" sz="2400" i="1" cap="none" dirty="0" smtClean="0"/>
              <a:t>o transition from David to Dana</a:t>
            </a:r>
            <a:endParaRPr lang="en-US" sz="2400" i="1" cap="none" dirty="0"/>
          </a:p>
        </p:txBody>
      </p:sp>
      <p:sp>
        <p:nvSpPr>
          <p:cNvPr id="4" name="Content Placeholder 3"/>
          <p:cNvSpPr>
            <a:spLocks noGrp="1"/>
          </p:cNvSpPr>
          <p:nvPr>
            <p:ph sz="half" idx="2"/>
          </p:nvPr>
        </p:nvSpPr>
        <p:spPr>
          <a:xfrm>
            <a:off x="1097280" y="3347885"/>
            <a:ext cx="4223253" cy="2638249"/>
          </a:xfrm>
        </p:spPr>
        <p:txBody>
          <a:bodyPr>
            <a:normAutofit/>
          </a:bodyPr>
          <a:lstStyle/>
          <a:p>
            <a:r>
              <a:rPr lang="en-US" sz="2400" dirty="0" smtClean="0"/>
              <a:t>Refers to the different social roles and relationships of </a:t>
            </a:r>
            <a:r>
              <a:rPr lang="en-US" sz="2400" i="1" dirty="0" smtClean="0"/>
              <a:t>David</a:t>
            </a:r>
            <a:r>
              <a:rPr lang="en-US" sz="2400" dirty="0" smtClean="0"/>
              <a:t> and </a:t>
            </a:r>
            <a:r>
              <a:rPr lang="en-US" sz="2400" i="1" dirty="0" smtClean="0"/>
              <a:t>Dana</a:t>
            </a:r>
            <a:endParaRPr lang="en-US" sz="2400" dirty="0"/>
          </a:p>
        </p:txBody>
      </p:sp>
      <p:sp>
        <p:nvSpPr>
          <p:cNvPr id="5" name="Text Placeholder 4"/>
          <p:cNvSpPr>
            <a:spLocks noGrp="1"/>
          </p:cNvSpPr>
          <p:nvPr>
            <p:ph type="body" sz="quarter" idx="3"/>
          </p:nvPr>
        </p:nvSpPr>
        <p:spPr>
          <a:xfrm>
            <a:off x="6217920" y="2281985"/>
            <a:ext cx="4937760" cy="736282"/>
          </a:xfrm>
        </p:spPr>
        <p:txBody>
          <a:bodyPr>
            <a:normAutofit/>
          </a:bodyPr>
          <a:lstStyle/>
          <a:p>
            <a:r>
              <a:rPr lang="en-US" sz="2400" i="1" cap="none" dirty="0" smtClean="0"/>
              <a:t>to transition from a man to a woman</a:t>
            </a:r>
            <a:endParaRPr lang="en-US" sz="2400" i="1" cap="none" dirty="0"/>
          </a:p>
        </p:txBody>
      </p:sp>
      <p:sp>
        <p:nvSpPr>
          <p:cNvPr id="6" name="Content Placeholder 5"/>
          <p:cNvSpPr>
            <a:spLocks noGrp="1"/>
          </p:cNvSpPr>
          <p:nvPr>
            <p:ph sz="quarter" idx="4"/>
          </p:nvPr>
        </p:nvSpPr>
        <p:spPr>
          <a:xfrm>
            <a:off x="6217920" y="3347884"/>
            <a:ext cx="4937760" cy="2638249"/>
          </a:xfrm>
        </p:spPr>
        <p:txBody>
          <a:bodyPr>
            <a:normAutofit/>
          </a:bodyPr>
          <a:lstStyle/>
          <a:p>
            <a:r>
              <a:rPr lang="en-US" sz="2400" dirty="0" smtClean="0"/>
              <a:t>Could refer to social relationships</a:t>
            </a:r>
          </a:p>
          <a:p>
            <a:r>
              <a:rPr lang="en-US" sz="2400" dirty="0" smtClean="0"/>
              <a:t>Could also refer to changing physical configurations</a:t>
            </a:r>
          </a:p>
        </p:txBody>
      </p:sp>
      <p:cxnSp>
        <p:nvCxnSpPr>
          <p:cNvPr id="8" name="Straight Connector 7"/>
          <p:cNvCxnSpPr/>
          <p:nvPr/>
        </p:nvCxnSpPr>
        <p:spPr>
          <a:xfrm>
            <a:off x="5677786" y="2020186"/>
            <a:ext cx="0" cy="40616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7018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9229</TotalTime>
  <Words>1534</Words>
  <Application>Microsoft Office PowerPoint</Application>
  <PresentationFormat>Widescreen</PresentationFormat>
  <Paragraphs>140</Paragraphs>
  <Slides>16</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Calibri Light</vt:lpstr>
      <vt:lpstr>Retrospect</vt:lpstr>
      <vt:lpstr>Gendered Selves, Gendered Subjects:</vt:lpstr>
      <vt:lpstr>The Divided Person</vt:lpstr>
      <vt:lpstr>Some Trends</vt:lpstr>
      <vt:lpstr>PowerPoint Presentation</vt:lpstr>
      <vt:lpstr>Pronouns</vt:lpstr>
      <vt:lpstr>PowerPoint Presentation</vt:lpstr>
      <vt:lpstr>PowerPoint Presentation</vt:lpstr>
      <vt:lpstr>Names</vt:lpstr>
      <vt:lpstr>Names</vt:lpstr>
      <vt:lpstr>True Selves</vt:lpstr>
      <vt:lpstr>Wrong Bodies</vt:lpstr>
      <vt:lpstr>Grief</vt:lpstr>
      <vt:lpstr>Divided Subject?</vt:lpstr>
      <vt:lpstr>Conclusions</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Gendered Selves, Gendered Subjects:</dc:title>
  <dc:creator>Ayden</dc:creator>
  <cp:lastModifiedBy>Ayden</cp:lastModifiedBy>
  <cp:revision>189</cp:revision>
  <dcterms:created xsi:type="dcterms:W3CDTF">2013-06-08T14:08:02Z</dcterms:created>
  <dcterms:modified xsi:type="dcterms:W3CDTF">2013-06-24T21:01:13Z</dcterms:modified>
</cp:coreProperties>
</file>