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6" r:id="rId5"/>
    <p:sldId id="291" r:id="rId6"/>
    <p:sldId id="292" r:id="rId7"/>
    <p:sldId id="293" r:id="rId8"/>
    <p:sldId id="283" r:id="rId9"/>
    <p:sldId id="271" r:id="rId10"/>
    <p:sldId id="262" r:id="rId11"/>
    <p:sldId id="284" r:id="rId12"/>
    <p:sldId id="285" r:id="rId13"/>
    <p:sldId id="281" r:id="rId14"/>
    <p:sldId id="280" r:id="rId15"/>
    <p:sldId id="265" r:id="rId16"/>
    <p:sldId id="264" r:id="rId17"/>
    <p:sldId id="288" r:id="rId18"/>
    <p:sldId id="287" r:id="rId19"/>
    <p:sldId id="286" r:id="rId20"/>
    <p:sldId id="266" r:id="rId21"/>
    <p:sldId id="268" r:id="rId22"/>
    <p:sldId id="267" r:id="rId23"/>
    <p:sldId id="269" r:id="rId24"/>
    <p:sldId id="274" r:id="rId25"/>
    <p:sldId id="27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694A"/>
    <a:srgbClr val="466184"/>
    <a:srgbClr val="306C45"/>
    <a:srgbClr val="19F333"/>
    <a:srgbClr val="47553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660"/>
  </p:normalViewPr>
  <p:slideViewPr>
    <p:cSldViewPr>
      <p:cViewPr varScale="1">
        <p:scale>
          <a:sx n="123" d="100"/>
          <a:sy n="123" d="100"/>
        </p:scale>
        <p:origin x="-12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A636-B121-432E-BBF7-6ABE687F6BC9}" type="datetimeFigureOut">
              <a:rPr lang="en-CA" smtClean="0"/>
              <a:pPr/>
              <a:t>01/11/2016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F43C-65EA-49AE-A017-2323BE47F63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A636-B121-432E-BBF7-6ABE687F6BC9}" type="datetimeFigureOut">
              <a:rPr lang="en-CA" smtClean="0"/>
              <a:pPr/>
              <a:t>01/11/2016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F43C-65EA-49AE-A017-2323BE47F63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A636-B121-432E-BBF7-6ABE687F6BC9}" type="datetimeFigureOut">
              <a:rPr lang="en-CA" smtClean="0"/>
              <a:pPr/>
              <a:t>01/11/2016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F43C-65EA-49AE-A017-2323BE47F63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A636-B121-432E-BBF7-6ABE687F6BC9}" type="datetimeFigureOut">
              <a:rPr lang="en-CA" smtClean="0"/>
              <a:pPr/>
              <a:t>01/11/2016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F43C-65EA-49AE-A017-2323BE47F63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A636-B121-432E-BBF7-6ABE687F6BC9}" type="datetimeFigureOut">
              <a:rPr lang="en-CA" smtClean="0"/>
              <a:pPr/>
              <a:t>01/11/2016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F43C-65EA-49AE-A017-2323BE47F63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A636-B121-432E-BBF7-6ABE687F6BC9}" type="datetimeFigureOut">
              <a:rPr lang="en-CA" smtClean="0"/>
              <a:pPr/>
              <a:t>01/11/2016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F43C-65EA-49AE-A017-2323BE47F63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A636-B121-432E-BBF7-6ABE687F6BC9}" type="datetimeFigureOut">
              <a:rPr lang="en-CA" smtClean="0"/>
              <a:pPr/>
              <a:t>01/11/2016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F43C-65EA-49AE-A017-2323BE47F63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A636-B121-432E-BBF7-6ABE687F6BC9}" type="datetimeFigureOut">
              <a:rPr lang="en-CA" smtClean="0"/>
              <a:pPr/>
              <a:t>01/11/2016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F43C-65EA-49AE-A017-2323BE47F63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A636-B121-432E-BBF7-6ABE687F6BC9}" type="datetimeFigureOut">
              <a:rPr lang="en-CA" smtClean="0"/>
              <a:pPr/>
              <a:t>01/11/2016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F43C-65EA-49AE-A017-2323BE47F63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A636-B121-432E-BBF7-6ABE687F6BC9}" type="datetimeFigureOut">
              <a:rPr lang="en-CA" smtClean="0"/>
              <a:pPr/>
              <a:t>01/11/2016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F43C-65EA-49AE-A017-2323BE47F63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A636-B121-432E-BBF7-6ABE687F6BC9}" type="datetimeFigureOut">
              <a:rPr lang="en-CA" smtClean="0"/>
              <a:pPr/>
              <a:t>01/11/2016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F43C-65EA-49AE-A017-2323BE47F63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EA636-B121-432E-BBF7-6ABE687F6BC9}" type="datetimeFigureOut">
              <a:rPr lang="en-CA" smtClean="0"/>
              <a:pPr/>
              <a:t>01/11/2016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4F43C-65EA-49AE-A017-2323BE47F637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27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6.png"/><Relationship Id="rId7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52.png"/><Relationship Id="rId7" Type="http://schemas.openxmlformats.org/officeDocument/2006/relationships/image" Target="../media/image4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49.png"/><Relationship Id="rId9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908720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solidFill>
                  <a:srgbClr val="306C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How to interpret the LIGO  signal</a:t>
            </a:r>
          </a:p>
          <a:p>
            <a:pPr algn="ctr"/>
            <a:r>
              <a:rPr lang="en-CA" sz="2800" dirty="0" smtClean="0">
                <a:solidFill>
                  <a:srgbClr val="306C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on the back of an envelope</a:t>
            </a:r>
            <a:endParaRPr lang="en-CA" sz="2800" dirty="0">
              <a:solidFill>
                <a:srgbClr val="306C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62950" y="2564904"/>
            <a:ext cx="2634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 </a:t>
            </a:r>
            <a:r>
              <a:rPr lang="en-CA" sz="24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Alexander  </a:t>
            </a:r>
            <a:r>
              <a:rPr lang="en-CA" sz="24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Penin</a:t>
            </a:r>
            <a:endParaRPr lang="en-CA" sz="24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34860" y="3244914"/>
            <a:ext cx="48574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CA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University of Alberta &amp; TTP Karlsruhe</a:t>
            </a:r>
            <a:endParaRPr lang="en-CA" sz="20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72408" y="44371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 smtClean="0">
                <a:latin typeface="Comic Sans MS" pitchFamily="66" charset="0"/>
              </a:rPr>
              <a:t>NYU, New York  </a:t>
            </a:r>
          </a:p>
        </p:txBody>
      </p:sp>
      <p:sp>
        <p:nvSpPr>
          <p:cNvPr id="8" name="Rectangle 7"/>
          <p:cNvSpPr/>
          <p:nvPr/>
        </p:nvSpPr>
        <p:spPr>
          <a:xfrm>
            <a:off x="3491880" y="5085184"/>
            <a:ext cx="2204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latin typeface="Comic Sans MS" pitchFamily="66" charset="0"/>
              </a:rPr>
              <a:t>October 6th, 2016</a:t>
            </a:r>
            <a:endParaRPr lang="en-CA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0466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Plan</a:t>
            </a:r>
            <a:endParaRPr lang="en-CA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1270" y="1325081"/>
            <a:ext cx="7978466" cy="609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CA" sz="2400" dirty="0" smtClean="0">
                <a:solidFill>
                  <a:srgbClr val="21694A"/>
                </a:solidFill>
              </a:rPr>
              <a:t> </a:t>
            </a:r>
            <a:r>
              <a:rPr lang="en-CA" dirty="0" smtClean="0">
                <a:solidFill>
                  <a:srgbClr val="21694A"/>
                </a:solidFill>
              </a:rPr>
              <a:t> </a:t>
            </a:r>
            <a:r>
              <a:rPr lang="en-CA" sz="2400" dirty="0" smtClean="0">
                <a:solidFill>
                  <a:srgbClr val="21694A"/>
                </a:solidFill>
                <a:latin typeface="Comic Sans MS" pitchFamily="66" charset="0"/>
              </a:rPr>
              <a:t>Gravitational waves  in a nutshell  </a:t>
            </a:r>
          </a:p>
          <a:p>
            <a:pPr>
              <a:lnSpc>
                <a:spcPct val="150000"/>
              </a:lnSpc>
            </a:pPr>
            <a:r>
              <a:rPr lang="en-CA" sz="2400" dirty="0" smtClean="0">
                <a:solidFill>
                  <a:srgbClr val="21694A"/>
                </a:solidFill>
                <a:latin typeface="Comic Sans MS" pitchFamily="66" charset="0"/>
              </a:rPr>
              <a:t>      </a:t>
            </a:r>
            <a:r>
              <a:rPr lang="en-CA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polarization</a:t>
            </a:r>
          </a:p>
          <a:p>
            <a:pPr>
              <a:lnSpc>
                <a:spcPct val="150000"/>
              </a:lnSpc>
            </a:pPr>
            <a:r>
              <a:rPr lang="en-CA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      radiation</a:t>
            </a:r>
          </a:p>
          <a:p>
            <a:pPr>
              <a:lnSpc>
                <a:spcPct val="150000"/>
              </a:lnSpc>
            </a:pPr>
            <a:r>
              <a:rPr lang="en-CA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      energy flow</a:t>
            </a:r>
          </a:p>
          <a:p>
            <a:pPr>
              <a:lnSpc>
                <a:spcPct val="150000"/>
              </a:lnSpc>
            </a:pPr>
            <a:r>
              <a:rPr lang="en-CA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      detection</a:t>
            </a:r>
          </a:p>
          <a:p>
            <a:pPr>
              <a:lnSpc>
                <a:spcPct val="150000"/>
              </a:lnSpc>
            </a:pPr>
            <a:endParaRPr lang="en-CA" sz="20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CA" sz="2400" dirty="0">
                <a:solidFill>
                  <a:srgbClr val="21694A"/>
                </a:solidFill>
                <a:latin typeface="Comic Sans MS" pitchFamily="66" charset="0"/>
              </a:rPr>
              <a:t> </a:t>
            </a:r>
            <a:r>
              <a:rPr lang="en-CA" sz="2400" dirty="0" smtClean="0">
                <a:solidFill>
                  <a:srgbClr val="21694A"/>
                </a:solidFill>
                <a:latin typeface="Comic Sans MS" pitchFamily="66" charset="0"/>
              </a:rPr>
              <a:t> Data analysis</a:t>
            </a:r>
          </a:p>
          <a:p>
            <a:pPr>
              <a:lnSpc>
                <a:spcPct val="150000"/>
              </a:lnSpc>
            </a:pPr>
            <a:r>
              <a:rPr lang="en-CA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      Initial phase: linear regime, determination of the mass </a:t>
            </a:r>
          </a:p>
          <a:p>
            <a:pPr>
              <a:lnSpc>
                <a:spcPct val="150000"/>
              </a:lnSpc>
            </a:pPr>
            <a:r>
              <a:rPr lang="en-CA" sz="2000" dirty="0" smtClean="0">
                <a:solidFill>
                  <a:srgbClr val="21694A"/>
                </a:solidFill>
                <a:latin typeface="Comic Sans MS" pitchFamily="66" charset="0"/>
              </a:rPr>
              <a:t>       </a:t>
            </a:r>
            <a:r>
              <a:rPr lang="en-CA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Final phase: nonlinear regime, determination of the distance </a:t>
            </a:r>
            <a:endParaRPr lang="en-CA" sz="2000" dirty="0" smtClean="0">
              <a:solidFill>
                <a:srgbClr val="21694A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CA" sz="24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     </a:t>
            </a:r>
            <a:endParaRPr lang="en-CA" sz="20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CA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      </a:t>
            </a:r>
            <a:endParaRPr lang="en-CA" sz="2000" dirty="0" smtClean="0">
              <a:solidFill>
                <a:srgbClr val="21694A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CA" sz="2400" dirty="0" smtClean="0">
                <a:solidFill>
                  <a:srgbClr val="21694A"/>
                </a:solidFill>
                <a:latin typeface="Comic Sans MS" pitchFamily="66" charset="0"/>
              </a:rPr>
              <a:t>      </a:t>
            </a:r>
            <a:endParaRPr lang="en-CA" sz="20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3049796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Gravitational waves</a:t>
            </a:r>
            <a:endParaRPr lang="en-CA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40466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General properties</a:t>
            </a:r>
            <a:endParaRPr lang="en-CA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284984"/>
            <a:ext cx="1296144" cy="38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717032"/>
            <a:ext cx="2952328" cy="39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293096"/>
            <a:ext cx="1872208" cy="41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3" y="3501008"/>
            <a:ext cx="1944217" cy="41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4293096"/>
            <a:ext cx="1224136" cy="3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1" y="5460432"/>
            <a:ext cx="1398326" cy="632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5501568"/>
            <a:ext cx="1224136" cy="59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4572000" y="2204864"/>
            <a:ext cx="0" cy="396044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52259" y="2780928"/>
            <a:ext cx="3055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rgbClr val="306C45"/>
                </a:solidFill>
                <a:latin typeface="Comic Sans MS" pitchFamily="66" charset="0"/>
              </a:rPr>
              <a:t>Coordinate transformation</a:t>
            </a:r>
            <a:endParaRPr lang="en-CA" dirty="0">
              <a:solidFill>
                <a:srgbClr val="306C45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19672" y="2195572"/>
            <a:ext cx="1239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 smtClean="0">
                <a:solidFill>
                  <a:srgbClr val="466184"/>
                </a:solidFill>
                <a:latin typeface="Comic Sans MS" pitchFamily="66" charset="0"/>
              </a:rPr>
              <a:t>Gravity</a:t>
            </a:r>
            <a:endParaRPr lang="en-CA" sz="2400" dirty="0">
              <a:solidFill>
                <a:srgbClr val="466184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36096" y="2204864"/>
            <a:ext cx="2536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 smtClean="0">
                <a:solidFill>
                  <a:srgbClr val="466184"/>
                </a:solidFill>
                <a:latin typeface="Comic Sans MS" pitchFamily="66" charset="0"/>
              </a:rPr>
              <a:t>Electrodynamics</a:t>
            </a:r>
            <a:endParaRPr lang="en-CA" sz="2400" dirty="0">
              <a:solidFill>
                <a:srgbClr val="466184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36096" y="2780928"/>
            <a:ext cx="253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rgbClr val="306C45"/>
                </a:solidFill>
                <a:latin typeface="Comic Sans MS" pitchFamily="66" charset="0"/>
              </a:rPr>
              <a:t>Gauge transformation</a:t>
            </a:r>
            <a:endParaRPr lang="en-CA" dirty="0">
              <a:solidFill>
                <a:srgbClr val="306C45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04659" y="4931876"/>
            <a:ext cx="2127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rgbClr val="306C45"/>
                </a:solidFill>
                <a:latin typeface="Comic Sans MS" pitchFamily="66" charset="0"/>
              </a:rPr>
              <a:t>Einstein equations</a:t>
            </a:r>
            <a:endParaRPr lang="en-CA" dirty="0">
              <a:solidFill>
                <a:srgbClr val="306C45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08104" y="5003884"/>
            <a:ext cx="2135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rgbClr val="306C45"/>
                </a:solidFill>
                <a:latin typeface="Comic Sans MS" pitchFamily="66" charset="0"/>
              </a:rPr>
              <a:t>Maxwell equations</a:t>
            </a:r>
            <a:endParaRPr lang="en-CA" dirty="0">
              <a:solidFill>
                <a:srgbClr val="306C45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29604" y="1340768"/>
            <a:ext cx="159066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683568" y="1340768"/>
            <a:ext cx="45448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000" dirty="0" err="1" smtClean="0">
                <a:solidFill>
                  <a:srgbClr val="306C45"/>
                </a:solidFill>
                <a:latin typeface="Comic Sans MS" pitchFamily="66" charset="0"/>
              </a:rPr>
              <a:t>Linearized</a:t>
            </a:r>
            <a:r>
              <a:rPr lang="en-CA" sz="2000" dirty="0" smtClean="0">
                <a:solidFill>
                  <a:srgbClr val="306C45"/>
                </a:solidFill>
                <a:latin typeface="Comic Sans MS" pitchFamily="66" charset="0"/>
              </a:rPr>
              <a:t>/weak field approximation</a:t>
            </a:r>
            <a:endParaRPr lang="en-CA" sz="2000" dirty="0">
              <a:solidFill>
                <a:srgbClr val="306C4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40466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Polarization</a:t>
            </a:r>
            <a:endParaRPr lang="en-CA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177939"/>
            <a:ext cx="3236019" cy="71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18357"/>
            <a:ext cx="3690292" cy="126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5258817"/>
            <a:ext cx="2400101" cy="49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676374" y="1988840"/>
            <a:ext cx="1239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 smtClean="0">
                <a:solidFill>
                  <a:srgbClr val="466184"/>
                </a:solidFill>
                <a:latin typeface="Comic Sans MS" pitchFamily="66" charset="0"/>
              </a:rPr>
              <a:t>Gravity</a:t>
            </a:r>
            <a:endParaRPr lang="en-CA" sz="2400" dirty="0">
              <a:solidFill>
                <a:srgbClr val="46618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36096" y="2060848"/>
            <a:ext cx="2536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 smtClean="0">
                <a:solidFill>
                  <a:srgbClr val="466184"/>
                </a:solidFill>
                <a:latin typeface="Comic Sans MS" pitchFamily="66" charset="0"/>
              </a:rPr>
              <a:t>Electrodynamics</a:t>
            </a:r>
            <a:endParaRPr lang="en-CA" sz="2400" dirty="0">
              <a:solidFill>
                <a:srgbClr val="466184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644008" y="2018457"/>
            <a:ext cx="0" cy="2736304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40466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Detection</a:t>
            </a:r>
            <a:endParaRPr lang="en-CA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068960"/>
            <a:ext cx="1944216" cy="52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933057"/>
            <a:ext cx="4968552" cy="47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948643"/>
            <a:ext cx="2016224" cy="71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1196752"/>
            <a:ext cx="2016224" cy="76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83568" y="1340768"/>
            <a:ext cx="2852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 smtClean="0">
                <a:solidFill>
                  <a:srgbClr val="306C45"/>
                </a:solidFill>
                <a:latin typeface="Comic Sans MS" pitchFamily="66" charset="0"/>
              </a:rPr>
              <a:t>Geodesic equation:</a:t>
            </a:r>
            <a:endParaRPr lang="en-CA" sz="2400" dirty="0">
              <a:solidFill>
                <a:srgbClr val="306C4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568" y="2247255"/>
            <a:ext cx="2605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 smtClean="0">
                <a:solidFill>
                  <a:srgbClr val="306C45"/>
                </a:solidFill>
                <a:latin typeface="Comic Sans MS" pitchFamily="66" charset="0"/>
              </a:rPr>
              <a:t>Length variation:</a:t>
            </a:r>
            <a:endParaRPr lang="en-CA" sz="2400" dirty="0">
              <a:solidFill>
                <a:srgbClr val="306C4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31840" y="4941168"/>
            <a:ext cx="2016224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6365367" y="1340768"/>
            <a:ext cx="19431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000" dirty="0" smtClean="0">
                <a:solidFill>
                  <a:srgbClr val="21694A"/>
                </a:solidFill>
                <a:latin typeface="Comic Sans MS" pitchFamily="66" charset="0"/>
              </a:rPr>
              <a:t> </a:t>
            </a:r>
            <a:r>
              <a:rPr lang="en-CA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no acceleration!</a:t>
            </a:r>
            <a:endParaRPr lang="en-CA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40466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Energy flow</a:t>
            </a:r>
            <a:endParaRPr lang="en-CA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420888"/>
            <a:ext cx="6552728" cy="53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509120"/>
            <a:ext cx="3888432" cy="68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028302" y="3759423"/>
            <a:ext cx="1239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 smtClean="0">
                <a:solidFill>
                  <a:srgbClr val="466184"/>
                </a:solidFill>
                <a:latin typeface="Comic Sans MS" pitchFamily="66" charset="0"/>
              </a:rPr>
              <a:t>Gravity</a:t>
            </a:r>
            <a:endParaRPr lang="en-CA" sz="2400" dirty="0">
              <a:solidFill>
                <a:srgbClr val="466184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1600" y="1628800"/>
            <a:ext cx="2536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 smtClean="0">
                <a:solidFill>
                  <a:srgbClr val="466184"/>
                </a:solidFill>
                <a:latin typeface="Comic Sans MS" pitchFamily="66" charset="0"/>
              </a:rPr>
              <a:t>Electrodynamics</a:t>
            </a:r>
            <a:endParaRPr lang="en-CA" sz="2400" dirty="0">
              <a:solidFill>
                <a:srgbClr val="466184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608" y="4509120"/>
            <a:ext cx="3888432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40466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Radiation</a:t>
            </a:r>
            <a:endParaRPr lang="en-CA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4347" y="3819818"/>
            <a:ext cx="140781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319263"/>
            <a:ext cx="2304256" cy="741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319263"/>
            <a:ext cx="2160240" cy="67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755576" y="1556792"/>
            <a:ext cx="2877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 smtClean="0">
                <a:solidFill>
                  <a:srgbClr val="466184"/>
                </a:solidFill>
                <a:latin typeface="Comic Sans MS" pitchFamily="66" charset="0"/>
              </a:rPr>
              <a:t>Gravity </a:t>
            </a:r>
            <a:r>
              <a:rPr lang="en-CA" sz="2400" dirty="0" err="1" smtClean="0">
                <a:solidFill>
                  <a:srgbClr val="466184"/>
                </a:solidFill>
                <a:latin typeface="Comic Sans MS" pitchFamily="66" charset="0"/>
              </a:rPr>
              <a:t>quadrupole</a:t>
            </a:r>
            <a:endParaRPr lang="en-CA" sz="2400" dirty="0">
              <a:solidFill>
                <a:srgbClr val="466184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36096" y="1671191"/>
            <a:ext cx="2265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 smtClean="0">
                <a:solidFill>
                  <a:srgbClr val="466184"/>
                </a:solidFill>
                <a:latin typeface="Comic Sans MS" pitchFamily="66" charset="0"/>
              </a:rPr>
              <a:t>Electric dipole</a:t>
            </a:r>
            <a:endParaRPr lang="en-CA" sz="2400" dirty="0">
              <a:solidFill>
                <a:srgbClr val="466184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644008" y="1628800"/>
            <a:ext cx="0" cy="1554559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27584" y="3861048"/>
            <a:ext cx="35101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 smtClean="0">
                <a:solidFill>
                  <a:srgbClr val="21694A"/>
                </a:solidFill>
                <a:latin typeface="Comic Sans MS" pitchFamily="66" charset="0"/>
              </a:rPr>
              <a:t>Newtonian binary system:</a:t>
            </a:r>
            <a:endParaRPr lang="en-CA" sz="2000" dirty="0">
              <a:solidFill>
                <a:srgbClr val="21694A"/>
              </a:solidFill>
            </a:endParaRP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59391" y="4899938"/>
            <a:ext cx="3160683" cy="81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3091930" y="5867980"/>
            <a:ext cx="2488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latin typeface="Comic Sans MS" pitchFamily="66" charset="0"/>
              </a:rPr>
              <a:t>(</a:t>
            </a:r>
            <a:r>
              <a:rPr lang="en-CA" dirty="0" err="1" smtClean="0">
                <a:latin typeface="Comic Sans MS" pitchFamily="66" charset="0"/>
              </a:rPr>
              <a:t>Hulse</a:t>
            </a:r>
            <a:r>
              <a:rPr lang="en-CA" dirty="0" smtClean="0">
                <a:latin typeface="Comic Sans MS" pitchFamily="66" charset="0"/>
              </a:rPr>
              <a:t>/Taylor NP 92)</a:t>
            </a:r>
            <a:endParaRPr lang="en-CA" dirty="0"/>
          </a:p>
        </p:txBody>
      </p:sp>
      <p:sp>
        <p:nvSpPr>
          <p:cNvPr id="17" name="Rectangle 16"/>
          <p:cNvSpPr/>
          <p:nvPr/>
        </p:nvSpPr>
        <p:spPr>
          <a:xfrm>
            <a:off x="2831400" y="4899938"/>
            <a:ext cx="302433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1" y="3861048"/>
            <a:ext cx="2232249" cy="618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0466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Innermost stable orbit</a:t>
            </a:r>
            <a:endParaRPr lang="en-CA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61048"/>
            <a:ext cx="2232248" cy="506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5517232"/>
            <a:ext cx="505656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395122"/>
            <a:ext cx="4248473" cy="60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3913203"/>
            <a:ext cx="1584176" cy="45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55576" y="1641574"/>
            <a:ext cx="2932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 smtClean="0">
                <a:solidFill>
                  <a:srgbClr val="466184"/>
                </a:solidFill>
                <a:latin typeface="Comic Sans MS" pitchFamily="66" charset="0"/>
              </a:rPr>
              <a:t>Effective potential</a:t>
            </a:r>
            <a:endParaRPr lang="en-CA" sz="2400" dirty="0">
              <a:solidFill>
                <a:srgbClr val="466184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7976" y="3255367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 smtClean="0">
                <a:solidFill>
                  <a:srgbClr val="466184"/>
                </a:solidFill>
                <a:latin typeface="Comic Sans MS" pitchFamily="66" charset="0"/>
              </a:rPr>
              <a:t>Innermost stable orbit</a:t>
            </a:r>
            <a:endParaRPr lang="en-CA" sz="2400" dirty="0">
              <a:solidFill>
                <a:srgbClr val="466184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3608" y="4767535"/>
            <a:ext cx="2313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 smtClean="0">
                <a:solidFill>
                  <a:srgbClr val="466184"/>
                </a:solidFill>
                <a:latin typeface="Comic Sans MS" pitchFamily="66" charset="0"/>
              </a:rPr>
              <a:t>Energy release</a:t>
            </a:r>
            <a:endParaRPr lang="en-CA" sz="2400" dirty="0">
              <a:solidFill>
                <a:srgbClr val="466184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35696" y="5517232"/>
            <a:ext cx="5040560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1547664" y="3861048"/>
            <a:ext cx="1584176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3049796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Data analysis</a:t>
            </a:r>
            <a:endParaRPr lang="en-CA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80927"/>
            <a:ext cx="645795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203848" y="2484983"/>
            <a:ext cx="2232248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5364088" y="1980927"/>
            <a:ext cx="1800200" cy="2376264"/>
          </a:xfrm>
          <a:prstGeom prst="rect">
            <a:avLst/>
          </a:prstGeom>
          <a:solidFill>
            <a:srgbClr val="19F333">
              <a:alpha val="0"/>
            </a:srgbClr>
          </a:solidFill>
          <a:ln>
            <a:solidFill>
              <a:srgbClr val="19F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1331640" y="40466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Two regions</a:t>
            </a:r>
            <a:endParaRPr lang="en-CA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40466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LIGO  experiment</a:t>
            </a:r>
            <a:endParaRPr lang="en-CA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0" name="Picture 2" descr="C:\Users\Alexander_2\Desktop\ligo-Aerial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0800" y="1600200"/>
            <a:ext cx="65024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40466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Linear region</a:t>
            </a:r>
            <a:endParaRPr lang="en-CA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3728" y="1196752"/>
            <a:ext cx="5544616" cy="461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CA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Weak time  dependence  of period/amplitude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32856"/>
            <a:ext cx="645795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843808" y="2636912"/>
            <a:ext cx="2232248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5661248"/>
            <a:ext cx="1800200" cy="66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5589240"/>
            <a:ext cx="197212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40466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Determination of the mass</a:t>
            </a:r>
            <a:endParaRPr lang="en-CA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5576" y="1641574"/>
            <a:ext cx="1301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 smtClean="0">
                <a:solidFill>
                  <a:srgbClr val="466184"/>
                </a:solidFill>
                <a:latin typeface="Comic Sans MS" pitchFamily="66" charset="0"/>
              </a:rPr>
              <a:t>Theory:</a:t>
            </a:r>
            <a:endParaRPr lang="en-CA" sz="2400" dirty="0">
              <a:solidFill>
                <a:srgbClr val="466184"/>
              </a:solidFill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5453" y="1556792"/>
            <a:ext cx="3160683" cy="81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755576" y="2679303"/>
            <a:ext cx="957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 smtClean="0">
                <a:solidFill>
                  <a:srgbClr val="466184"/>
                </a:solidFill>
                <a:latin typeface="Comic Sans MS" pitchFamily="66" charset="0"/>
              </a:rPr>
              <a:t>Data:</a:t>
            </a:r>
            <a:endParaRPr lang="en-CA" sz="2400" dirty="0">
              <a:solidFill>
                <a:srgbClr val="466184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636912"/>
            <a:ext cx="156663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9" y="2564904"/>
            <a:ext cx="180777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0571" y="1628800"/>
            <a:ext cx="140781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806375" y="3903439"/>
            <a:ext cx="4030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 smtClean="0">
                <a:solidFill>
                  <a:srgbClr val="466184"/>
                </a:solidFill>
                <a:latin typeface="Comic Sans MS" pitchFamily="66" charset="0"/>
              </a:rPr>
              <a:t>Results (equal masses, </a:t>
            </a:r>
            <a:r>
              <a:rPr lang="en-CA" sz="2400" dirty="0" smtClean="0">
                <a:solidFill>
                  <a:srgbClr val="466184"/>
                </a:solidFill>
                <a:latin typeface="Mathematica1" pitchFamily="2" charset="2"/>
              </a:rPr>
              <a:t>e</a:t>
            </a:r>
            <a:r>
              <a:rPr lang="en-CA" dirty="0" smtClean="0">
                <a:solidFill>
                  <a:srgbClr val="466184"/>
                </a:solidFill>
                <a:latin typeface="Comic Sans MS" pitchFamily="66" charset="0"/>
              </a:rPr>
              <a:t>=0</a:t>
            </a:r>
            <a:r>
              <a:rPr lang="en-CA" sz="2400" dirty="0" smtClean="0">
                <a:solidFill>
                  <a:srgbClr val="466184"/>
                </a:solidFill>
                <a:latin typeface="Comic Sans MS" pitchFamily="66" charset="0"/>
              </a:rPr>
              <a:t>):</a:t>
            </a:r>
            <a:endParaRPr lang="en-CA" sz="2400" dirty="0">
              <a:solidFill>
                <a:srgbClr val="466184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4725144"/>
            <a:ext cx="1440160" cy="607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1" y="5661248"/>
            <a:ext cx="2088232" cy="59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827584" y="4767535"/>
            <a:ext cx="28969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000" dirty="0" smtClean="0">
                <a:solidFill>
                  <a:srgbClr val="21694A"/>
                </a:solidFill>
                <a:latin typeface="Comic Sans MS" pitchFamily="66" charset="0"/>
              </a:rPr>
              <a:t>Stable orbit condition:</a:t>
            </a:r>
            <a:endParaRPr lang="en-CA" sz="2000" dirty="0">
              <a:solidFill>
                <a:srgbClr val="21694A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" flipH="1">
            <a:off x="7666592" y="4697904"/>
            <a:ext cx="9318" cy="117759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65018" y="4725144"/>
            <a:ext cx="169115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49845" y="3861048"/>
            <a:ext cx="246251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847699" y="5661248"/>
            <a:ext cx="2932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 smtClean="0">
                <a:solidFill>
                  <a:srgbClr val="466184"/>
                </a:solidFill>
                <a:latin typeface="Comic Sans MS" pitchFamily="66" charset="0"/>
              </a:rPr>
              <a:t>Mass  upper bound:</a:t>
            </a:r>
            <a:endParaRPr lang="en-CA" sz="2400" dirty="0">
              <a:solidFill>
                <a:srgbClr val="466184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100392" y="4797152"/>
            <a:ext cx="864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 smtClean="0">
                <a:solidFill>
                  <a:srgbClr val="466184"/>
                </a:solidFill>
                <a:latin typeface="Mathematica1" pitchFamily="2" charset="2"/>
              </a:rPr>
              <a:t>e</a:t>
            </a:r>
            <a:r>
              <a:rPr lang="en-CA" sz="2400" dirty="0" smtClean="0">
                <a:solidFill>
                  <a:srgbClr val="466184"/>
                </a:solidFill>
                <a:latin typeface="Comic Sans MS" pitchFamily="66" charset="0"/>
              </a:rPr>
              <a:t>    </a:t>
            </a:r>
            <a:r>
              <a:rPr lang="en-CA" sz="2000" dirty="0" smtClean="0">
                <a:solidFill>
                  <a:srgbClr val="466184"/>
                </a:solidFill>
                <a:latin typeface="Comic Sans MS" pitchFamily="66" charset="0"/>
              </a:rPr>
              <a:t>0</a:t>
            </a:r>
            <a:endParaRPr lang="en-CA" sz="20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88424" y="4992013"/>
            <a:ext cx="281251" cy="16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40466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Non-Linear region</a:t>
            </a:r>
            <a:endParaRPr lang="en-CA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1680" y="1124744"/>
            <a:ext cx="64087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CA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strong time dependence of the period and the amplitude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88840"/>
            <a:ext cx="645795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508104" y="1988840"/>
            <a:ext cx="1800200" cy="2376264"/>
          </a:xfrm>
          <a:prstGeom prst="rect">
            <a:avLst/>
          </a:prstGeom>
          <a:solidFill>
            <a:srgbClr val="19F333">
              <a:alpha val="0"/>
            </a:srgbClr>
          </a:solidFill>
          <a:ln>
            <a:solidFill>
              <a:srgbClr val="19F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698291"/>
            <a:ext cx="2016224" cy="68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635298"/>
            <a:ext cx="2088232" cy="74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5733256"/>
            <a:ext cx="24740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40466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Determination of the distance</a:t>
            </a:r>
            <a:endParaRPr lang="en-CA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268760"/>
            <a:ext cx="4464496" cy="654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132856"/>
            <a:ext cx="3456384" cy="61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55576" y="1628800"/>
            <a:ext cx="1301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 smtClean="0">
                <a:solidFill>
                  <a:srgbClr val="466184"/>
                </a:solidFill>
                <a:latin typeface="Comic Sans MS" pitchFamily="66" charset="0"/>
              </a:rPr>
              <a:t>Theory:</a:t>
            </a:r>
            <a:endParaRPr lang="en-CA" sz="2400" dirty="0">
              <a:solidFill>
                <a:srgbClr val="466184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0391" y="3327375"/>
            <a:ext cx="957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 smtClean="0">
                <a:solidFill>
                  <a:srgbClr val="466184"/>
                </a:solidFill>
                <a:latin typeface="Comic Sans MS" pitchFamily="66" charset="0"/>
              </a:rPr>
              <a:t>Data:</a:t>
            </a:r>
            <a:endParaRPr lang="en-CA" sz="2400" dirty="0">
              <a:solidFill>
                <a:srgbClr val="466184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356992"/>
            <a:ext cx="1440160" cy="48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3356993"/>
            <a:ext cx="1440160" cy="51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149080"/>
            <a:ext cx="321155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043608" y="5271591"/>
            <a:ext cx="1176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 smtClean="0">
                <a:solidFill>
                  <a:srgbClr val="466184"/>
                </a:solidFill>
                <a:latin typeface="Comic Sans MS" pitchFamily="66" charset="0"/>
              </a:rPr>
              <a:t>Result:</a:t>
            </a:r>
            <a:endParaRPr lang="en-CA" sz="2400" dirty="0"/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5230250"/>
            <a:ext cx="2160240" cy="50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3356992"/>
            <a:ext cx="1800200" cy="41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31640" y="40466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Comparison to numerical gravity</a:t>
            </a:r>
            <a:endParaRPr lang="en-CA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5301208"/>
            <a:ext cx="2160240" cy="59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720" y="5301208"/>
            <a:ext cx="219816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293096"/>
            <a:ext cx="2592288" cy="603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365104"/>
            <a:ext cx="3456384" cy="541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2924944"/>
            <a:ext cx="2849116" cy="120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3140968"/>
            <a:ext cx="2736304" cy="64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C:\Users\Alexander_2\Downloads\landau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688" y="1340768"/>
            <a:ext cx="720080" cy="1095946"/>
          </a:xfrm>
          <a:prstGeom prst="rect">
            <a:avLst/>
          </a:prstGeom>
          <a:noFill/>
        </p:spPr>
      </p:pic>
      <p:pic>
        <p:nvPicPr>
          <p:cNvPr id="10249" name="Picture 9" descr="C:\Users\Alexander_2\Desktop\image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865" y="1340768"/>
            <a:ext cx="1520431" cy="1008112"/>
          </a:xfrm>
          <a:prstGeom prst="rect">
            <a:avLst/>
          </a:prstGeom>
          <a:noFill/>
        </p:spPr>
      </p:pic>
      <p:cxnSp>
        <p:nvCxnSpPr>
          <p:cNvPr id="20" name="Straight Connector 19"/>
          <p:cNvCxnSpPr/>
          <p:nvPr/>
        </p:nvCxnSpPr>
        <p:spPr>
          <a:xfrm>
            <a:off x="4355976" y="1196752"/>
            <a:ext cx="0" cy="504056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40466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Summary</a:t>
            </a:r>
            <a:endParaRPr lang="en-CA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807" y="1664889"/>
            <a:ext cx="7005601" cy="306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40466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LIGO  experiment</a:t>
            </a:r>
            <a:endParaRPr lang="en-CA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4" name="Picture 2" descr="C:\Users\Alexander_2\Desktop\ligo_background-large-wh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7805622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24744"/>
            <a:ext cx="6639391" cy="552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31640" y="40466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LIGO  data</a:t>
            </a:r>
            <a:endParaRPr lang="en-CA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burst.wav">
            <a:hlinkClick r:id="" action="ppaction://media"/>
          </p:cNvPr>
          <p:cNvPicPr>
            <a:picLocks noRot="1" noChangeAspect="1"/>
          </p:cNvPicPr>
          <p:nvPr>
            <a:wavAudioFile r:embed="rId1" name="burst.wav"/>
          </p:nvPr>
        </p:nvPicPr>
        <p:blipFill>
          <a:blip r:embed="rId4" cstate="print"/>
          <a:stretch>
            <a:fillRect/>
          </a:stretch>
        </p:blipFill>
        <p:spPr>
          <a:xfrm>
            <a:off x="8244408" y="6021288"/>
            <a:ext cx="360040" cy="36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72101" y="807095"/>
            <a:ext cx="5032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CA" sz="2400" dirty="0" smtClean="0">
                <a:solidFill>
                  <a:srgbClr val="4661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Can we hear the shape of a drum?</a:t>
            </a:r>
            <a:endParaRPr lang="en-CA" sz="2400" dirty="0">
              <a:solidFill>
                <a:srgbClr val="4661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7" name="Picture 3" descr="C:\Users\Alexander_2\Desktop\dr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844824"/>
            <a:ext cx="792088" cy="913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48064" y="2132856"/>
            <a:ext cx="862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 smtClean="0">
                <a:solidFill>
                  <a:srgbClr val="FF0000"/>
                </a:solidFill>
                <a:latin typeface="Comic Sans MS" pitchFamily="66" charset="0"/>
              </a:rPr>
              <a:t>Yes! </a:t>
            </a:r>
            <a:endParaRPr lang="en-CA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89508" y="3635732"/>
            <a:ext cx="2670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latin typeface="Comic Sans MS" pitchFamily="66" charset="0"/>
              </a:rPr>
              <a:t>Steve </a:t>
            </a:r>
            <a:r>
              <a:rPr lang="en-CA" dirty="0" err="1" smtClean="0">
                <a:latin typeface="Comic Sans MS" pitchFamily="66" charset="0"/>
              </a:rPr>
              <a:t>Zelditch</a:t>
            </a:r>
            <a:r>
              <a:rPr lang="en-CA" dirty="0" smtClean="0">
                <a:latin typeface="Comic Sans MS" pitchFamily="66" charset="0"/>
              </a:rPr>
              <a:t> (2000) </a:t>
            </a:r>
            <a:endParaRPr lang="en-CA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2101" y="807095"/>
            <a:ext cx="5032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CA" sz="2400" dirty="0" smtClean="0">
                <a:solidFill>
                  <a:srgbClr val="4661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Can we hear the shape of a drum?</a:t>
            </a:r>
            <a:endParaRPr lang="en-CA" sz="2400" dirty="0">
              <a:solidFill>
                <a:srgbClr val="4661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9672" y="2996952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 smtClean="0">
                <a:solidFill>
                  <a:srgbClr val="21694A"/>
                </a:solidFill>
                <a:latin typeface="Comic Sans MS" pitchFamily="66" charset="0"/>
              </a:rPr>
              <a:t>for convex planar drums with analytic boundary</a:t>
            </a:r>
            <a:endParaRPr lang="en-CA" sz="2000" dirty="0"/>
          </a:p>
        </p:txBody>
      </p:sp>
      <p:pic>
        <p:nvPicPr>
          <p:cNvPr id="1027" name="Picture 3" descr="C:\Users\Alexander_2\Desktop\dr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844824"/>
            <a:ext cx="792088" cy="913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48064" y="2132856"/>
            <a:ext cx="862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 smtClean="0">
                <a:solidFill>
                  <a:srgbClr val="FF0000"/>
                </a:solidFill>
                <a:latin typeface="Comic Sans MS" pitchFamily="66" charset="0"/>
              </a:rPr>
              <a:t>Yes! </a:t>
            </a:r>
            <a:endParaRPr lang="en-CA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89508" y="3635732"/>
            <a:ext cx="2670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latin typeface="Comic Sans MS" pitchFamily="66" charset="0"/>
              </a:rPr>
              <a:t>Steve </a:t>
            </a:r>
            <a:r>
              <a:rPr lang="en-CA" dirty="0" err="1" smtClean="0">
                <a:latin typeface="Comic Sans MS" pitchFamily="66" charset="0"/>
              </a:rPr>
              <a:t>Zelditch</a:t>
            </a:r>
            <a:r>
              <a:rPr lang="en-CA" dirty="0" smtClean="0">
                <a:latin typeface="Comic Sans MS" pitchFamily="66" charset="0"/>
              </a:rPr>
              <a:t> (2000) </a:t>
            </a:r>
            <a:endParaRPr lang="en-CA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2101" y="807095"/>
            <a:ext cx="5032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CA" sz="2400" dirty="0" smtClean="0">
                <a:solidFill>
                  <a:srgbClr val="4661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Can we hear the shape of a drum?</a:t>
            </a:r>
            <a:endParaRPr lang="en-CA" sz="2400" dirty="0">
              <a:solidFill>
                <a:srgbClr val="4661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9672" y="2996952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 smtClean="0">
                <a:solidFill>
                  <a:srgbClr val="21694A"/>
                </a:solidFill>
                <a:latin typeface="Comic Sans MS" pitchFamily="66" charset="0"/>
              </a:rPr>
              <a:t>for convex planar drums with analytic boundary</a:t>
            </a:r>
            <a:endParaRPr lang="en-CA" sz="2000" dirty="0"/>
          </a:p>
        </p:txBody>
      </p:sp>
      <p:sp>
        <p:nvSpPr>
          <p:cNvPr id="7" name="Rectangle 6"/>
          <p:cNvSpPr/>
          <p:nvPr/>
        </p:nvSpPr>
        <p:spPr>
          <a:xfrm>
            <a:off x="991157" y="4623519"/>
            <a:ext cx="4156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CA" sz="2400" dirty="0" smtClean="0">
                <a:solidFill>
                  <a:srgbClr val="466184"/>
                </a:solidFill>
                <a:latin typeface="Comic Sans MS" pitchFamily="66" charset="0"/>
              </a:rPr>
              <a:t>LIGO event reconstruction:</a:t>
            </a:r>
            <a:endParaRPr lang="en-CA" sz="2400" dirty="0">
              <a:solidFill>
                <a:srgbClr val="466184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19672" y="5765194"/>
            <a:ext cx="6192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2000" dirty="0" smtClean="0">
                <a:solidFill>
                  <a:srgbClr val="21694A"/>
                </a:solidFill>
                <a:latin typeface="Comic Sans MS" pitchFamily="66" charset="0"/>
              </a:rPr>
              <a:t>fitting  with templates based on numerical gravity</a:t>
            </a:r>
            <a:endParaRPr lang="en-CA" sz="2000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Alexander_2\Desktop\Snare-drum-pi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365104"/>
            <a:ext cx="1973560" cy="1176242"/>
          </a:xfrm>
          <a:prstGeom prst="rect">
            <a:avLst/>
          </a:prstGeom>
          <a:noFill/>
        </p:spPr>
      </p:pic>
      <p:pic>
        <p:nvPicPr>
          <p:cNvPr id="1027" name="Picture 3" descr="C:\Users\Alexander_2\Desktop\dr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844824"/>
            <a:ext cx="792088" cy="913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664" y="2804735"/>
            <a:ext cx="6246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400" dirty="0" smtClean="0">
                <a:solidFill>
                  <a:srgbClr val="306C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Is it possible to identify the astrophysical origin of the LIGO event by hand rather than by a supercomputer?</a:t>
            </a:r>
            <a:endParaRPr lang="en-CA" sz="2400" dirty="0">
              <a:solidFill>
                <a:srgbClr val="306C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xander_2\Downloads\landau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348880"/>
            <a:ext cx="1733550" cy="26384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40466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Tools</a:t>
            </a:r>
            <a:endParaRPr lang="en-CA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7" name="Picture 3" descr="C:\Users\Alexander_2\Downloads\ru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40768"/>
            <a:ext cx="2513831" cy="1571144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717032"/>
            <a:ext cx="3468625" cy="149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6535</TotalTime>
  <Words>288</Words>
  <Application>Microsoft Office PowerPoint</Application>
  <PresentationFormat>On-screen Show (4:3)</PresentationFormat>
  <Paragraphs>82</Paragraphs>
  <Slides>25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Alexander</dc:creator>
  <cp:lastModifiedBy>Alexander</cp:lastModifiedBy>
  <cp:revision>52</cp:revision>
  <dcterms:created xsi:type="dcterms:W3CDTF">2016-06-07T21:04:36Z</dcterms:created>
  <dcterms:modified xsi:type="dcterms:W3CDTF">2016-11-01T18:42:47Z</dcterms:modified>
</cp:coreProperties>
</file>