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365" r:id="rId4"/>
    <p:sldId id="361" r:id="rId5"/>
    <p:sldId id="360" r:id="rId6"/>
    <p:sldId id="364" r:id="rId7"/>
    <p:sldId id="359" r:id="rId8"/>
    <p:sldId id="355" r:id="rId9"/>
    <p:sldId id="325" r:id="rId10"/>
    <p:sldId id="324" r:id="rId11"/>
    <p:sldId id="322" r:id="rId12"/>
    <p:sldId id="358" r:id="rId13"/>
    <p:sldId id="356" r:id="rId14"/>
    <p:sldId id="327" r:id="rId15"/>
    <p:sldId id="328" r:id="rId16"/>
    <p:sldId id="330" r:id="rId17"/>
    <p:sldId id="339" r:id="rId18"/>
    <p:sldId id="349" r:id="rId19"/>
    <p:sldId id="348" r:id="rId20"/>
    <p:sldId id="354" r:id="rId21"/>
    <p:sldId id="374" r:id="rId22"/>
    <p:sldId id="352" r:id="rId23"/>
    <p:sldId id="337" r:id="rId24"/>
    <p:sldId id="340" r:id="rId25"/>
    <p:sldId id="366" r:id="rId26"/>
    <p:sldId id="367" r:id="rId27"/>
    <p:sldId id="370" r:id="rId28"/>
    <p:sldId id="375" r:id="rId29"/>
    <p:sldId id="27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45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289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89A7A-E2F0-3845-8EE2-0BAF5D0CD335}" type="datetimeFigureOut">
              <a:rPr lang="en-US" smtClean="0"/>
              <a:t>14-06-07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94179-A814-6B4C-B5B9-89B14EAA6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1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4179-A814-6B4C-B5B9-89B14EAA66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51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50% of conscious thought is stimulus independent</a:t>
            </a:r>
          </a:p>
          <a:p>
            <a:endParaRPr lang="en-US" dirty="0"/>
          </a:p>
          <a:p>
            <a:r>
              <a:rPr lang="en-US" dirty="0" smtClean="0"/>
              <a:t>Two core processes going on with mind wandering (Stimulus independent thought). </a:t>
            </a:r>
          </a:p>
          <a:p>
            <a:endParaRPr lang="en-US" dirty="0"/>
          </a:p>
          <a:p>
            <a:r>
              <a:rPr lang="en-US" dirty="0" smtClean="0"/>
              <a:t>Perceptual decoupling and</a:t>
            </a:r>
          </a:p>
          <a:p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eta-awareness(ability to be aware of content of consciousness) .</a:t>
            </a:r>
          </a:p>
          <a:p>
            <a:endParaRPr lang="en-US" dirty="0"/>
          </a:p>
          <a:p>
            <a:r>
              <a:rPr lang="en-US" dirty="0" smtClean="0"/>
              <a:t>S.I.T often interferes with processing of sensory information.</a:t>
            </a:r>
          </a:p>
          <a:p>
            <a:endParaRPr lang="en-US" dirty="0"/>
          </a:p>
          <a:p>
            <a:r>
              <a:rPr lang="en-US" dirty="0" smtClean="0"/>
              <a:t>The DMN plays a key </a:t>
            </a:r>
            <a:r>
              <a:rPr lang="en-US" smtClean="0"/>
              <a:t>role in SIT.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4179-A814-6B4C-B5B9-89B14EAA66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97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4179-A814-6B4C-B5B9-89B14EAA66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26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4179-A814-6B4C-B5B9-89B14EAA66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97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4179-A814-6B4C-B5B9-89B14EAA66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53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4179-A814-6B4C-B5B9-89B14EAA66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330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4179-A814-6B4C-B5B9-89B14EAA66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25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4179-A814-6B4C-B5B9-89B14EAA666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41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4179-A814-6B4C-B5B9-89B14EAA666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85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4179-A814-6B4C-B5B9-89B14EAA666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031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self is a position of direct experience of phenomenon through our sensations….. Sensory modalities of what we feel, see, hear, smell and taste.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“Direct experience” network. Insula (bodily sensations) ACC (switching). Experiencing the present reality. Also </a:t>
            </a:r>
            <a:r>
              <a:rPr lang="en-US" dirty="0" err="1" smtClean="0"/>
              <a:t>mPFC</a:t>
            </a:r>
            <a:r>
              <a:rPr lang="en-US" dirty="0" smtClean="0"/>
              <a:t> (</a:t>
            </a:r>
            <a:r>
              <a:rPr lang="en-US" dirty="0" err="1" smtClean="0"/>
              <a:t>focussed</a:t>
            </a:r>
            <a:r>
              <a:rPr lang="en-US" dirty="0" smtClean="0"/>
              <a:t> attention)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4179-A814-6B4C-B5B9-89B14EAA666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65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4179-A814-6B4C-B5B9-89B14EAA66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749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4179-A814-6B4C-B5B9-89B14EAA666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647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4179-A814-6B4C-B5B9-89B14EAA666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176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4179-A814-6B4C-B5B9-89B14EAA666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24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4179-A814-6B4C-B5B9-89B14EAA666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964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940534"/>
            <a:ext cx="5486400" cy="451766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Diagnostic subgroups of patients with arthritis, back/neck pain, or two or more comorbid pain conditions demonstrated a significant change in pain intensity and functional limitations due to pain following MBSR. Participants with arthritis showed the largest treatment effects for </a:t>
            </a:r>
            <a:r>
              <a:rPr lang="en-US" dirty="0" err="1"/>
              <a:t>HRQoL</a:t>
            </a:r>
            <a:r>
              <a:rPr lang="en-US" dirty="0"/>
              <a:t> and psychological distress.. Greater home meditation practice was associated with improvement on several outcome measures, including overall psychological distress, somatization symptoms, and self-rated health, but not pain and other quality of life scales.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4179-A814-6B4C-B5B9-89B14EAA666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225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Canadian Agency for Drugs and Technologies in </a:t>
            </a:r>
            <a:r>
              <a:rPr lang="en-US" b="1" dirty="0" smtClean="0"/>
              <a:t>Health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4179-A814-6B4C-B5B9-89B14EAA666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206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4179-A814-6B4C-B5B9-89B14EAA666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292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4179-A814-6B4C-B5B9-89B14EAA666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766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4179-A814-6B4C-B5B9-89B14EAA666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1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4179-A814-6B4C-B5B9-89B14EAA66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60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4179-A814-6B4C-B5B9-89B14EAA66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37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4179-A814-6B4C-B5B9-89B14EAA66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12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4179-A814-6B4C-B5B9-89B14EAA66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07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4179-A814-6B4C-B5B9-89B14EAA66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30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4179-A814-6B4C-B5B9-89B14EAA66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33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4179-A814-6B4C-B5B9-89B14EAA66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89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F391-861B-C94C-ACF0-0390A9C1A1F6}" type="datetimeFigureOut">
              <a:rPr lang="en-US" smtClean="0"/>
              <a:t>14-06-07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0CD3-24AE-764C-A2CB-A5109094A7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F391-861B-C94C-ACF0-0390A9C1A1F6}" type="datetimeFigureOut">
              <a:rPr lang="en-US" smtClean="0"/>
              <a:t>14-06-07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0CD3-24AE-764C-A2CB-A5109094A7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F391-861B-C94C-ACF0-0390A9C1A1F6}" type="datetimeFigureOut">
              <a:rPr lang="en-US" smtClean="0"/>
              <a:t>14-06-07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0CD3-24AE-764C-A2CB-A5109094A7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F391-861B-C94C-ACF0-0390A9C1A1F6}" type="datetimeFigureOut">
              <a:rPr lang="en-US" smtClean="0"/>
              <a:t>14-06-07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0CD3-24AE-764C-A2CB-A5109094A7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F391-861B-C94C-ACF0-0390A9C1A1F6}" type="datetimeFigureOut">
              <a:rPr lang="en-US" smtClean="0"/>
              <a:t>14-06-07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0CD3-24AE-764C-A2CB-A5109094A7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F391-861B-C94C-ACF0-0390A9C1A1F6}" type="datetimeFigureOut">
              <a:rPr lang="en-US" smtClean="0"/>
              <a:t>14-06-07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0CD3-24AE-764C-A2CB-A5109094A7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F391-861B-C94C-ACF0-0390A9C1A1F6}" type="datetimeFigureOut">
              <a:rPr lang="en-US" smtClean="0"/>
              <a:t>14-06-07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0CD3-24AE-764C-A2CB-A5109094A7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F391-861B-C94C-ACF0-0390A9C1A1F6}" type="datetimeFigureOut">
              <a:rPr lang="en-US" smtClean="0"/>
              <a:t>14-06-07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0CD3-24AE-764C-A2CB-A5109094A7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F391-861B-C94C-ACF0-0390A9C1A1F6}" type="datetimeFigureOut">
              <a:rPr lang="en-US" smtClean="0"/>
              <a:t>14-06-07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0CD3-24AE-764C-A2CB-A5109094A7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F391-861B-C94C-ACF0-0390A9C1A1F6}" type="datetimeFigureOut">
              <a:rPr lang="en-US" smtClean="0"/>
              <a:t>14-06-07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0CD3-24AE-764C-A2CB-A5109094A7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F391-861B-C94C-ACF0-0390A9C1A1F6}" type="datetimeFigureOut">
              <a:rPr lang="en-US" smtClean="0"/>
              <a:t>14-06-07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0CD3-24AE-764C-A2CB-A5109094A7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7F391-861B-C94C-ACF0-0390A9C1A1F6}" type="datetimeFigureOut">
              <a:rPr lang="en-US" smtClean="0"/>
              <a:t>14-06-07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90CD3-24AE-764C-A2CB-A5109094A7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youtube.com/watch?v=8GVwnxkWmSM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aTCXcxLjNcA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youtube.com/watch?v=wPNEmxWSNx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746" y="2130425"/>
            <a:ext cx="8394746" cy="147002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Mindfulness; personal views.</a:t>
            </a:r>
            <a:br>
              <a:rPr lang="en-US" sz="4000" dirty="0" smtClean="0"/>
            </a:br>
            <a:r>
              <a:rPr lang="en-US" sz="4000" dirty="0" smtClean="0"/>
              <a:t>Mark Simmonds &amp; Dan Gray</a:t>
            </a:r>
            <a:br>
              <a:rPr lang="en-US" sz="4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9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Meta-awareness, perceptual decoupling and the wandering </a:t>
            </a:r>
            <a:r>
              <a:rPr lang="en-US" sz="3600" dirty="0" smtClean="0"/>
              <a:t>mind. </a:t>
            </a:r>
            <a:r>
              <a:rPr lang="en-US" sz="3600" dirty="0" err="1" smtClean="0"/>
              <a:t>Schooler</a:t>
            </a:r>
            <a:r>
              <a:rPr lang="en-US" sz="3600" dirty="0" smtClean="0"/>
              <a:t> </a:t>
            </a:r>
            <a:r>
              <a:rPr lang="en-US" sz="3600" dirty="0"/>
              <a:t>J et al.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2918"/>
            <a:ext cx="8229600" cy="43832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6600"/>
                </a:solidFill>
              </a:rPr>
              <a:t>*</a:t>
            </a:r>
            <a:r>
              <a:rPr lang="en-US" dirty="0" smtClean="0"/>
              <a:t>Stimulus Independent thoughts (SIT) (mind wandering)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*</a:t>
            </a:r>
            <a:r>
              <a:rPr lang="en-US" dirty="0"/>
              <a:t>Perceptual </a:t>
            </a:r>
            <a:r>
              <a:rPr lang="en-US" dirty="0" smtClean="0"/>
              <a:t>decoupling – disengage attention from perception (the “here and now”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*</a:t>
            </a:r>
            <a:r>
              <a:rPr lang="en-US" dirty="0" smtClean="0"/>
              <a:t>Meta-awareness (</a:t>
            </a:r>
            <a:r>
              <a:rPr lang="en-US" dirty="0" err="1" smtClean="0"/>
              <a:t>Antr</a:t>
            </a:r>
            <a:r>
              <a:rPr lang="en-US" dirty="0" smtClean="0"/>
              <a:t> PFC)</a:t>
            </a:r>
          </a:p>
          <a:p>
            <a:r>
              <a:rPr lang="en-US" dirty="0" smtClean="0"/>
              <a:t>(Control mind wandering)</a:t>
            </a:r>
          </a:p>
          <a:p>
            <a:r>
              <a:rPr lang="en-US" dirty="0"/>
              <a:t>SIT can interfere with sensory processing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93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665" r="-89665"/>
          <a:stretch>
            <a:fillRect/>
          </a:stretch>
        </p:blipFill>
        <p:spPr>
          <a:xfrm>
            <a:off x="-2851414" y="503305"/>
            <a:ext cx="10695224" cy="5881961"/>
          </a:xfrm>
        </p:spPr>
      </p:pic>
      <p:sp>
        <p:nvSpPr>
          <p:cNvPr id="7" name="TextBox 6"/>
          <p:cNvSpPr txBox="1"/>
          <p:nvPr/>
        </p:nvSpPr>
        <p:spPr>
          <a:xfrm>
            <a:off x="5261428" y="536192"/>
            <a:ext cx="315685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fMRI can trace brain connectivity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28928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9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Meta-awareness, perceptual decoupling and the wandering </a:t>
            </a:r>
            <a:r>
              <a:rPr lang="en-US" sz="3600" dirty="0" smtClean="0"/>
              <a:t>mind. </a:t>
            </a:r>
            <a:r>
              <a:rPr lang="en-US" sz="3600" dirty="0" err="1" smtClean="0"/>
              <a:t>Schooler</a:t>
            </a:r>
            <a:r>
              <a:rPr lang="en-US" sz="3600" dirty="0" smtClean="0"/>
              <a:t> </a:t>
            </a:r>
            <a:r>
              <a:rPr lang="en-US" sz="3600" dirty="0"/>
              <a:t>J et al.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2918"/>
            <a:ext cx="8229600" cy="4383246"/>
          </a:xfrm>
        </p:spPr>
        <p:txBody>
          <a:bodyPr>
            <a:normAutofit/>
          </a:bodyPr>
          <a:lstStyle/>
          <a:p>
            <a:r>
              <a:rPr lang="en-US" dirty="0" smtClean="0"/>
              <a:t>Default Mode Network activity correlates with SIT.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344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Default Mode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Medial prefrontal cortex </a:t>
            </a:r>
          </a:p>
          <a:p>
            <a:r>
              <a:rPr lang="en-US" dirty="0" smtClean="0"/>
              <a:t>Anterior Cingulate Cortex</a:t>
            </a:r>
          </a:p>
          <a:p>
            <a:r>
              <a:rPr lang="en-US" dirty="0" smtClean="0"/>
              <a:t>Posterior cingulate cortex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Ref: ‘Idle Minds’ Nature, 489, Sept 2012.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423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74637"/>
            <a:ext cx="8464550" cy="2439988"/>
          </a:xfrm>
        </p:spPr>
        <p:txBody>
          <a:bodyPr>
            <a:normAutofit fontScale="90000"/>
          </a:bodyPr>
          <a:lstStyle/>
          <a:p>
            <a:r>
              <a:rPr lang="en-US" dirty="0"/>
              <a:t>Neural Correlates of establishing, </a:t>
            </a:r>
            <a:r>
              <a:rPr lang="en-US" dirty="0" smtClean="0"/>
              <a:t>maintaining </a:t>
            </a:r>
            <a:r>
              <a:rPr lang="en-US" dirty="0"/>
              <a:t>and switching brain states. </a:t>
            </a:r>
            <a:br>
              <a:rPr lang="en-US" dirty="0"/>
            </a:br>
            <a:r>
              <a:rPr lang="en-US" dirty="0"/>
              <a:t>Yi-Yuan Tang et al.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857500"/>
            <a:ext cx="8229600" cy="3268663"/>
          </a:xfrm>
        </p:spPr>
        <p:txBody>
          <a:bodyPr/>
          <a:lstStyle/>
          <a:p>
            <a:r>
              <a:rPr lang="en-US" dirty="0"/>
              <a:t>Compared resting, alert and meditative states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698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835" r="-24835"/>
          <a:stretch>
            <a:fillRect/>
          </a:stretch>
        </p:blipFill>
        <p:spPr>
          <a:xfrm>
            <a:off x="-177800" y="1799771"/>
            <a:ext cx="5003800" cy="2751897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056" y="1799770"/>
            <a:ext cx="3736315" cy="27518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9429" y="471714"/>
            <a:ext cx="72208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Brain networks in Integrative Mind Body Meditation (IMBM)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89429" y="4953000"/>
            <a:ext cx="7601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Not simply a matter of increased activity in each ‘</a:t>
            </a:r>
            <a:r>
              <a:rPr lang="en-US" sz="3200" dirty="0" err="1" smtClean="0"/>
              <a:t>centre</a:t>
            </a:r>
            <a:r>
              <a:rPr lang="en-US" sz="3200" dirty="0" smtClean="0"/>
              <a:t>’ but Increase in white matter connectivity.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469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7800"/>
            <a:ext cx="8229600" cy="5088363"/>
          </a:xfrm>
        </p:spPr>
        <p:txBody>
          <a:bodyPr/>
          <a:lstStyle/>
          <a:p>
            <a:r>
              <a:rPr lang="en-US" dirty="0" smtClean="0"/>
              <a:t>The  insula is a “switch” between brain states.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36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72" b="2872"/>
          <a:stretch>
            <a:fillRect/>
          </a:stretch>
        </p:blipFill>
        <p:spPr>
          <a:xfrm>
            <a:off x="265852" y="1197429"/>
            <a:ext cx="8566091" cy="4711020"/>
          </a:xfrm>
        </p:spPr>
      </p:pic>
    </p:spTree>
    <p:extLst>
      <p:ext uri="{BB962C8B-B14F-4D97-AF65-F5344CB8AC3E}">
        <p14:creationId xmlns:p14="http://schemas.microsoft.com/office/powerpoint/2010/main" val="2679496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314" y="860434"/>
            <a:ext cx="2508068" cy="1402806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1093261" y="264817"/>
            <a:ext cx="5643154" cy="3544960"/>
          </a:xfrm>
          <a:prstGeom prst="cloudCallout">
            <a:avLst>
              <a:gd name="adj1" fmla="val 61788"/>
              <a:gd name="adj2" fmla="val 62500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8946" y="4321803"/>
            <a:ext cx="2578100" cy="2108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34480" y="6142124"/>
            <a:ext cx="2668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‘Observer’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655186" y="2263240"/>
            <a:ext cx="4331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Thoughts… the ‘Story of Me’</a:t>
            </a:r>
            <a:endParaRPr lang="en-US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413" y="4709977"/>
            <a:ext cx="2970586" cy="1432147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92928" y="4308102"/>
            <a:ext cx="2544386" cy="212190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Experiential Phenomena. The “here and now’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10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8208"/>
          </a:xfrm>
        </p:spPr>
        <p:txBody>
          <a:bodyPr/>
          <a:lstStyle/>
          <a:p>
            <a:r>
              <a:rPr lang="en-US" dirty="0" smtClean="0"/>
              <a:t>The “Self”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02499"/>
            <a:ext cx="1975631" cy="22378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881795" y="1417638"/>
            <a:ext cx="48843" cy="1643024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85352" y="3784134"/>
            <a:ext cx="48843" cy="1643024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rapezoid 13"/>
          <p:cNvSpPr/>
          <p:nvPr/>
        </p:nvSpPr>
        <p:spPr>
          <a:xfrm rot="16200000">
            <a:off x="3959072" y="1777622"/>
            <a:ext cx="1382182" cy="3231933"/>
          </a:xfrm>
          <a:prstGeom prst="trapezoi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71168" y="1094472"/>
            <a:ext cx="1610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Self as Context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247174" y="1094472"/>
            <a:ext cx="161052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Observing Self (Self as awareness)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991528" y="1094472"/>
            <a:ext cx="2155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Conceptualized self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359" y="1809106"/>
            <a:ext cx="2053441" cy="308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81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be able to briefly define mindfulness.</a:t>
            </a:r>
          </a:p>
          <a:p>
            <a:r>
              <a:rPr lang="en-US" dirty="0" smtClean="0"/>
              <a:t>To understand basic neuroscience of this technique.</a:t>
            </a:r>
          </a:p>
          <a:p>
            <a:r>
              <a:rPr lang="en-US" dirty="0"/>
              <a:t>To understand its utility.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neural signature of mindfulness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http://www.youtube.com/watch?v=8GVwnxkWmSM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20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mindfulness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Improvement in attention, emotional self-regulation, memory,</a:t>
            </a:r>
          </a:p>
          <a:p>
            <a:r>
              <a:rPr lang="en-US" dirty="0" smtClean="0"/>
              <a:t>(Cortical thickening)</a:t>
            </a:r>
          </a:p>
          <a:p>
            <a:r>
              <a:rPr lang="en-US" dirty="0" smtClean="0"/>
              <a:t>Prevention of depression relapse</a:t>
            </a:r>
          </a:p>
          <a:p>
            <a:r>
              <a:rPr lang="en-US" dirty="0" smtClean="0"/>
              <a:t>Stress reduction</a:t>
            </a:r>
          </a:p>
          <a:p>
            <a:r>
              <a:rPr lang="en-US" dirty="0" smtClean="0"/>
              <a:t>Anxiety reduction</a:t>
            </a:r>
          </a:p>
          <a:p>
            <a:r>
              <a:rPr lang="en-US" dirty="0" smtClean="0"/>
              <a:t>Increased empathy,</a:t>
            </a:r>
          </a:p>
          <a:p>
            <a:r>
              <a:rPr lang="en-US" dirty="0" smtClean="0"/>
              <a:t>ADHD, eating disorders, </a:t>
            </a:r>
          </a:p>
          <a:p>
            <a:r>
              <a:rPr lang="en-US" dirty="0" smtClean="0"/>
              <a:t>Benefits in psoriasis, immune function,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399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343" y="330387"/>
            <a:ext cx="8663423" cy="1635253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Clinical Use of Mindfulness Meditation for the Self-Regulation of Chronic Pain</a:t>
            </a:r>
            <a:r>
              <a:rPr lang="en-US" sz="2800" dirty="0" smtClean="0"/>
              <a:t>. </a:t>
            </a:r>
            <a:r>
              <a:rPr lang="en-US" sz="2800" dirty="0" err="1" smtClean="0"/>
              <a:t>Kabat</a:t>
            </a:r>
            <a:r>
              <a:rPr lang="en-US" sz="2800" dirty="0" smtClean="0"/>
              <a:t> </a:t>
            </a:r>
            <a:r>
              <a:rPr lang="en-US" sz="2800" dirty="0" err="1" smtClean="0"/>
              <a:t>Zinn</a:t>
            </a:r>
            <a:r>
              <a:rPr lang="en-US" sz="2800" dirty="0" smtClean="0"/>
              <a:t>. </a:t>
            </a:r>
            <a:r>
              <a:rPr lang="en-US" sz="2800" dirty="0"/>
              <a:t>J </a:t>
            </a:r>
            <a:r>
              <a:rPr lang="en-US" sz="2800" dirty="0" err="1"/>
              <a:t>Behav</a:t>
            </a:r>
            <a:r>
              <a:rPr lang="en-US" sz="2800" dirty="0"/>
              <a:t> Med 8,2. 1985.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13628"/>
            <a:ext cx="8229600" cy="3412536"/>
          </a:xfrm>
        </p:spPr>
        <p:txBody>
          <a:bodyPr/>
          <a:lstStyle/>
          <a:p>
            <a:r>
              <a:rPr lang="en-US" dirty="0"/>
              <a:t>Descriptive study of 90 in stress reduction meditation  program </a:t>
            </a:r>
            <a:r>
              <a:rPr lang="en-US" dirty="0" err="1"/>
              <a:t>vs</a:t>
            </a:r>
            <a:r>
              <a:rPr lang="en-US" dirty="0"/>
              <a:t> 20 in traditional </a:t>
            </a:r>
            <a:r>
              <a:rPr lang="en-US" dirty="0" err="1"/>
              <a:t>pian</a:t>
            </a:r>
            <a:r>
              <a:rPr lang="en-US" dirty="0"/>
              <a:t> clinic.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Pain, anxiety, disability improved significantly and maintained over 15 months.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573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7286"/>
            <a:ext cx="8229600" cy="6005285"/>
          </a:xfrm>
        </p:spPr>
        <p:txBody>
          <a:bodyPr>
            <a:normAutofit/>
          </a:bodyPr>
          <a:lstStyle/>
          <a:p>
            <a:r>
              <a:rPr lang="en-US" b="1" dirty="0"/>
              <a:t>Pain:</a:t>
            </a:r>
            <a:r>
              <a:rPr lang="en-US" dirty="0"/>
              <a:t> - 3/4 of patients    &gt;&gt;   33% decrease in pain - 1/2 of patients    &gt;&gt;   50% decrease in pain - 44% of patients  &gt;&gt;   decreased analgesic use - 28% of patients  &gt;&gt;   discontinued analgesics </a:t>
            </a:r>
            <a:r>
              <a:rPr lang="en-US" b="1" dirty="0"/>
              <a:t>Mood:</a:t>
            </a:r>
            <a:r>
              <a:rPr lang="en-US" dirty="0"/>
              <a:t> - 1/2 of patients    &gt;&gt;   33% decrease - 1/3 of patients    &gt;&gt;   50% decrease </a:t>
            </a:r>
            <a:r>
              <a:rPr lang="en-US" b="1" dirty="0"/>
              <a:t>Compliance:</a:t>
            </a:r>
            <a:r>
              <a:rPr lang="en-US" dirty="0"/>
              <a:t> -  70% still meditating at follow-up </a:t>
            </a:r>
            <a:r>
              <a:rPr lang="en-US" b="1" dirty="0"/>
              <a:t>Pain Clinic comparison group:</a:t>
            </a:r>
            <a:r>
              <a:rPr lang="en-US" dirty="0"/>
              <a:t> -  no significant improvement</a:t>
            </a:r>
          </a:p>
        </p:txBody>
      </p:sp>
    </p:spTree>
    <p:extLst>
      <p:ext uri="{BB962C8B-B14F-4D97-AF65-F5344CB8AC3E}">
        <p14:creationId xmlns:p14="http://schemas.microsoft.com/office/powerpoint/2010/main" val="930389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513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pl-PL" sz="2400" dirty="0" err="1" smtClean="0">
                <a:latin typeface="Arial"/>
              </a:rPr>
              <a:t>Rosenzweig</a:t>
            </a:r>
            <a:r>
              <a:rPr lang="pl-PL" sz="2400" dirty="0" smtClean="0">
                <a:latin typeface="Arial"/>
              </a:rPr>
              <a:t> </a:t>
            </a:r>
            <a:r>
              <a:rPr lang="pl-PL" sz="2400" dirty="0">
                <a:latin typeface="Arial"/>
              </a:rPr>
              <a:t>S et al. </a:t>
            </a:r>
            <a:r>
              <a:rPr lang="pl-PL" sz="2400" dirty="0" err="1" smtClean="0">
                <a:latin typeface="Arial"/>
              </a:rPr>
              <a:t>Mindfulness</a:t>
            </a:r>
            <a:r>
              <a:rPr lang="pl-PL" sz="2400" dirty="0" err="1">
                <a:latin typeface="Arial"/>
              </a:rPr>
              <a:t>-based</a:t>
            </a:r>
            <a:r>
              <a:rPr lang="pl-PL" sz="2400" dirty="0">
                <a:latin typeface="Arial"/>
              </a:rPr>
              <a:t> </a:t>
            </a:r>
            <a:r>
              <a:rPr lang="pl-PL" sz="2400" dirty="0" err="1">
                <a:latin typeface="Arial"/>
              </a:rPr>
              <a:t>stress</a:t>
            </a:r>
            <a:r>
              <a:rPr lang="pl-PL" sz="2400" dirty="0">
                <a:latin typeface="Arial"/>
              </a:rPr>
              <a:t> </a:t>
            </a:r>
            <a:r>
              <a:rPr lang="pl-PL" sz="2400" dirty="0" err="1">
                <a:latin typeface="Arial"/>
              </a:rPr>
              <a:t>reduction</a:t>
            </a:r>
            <a:r>
              <a:rPr lang="pl-PL" sz="2400" dirty="0">
                <a:latin typeface="Arial"/>
              </a:rPr>
              <a:t> for </a:t>
            </a:r>
            <a:r>
              <a:rPr lang="pl-PL" sz="2400" dirty="0" err="1">
                <a:latin typeface="Arial"/>
              </a:rPr>
              <a:t>chronic</a:t>
            </a:r>
            <a:r>
              <a:rPr lang="pl-PL" sz="2400" dirty="0">
                <a:latin typeface="Arial"/>
              </a:rPr>
              <a:t> </a:t>
            </a:r>
            <a:r>
              <a:rPr lang="pl-PL" sz="2400" dirty="0" err="1">
                <a:latin typeface="Arial"/>
              </a:rPr>
              <a:t>pain</a:t>
            </a:r>
            <a:r>
              <a:rPr lang="pl-PL" sz="2400" dirty="0">
                <a:latin typeface="Arial"/>
              </a:rPr>
              <a:t> </a:t>
            </a:r>
            <a:r>
              <a:rPr lang="pl-PL" sz="2400" dirty="0" err="1">
                <a:latin typeface="Arial"/>
              </a:rPr>
              <a:t>conditions</a:t>
            </a:r>
            <a:r>
              <a:rPr lang="pl-PL" sz="2400" dirty="0">
                <a:latin typeface="Arial"/>
              </a:rPr>
              <a:t>: </a:t>
            </a:r>
            <a:r>
              <a:rPr lang="pl-PL" sz="2400" dirty="0" err="1">
                <a:latin typeface="Arial"/>
              </a:rPr>
              <a:t>variation</a:t>
            </a:r>
            <a:r>
              <a:rPr lang="pl-PL" sz="2400" dirty="0">
                <a:latin typeface="Arial"/>
              </a:rPr>
              <a:t> in </a:t>
            </a:r>
            <a:r>
              <a:rPr lang="pl-PL" sz="2400" dirty="0" err="1">
                <a:latin typeface="Arial"/>
              </a:rPr>
              <a:t>treatment</a:t>
            </a:r>
            <a:r>
              <a:rPr lang="pl-PL" sz="2400" dirty="0">
                <a:latin typeface="Arial"/>
              </a:rPr>
              <a:t> </a:t>
            </a:r>
            <a:r>
              <a:rPr lang="pl-PL" sz="2400" dirty="0" err="1">
                <a:latin typeface="Arial"/>
              </a:rPr>
              <a:t>outcomes</a:t>
            </a:r>
            <a:r>
              <a:rPr lang="pl-PL" sz="2400" dirty="0">
                <a:latin typeface="Arial"/>
              </a:rPr>
              <a:t> and role of </a:t>
            </a:r>
            <a:r>
              <a:rPr lang="pl-PL" sz="2400" dirty="0" err="1">
                <a:latin typeface="Arial"/>
              </a:rPr>
              <a:t>home</a:t>
            </a:r>
            <a:r>
              <a:rPr lang="pl-PL" sz="2400" dirty="0">
                <a:latin typeface="Arial"/>
              </a:rPr>
              <a:t> </a:t>
            </a:r>
            <a:r>
              <a:rPr lang="pl-PL" sz="2400" dirty="0" err="1">
                <a:latin typeface="Arial"/>
              </a:rPr>
              <a:t>meditation</a:t>
            </a:r>
            <a:r>
              <a:rPr lang="pl-PL" sz="2400" dirty="0">
                <a:latin typeface="Arial"/>
              </a:rPr>
              <a:t> </a:t>
            </a:r>
            <a:r>
              <a:rPr lang="pl-PL" sz="2400" dirty="0" err="1" smtClean="0">
                <a:latin typeface="Arial"/>
              </a:rPr>
              <a:t>practice</a:t>
            </a:r>
            <a:r>
              <a:rPr lang="pl-PL" sz="2400" dirty="0" smtClean="0">
                <a:latin typeface="Arial"/>
              </a:rPr>
              <a:t>. J </a:t>
            </a:r>
            <a:r>
              <a:rPr lang="pl-PL" sz="2400" dirty="0" err="1">
                <a:latin typeface="Arial"/>
              </a:rPr>
              <a:t>Psychosom</a:t>
            </a:r>
            <a:r>
              <a:rPr lang="pl-PL" sz="2400" dirty="0">
                <a:latin typeface="Arial"/>
              </a:rPr>
              <a:t> Res. 2010 Jan;68(1):29-36. </a:t>
            </a:r>
            <a:endParaRPr lang="en-US" sz="2400" dirty="0"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2465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MBSR </a:t>
            </a:r>
            <a:r>
              <a:rPr lang="en-US" sz="2800" dirty="0"/>
              <a:t>treatment effects on pain, </a:t>
            </a:r>
            <a:r>
              <a:rPr lang="en-US" sz="2800" dirty="0" err="1"/>
              <a:t>HRQoL</a:t>
            </a:r>
            <a:r>
              <a:rPr lang="en-US" sz="2800" dirty="0"/>
              <a:t> and psychological well-being vary as a function of chronic pain condition and </a:t>
            </a:r>
            <a:r>
              <a:rPr lang="en-US" sz="2800" u="sng" dirty="0">
                <a:uFill>
                  <a:solidFill>
                    <a:srgbClr val="FF0000"/>
                  </a:solidFill>
                </a:uFill>
              </a:rPr>
              <a:t>compliance with home meditation practice.</a:t>
            </a:r>
          </a:p>
        </p:txBody>
      </p:sp>
    </p:spTree>
    <p:extLst>
      <p:ext uri="{BB962C8B-B14F-4D97-AF65-F5344CB8AC3E}">
        <p14:creationId xmlns:p14="http://schemas.microsoft.com/office/powerpoint/2010/main" val="4181388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281" y="681539"/>
            <a:ext cx="8392519" cy="3035953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Mindfulness </a:t>
            </a:r>
            <a:r>
              <a:rPr lang="en-US" sz="3600" dirty="0"/>
              <a:t>Training for Chronic Pain Management: A Review of the Clinical Evidence and Guidelines </a:t>
            </a:r>
            <a:r>
              <a:rPr lang="en-US" sz="3600" dirty="0" smtClean="0"/>
              <a:t>CADTH 2012</a:t>
            </a:r>
            <a:br>
              <a:rPr lang="en-US" sz="36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6 reviews, 10RCTs, I clinical guideline</a:t>
            </a:r>
            <a:br>
              <a:rPr lang="en-US" sz="4000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8120"/>
            <a:ext cx="8229600" cy="333804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Evidence mixed</a:t>
            </a:r>
          </a:p>
          <a:p>
            <a:r>
              <a:rPr lang="en-US" dirty="0" smtClean="0"/>
              <a:t>10 RCTs failed to show statistical improvement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170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Mindfulness-based therapy: A comprehensive meta-analysis. </a:t>
            </a:r>
            <a:r>
              <a:rPr lang="en-US" sz="3200" dirty="0" err="1"/>
              <a:t>Khouri</a:t>
            </a:r>
            <a:r>
              <a:rPr lang="en-US" sz="3200" dirty="0"/>
              <a:t>. Clinical Psychology Review 33 (2013) 763–771.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332"/>
            <a:ext cx="8229600" cy="377783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Effective</a:t>
            </a:r>
          </a:p>
          <a:p>
            <a:r>
              <a:rPr lang="en-US" dirty="0"/>
              <a:t>mindfulness of participants and of therapists is a strong predictor of effective MBT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Particularly effective anxiety, depression, stress.</a:t>
            </a:r>
          </a:p>
          <a:p>
            <a:r>
              <a:rPr lang="en-US" dirty="0" smtClean="0"/>
              <a:t>People stick with it.</a:t>
            </a:r>
          </a:p>
          <a:p>
            <a:r>
              <a:rPr lang="en-US" dirty="0" smtClean="0"/>
              <a:t>Still some work to do comparing with other </a:t>
            </a:r>
            <a:r>
              <a:rPr lang="en-US" dirty="0" err="1" smtClean="0"/>
              <a:t>Tx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612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032" y="0"/>
            <a:ext cx="65361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96725" y="212852"/>
            <a:ext cx="519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meditation room -  Edmonton Clinic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312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 minute breathing space meditation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aTCXcxLjNcA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332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28" y="49330"/>
            <a:ext cx="2336800" cy="347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228" y="49330"/>
            <a:ext cx="2552700" cy="318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2600" y="3237030"/>
            <a:ext cx="2311400" cy="3517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3189" y="316030"/>
            <a:ext cx="2781300" cy="292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7228" y="2944930"/>
            <a:ext cx="3810000" cy="381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309" y="3392212"/>
            <a:ext cx="2267057" cy="346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12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92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brain can function in different ‘states’</a:t>
            </a:r>
          </a:p>
          <a:p>
            <a:r>
              <a:rPr lang="en-US" dirty="0" smtClean="0"/>
              <a:t>It is possible to switch between states.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486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915" r="-40915"/>
          <a:stretch>
            <a:fillRect/>
          </a:stretch>
        </p:blipFill>
        <p:spPr>
          <a:xfrm>
            <a:off x="-2790020" y="0"/>
            <a:ext cx="1193402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876284" y="0"/>
            <a:ext cx="30137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 “Caretaker </a:t>
            </a:r>
          </a:p>
          <a:p>
            <a:r>
              <a:rPr lang="en-US" sz="3600" dirty="0" smtClean="0"/>
              <a:t>Mind’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82308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47"/>
          <a:stretch/>
        </p:blipFill>
        <p:spPr>
          <a:xfrm>
            <a:off x="0" y="-2"/>
            <a:ext cx="9314373" cy="6985781"/>
          </a:xfrm>
        </p:spPr>
      </p:pic>
    </p:spTree>
    <p:extLst>
      <p:ext uri="{BB962C8B-B14F-4D97-AF65-F5344CB8AC3E}">
        <p14:creationId xmlns:p14="http://schemas.microsoft.com/office/powerpoint/2010/main" val="3642676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According to Jon </a:t>
            </a:r>
            <a:r>
              <a:rPr lang="en-US" dirty="0" err="1"/>
              <a:t>Kabat-</a:t>
            </a:r>
            <a:r>
              <a:rPr lang="en-US" dirty="0" err="1" smtClean="0"/>
              <a:t>Zinn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state of "mindfulness… </a:t>
            </a:r>
          </a:p>
          <a:p>
            <a:r>
              <a:rPr lang="en-US" dirty="0" smtClean="0"/>
              <a:t>means </a:t>
            </a:r>
            <a:r>
              <a:rPr lang="en-US" b="1" dirty="0"/>
              <a:t>paying attention</a:t>
            </a:r>
            <a:r>
              <a:rPr lang="en-US" dirty="0"/>
              <a:t> in a particular way; </a:t>
            </a:r>
            <a:r>
              <a:rPr lang="en-US" b="1" dirty="0"/>
              <a:t>on purpose</a:t>
            </a:r>
            <a:r>
              <a:rPr lang="en-US" dirty="0"/>
              <a:t>, in the </a:t>
            </a:r>
            <a:r>
              <a:rPr lang="en-US" b="1" dirty="0"/>
              <a:t>present moment</a:t>
            </a:r>
            <a:r>
              <a:rPr lang="en-US" dirty="0"/>
              <a:t>, and </a:t>
            </a:r>
            <a:r>
              <a:rPr lang="en-US" b="1" dirty="0"/>
              <a:t>non judgmentally</a:t>
            </a:r>
            <a:r>
              <a:rPr lang="en-US" dirty="0"/>
              <a:t>." </a:t>
            </a:r>
          </a:p>
        </p:txBody>
      </p:sp>
    </p:spTree>
    <p:extLst>
      <p:ext uri="{BB962C8B-B14F-4D97-AF65-F5344CB8AC3E}">
        <p14:creationId xmlns:p14="http://schemas.microsoft.com/office/powerpoint/2010/main" val="1410158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Mindfulness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http://www.youtube.com/watch?v=wPNEmxWSNxg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157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brain has an incredible capacity to tell stories.</a:t>
            </a:r>
          </a:p>
          <a:p>
            <a:r>
              <a:rPr lang="en-US" dirty="0" smtClean="0"/>
              <a:t>Quite often negative thoughts</a:t>
            </a:r>
          </a:p>
          <a:p>
            <a:r>
              <a:rPr lang="en-US" dirty="0" err="1" smtClean="0"/>
              <a:t>Psychopathologically</a:t>
            </a:r>
            <a:r>
              <a:rPr lang="en-US" dirty="0" smtClean="0"/>
              <a:t> can attack individual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94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3122</TotalTime>
  <Words>847</Words>
  <Application>Microsoft Macintosh PowerPoint</Application>
  <PresentationFormat>On-screen Show (4:3)</PresentationFormat>
  <Paragraphs>131</Paragraphs>
  <Slides>29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Mindfulness; personal views. Mark Simmonds &amp; Dan Gray  </vt:lpstr>
      <vt:lpstr>Objectives</vt:lpstr>
      <vt:lpstr>PowerPoint Presentation</vt:lpstr>
      <vt:lpstr>PowerPoint Presentation</vt:lpstr>
      <vt:lpstr>PowerPoint Presentation</vt:lpstr>
      <vt:lpstr>PowerPoint Presentation</vt:lpstr>
      <vt:lpstr>According to Jon Kabat-Zinn….</vt:lpstr>
      <vt:lpstr>Mindfulness definition</vt:lpstr>
      <vt:lpstr>Stories</vt:lpstr>
      <vt:lpstr>Meta-awareness, perceptual decoupling and the wandering mind. Schooler J et al. </vt:lpstr>
      <vt:lpstr>PowerPoint Presentation</vt:lpstr>
      <vt:lpstr>Meta-awareness, perceptual decoupling and the wandering mind. Schooler J et al. </vt:lpstr>
      <vt:lpstr>The Default Mode Network</vt:lpstr>
      <vt:lpstr>Neural Correlates of establishing, maintaining and switching brain states.  Yi-Yuan Tang et al. </vt:lpstr>
      <vt:lpstr>PowerPoint Presentation</vt:lpstr>
      <vt:lpstr>PowerPoint Presentation</vt:lpstr>
      <vt:lpstr>PowerPoint Presentation</vt:lpstr>
      <vt:lpstr>PowerPoint Presentation</vt:lpstr>
      <vt:lpstr>The “Self”</vt:lpstr>
      <vt:lpstr>The neural signature of mindfulness</vt:lpstr>
      <vt:lpstr>Benefits of mindfulness</vt:lpstr>
      <vt:lpstr>The Clinical Use of Mindfulness Meditation for the Self-Regulation of Chronic Pain. Kabat Zinn. J Behav Med 8,2. 1985. </vt:lpstr>
      <vt:lpstr>PowerPoint Presentation</vt:lpstr>
      <vt:lpstr>Rosenzweig S et al. Mindfulness-based stress reduction for chronic pain conditions: variation in treatment outcomes and role of home meditation practice. J Psychosom Res. 2010 Jan;68(1):29-36. </vt:lpstr>
      <vt:lpstr> Mindfulness Training for Chronic Pain Management: A Review of the Clinical Evidence and Guidelines CADTH 2012  6 reviews, 10RCTs, I clinical guideline   </vt:lpstr>
      <vt:lpstr>Mindfulness-based therapy: A comprehensive meta-analysis. Khouri. Clinical Psychology Review 33 (2013) 763–771. </vt:lpstr>
      <vt:lpstr>PowerPoint Presentation</vt:lpstr>
      <vt:lpstr>3 minute breathing space meditation</vt:lpstr>
      <vt:lpstr>PowerPoint Presentation</vt:lpstr>
    </vt:vector>
  </TitlesOfParts>
  <Manager/>
  <Company>Mark Simmonds Professional Corp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 Acceptance Commitment Therapy Mark Simmonds</dc:title>
  <dc:subject/>
  <dc:creator>Mark Simmonds</dc:creator>
  <cp:keywords/>
  <dc:description/>
  <cp:lastModifiedBy>Mark Simmonds</cp:lastModifiedBy>
  <cp:revision>240</cp:revision>
  <dcterms:created xsi:type="dcterms:W3CDTF">2012-09-30T08:55:27Z</dcterms:created>
  <dcterms:modified xsi:type="dcterms:W3CDTF">2014-06-07T22:27:19Z</dcterms:modified>
  <cp:category/>
</cp:coreProperties>
</file>