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6" r:id="rId1"/>
  </p:sldMasterIdLst>
  <p:notesMasterIdLst>
    <p:notesMasterId r:id="rId26"/>
  </p:notesMasterIdLst>
  <p:sldIdLst>
    <p:sldId id="268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3" r:id="rId11"/>
    <p:sldId id="325" r:id="rId12"/>
    <p:sldId id="315" r:id="rId13"/>
    <p:sldId id="323" r:id="rId14"/>
    <p:sldId id="324" r:id="rId15"/>
    <p:sldId id="317" r:id="rId16"/>
    <p:sldId id="318" r:id="rId17"/>
    <p:sldId id="319" r:id="rId18"/>
    <p:sldId id="320" r:id="rId19"/>
    <p:sldId id="321" r:id="rId20"/>
    <p:sldId id="293" r:id="rId21"/>
    <p:sldId id="322" r:id="rId22"/>
    <p:sldId id="292" r:id="rId23"/>
    <p:sldId id="302" r:id="rId24"/>
    <p:sldId id="289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2" autoAdjust="0"/>
    <p:restoredTop sz="79262" autoAdjust="0"/>
  </p:normalViewPr>
  <p:slideViewPr>
    <p:cSldViewPr>
      <p:cViewPr varScale="1">
        <p:scale>
          <a:sx n="46" d="100"/>
          <a:sy n="46" d="100"/>
        </p:scale>
        <p:origin x="-133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0C843291-AE59-4685-9F06-6DFE4A262D8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5455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F87123B9-E09B-4C6C-9A66-7D2228A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6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4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0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2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3F1B-6EE2-4577-8D33-B0470A40C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52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26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2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3F1B-6EE2-4577-8D33-B0470A40C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1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35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87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9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83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23B9-E09B-4C6C-9A66-7D2228A6D1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6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3003" indent="-343003"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3F1B-6EE2-4577-8D33-B0470A40C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5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3F1B-6EE2-4577-8D33-B0470A40C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3F1B-6EE2-4577-8D33-B0470A40C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9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3F1B-6EE2-4577-8D33-B0470A40C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3F1B-6EE2-4577-8D33-B0470A40C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3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3F1B-6EE2-4577-8D33-B0470A40C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0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3F1B-6EE2-4577-8D33-B0470A40C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5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7806-BA7B-49DF-9862-2DD10115214C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98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BC88-70FE-4DD8-81E3-C54CAECC1577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56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F3F4-C24B-41EB-AEF5-B4D5CE9E7D33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93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9D59-21A5-4051-AF27-13E9D8EF8235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01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46FD-4BB3-422D-812D-5C6AB1D9CA08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25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7656-383E-4CC1-95ED-173656CCEB64}" type="datetime1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33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950A-8D39-41D3-9700-925BF7B84ECD}" type="datetime1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07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8BD-8FCC-4B15-A426-1E3D019CAAE0}" type="datetime1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49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C7C1-C8E2-4FEA-AD25-53BDFC5BABEF}" type="datetime1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3E47-3BAA-4EAB-960F-2DAC8C317A1E}" type="datetime1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76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CFAA2B1D-D7A2-4101-8CD6-C7C12FFF5828}" type="datetime1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46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2F2A3-06E4-4D83-9302-22986D81FC07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PhD Orientation August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AC3173B-0509-4618-8BA4-7EEBC4A95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1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007470"/>
            <a:ext cx="8534400" cy="1878730"/>
          </a:xfrm>
        </p:spPr>
        <p:txBody>
          <a:bodyPr>
            <a:noAutofit/>
          </a:bodyPr>
          <a:lstStyle/>
          <a:p>
            <a:pPr algn="r"/>
            <a:r>
              <a:rPr lang="en-US" sz="3600" b="1" cap="none" dirty="0" smtClean="0">
                <a:solidFill>
                  <a:schemeClr val="tx1"/>
                </a:solidFill>
              </a:rPr>
              <a:t>Business Research@ualberta.ca</a:t>
            </a:r>
            <a:r>
              <a:rPr lang="en-US" sz="3600" cap="none" dirty="0" smtClean="0">
                <a:solidFill>
                  <a:schemeClr val="tx1"/>
                </a:solidFill>
              </a:rPr>
              <a:t/>
            </a:r>
            <a:br>
              <a:rPr lang="en-US" sz="3600" cap="none" dirty="0" smtClean="0">
                <a:solidFill>
                  <a:schemeClr val="tx1"/>
                </a:solidFill>
              </a:rPr>
            </a:br>
            <a:r>
              <a:rPr lang="en-US" sz="3600" cap="none" dirty="0" smtClean="0">
                <a:solidFill>
                  <a:schemeClr val="tx1"/>
                </a:solidFill>
              </a:rPr>
              <a:t>Alberta School of Business</a:t>
            </a:r>
            <a:br>
              <a:rPr lang="en-US" sz="3600" cap="none" dirty="0" smtClean="0">
                <a:solidFill>
                  <a:schemeClr val="tx1"/>
                </a:solidFill>
              </a:rPr>
            </a:br>
            <a:r>
              <a:rPr lang="en-US" sz="3600" cap="none" dirty="0" smtClean="0">
                <a:solidFill>
                  <a:schemeClr val="tx1"/>
                </a:solidFill>
              </a:rPr>
              <a:t>PhD Orientation 2019</a:t>
            </a:r>
            <a:endParaRPr lang="en-US" sz="3600" cap="none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4114800"/>
            <a:ext cx="66294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Janet Williamson</a:t>
            </a:r>
          </a:p>
          <a:p>
            <a:pPr algn="r"/>
            <a:r>
              <a:rPr lang="en-US" sz="2800" dirty="0" err="1" smtClean="0">
                <a:solidFill>
                  <a:schemeClr val="tx1"/>
                </a:solidFill>
              </a:rPr>
              <a:t>Winspear</a:t>
            </a:r>
            <a:r>
              <a:rPr lang="en-US" sz="2800" dirty="0" smtClean="0">
                <a:solidFill>
                  <a:schemeClr val="tx1"/>
                </a:solidFill>
              </a:rPr>
              <a:t> Business Library</a:t>
            </a:r>
          </a:p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University of Alberta Library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7877-BE19-48E3-BCBB-CD66968F5C5A}" type="datetime1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0219"/>
            <a:ext cx="8991600" cy="64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C7C1-C8E2-4FEA-AD25-53BDFC5BABEF}" type="datetime1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409"/>
            <a:ext cx="9144000" cy="64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Resources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  <a:endParaRPr lang="en-CA" sz="3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4394" y="1828800"/>
            <a:ext cx="6570662" cy="31897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6E2E-D1E7-4451-A02C-5B068294B309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b="1" dirty="0"/>
              <a:t> | Resources |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CE56-6AF2-4649-9EA7-B9DE88225E10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415" y="1447800"/>
            <a:ext cx="8815533" cy="495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85" y="2296067"/>
            <a:ext cx="6636792" cy="37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C4B-BCE7-42D5-9007-A2C90D756D10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118"/>
            <a:ext cx="9220200" cy="59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Resources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  <a:endParaRPr lang="en-US" sz="3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188-FAA8-4850-9246-B7B2650A3C9C}" type="datetime1">
              <a:rPr lang="en-US" b="1" smtClean="0"/>
              <a:t>8/19/2019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PhD Orientation August 2019</a:t>
            </a:r>
            <a:endParaRPr lang="en-US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2F5A-3696-40D5-8DD9-692AF7EE939E}" type="datetime1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512"/>
            <a:ext cx="9144000" cy="64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D469-93B7-4736-9505-5CECF50D8208}" type="datetime1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6128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29308"/>
            <a:ext cx="3909399" cy="6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393" y="956172"/>
            <a:ext cx="7082807" cy="1049235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Resources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Selected Databases for PhD students: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/>
              <a:t>D</a:t>
            </a:r>
            <a:r>
              <a:rPr lang="en-US" sz="3000" b="1" dirty="0" smtClean="0">
                <a:solidFill>
                  <a:schemeClr val="tx1"/>
                </a:solidFill>
              </a:rPr>
              <a:t>iscipline </a:t>
            </a:r>
            <a:r>
              <a:rPr lang="en-US" sz="3000" b="1" dirty="0">
                <a:solidFill>
                  <a:schemeClr val="tx1"/>
                </a:solidFill>
              </a:rPr>
              <a:t>literature: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ABI </a:t>
            </a:r>
            <a:r>
              <a:rPr lang="en-US" sz="3000" dirty="0">
                <a:solidFill>
                  <a:schemeClr val="tx1"/>
                </a:solidFill>
              </a:rPr>
              <a:t>Inform,  Business Source Complete, </a:t>
            </a:r>
            <a:r>
              <a:rPr lang="en-US" sz="3000" dirty="0" err="1" smtClean="0">
                <a:solidFill>
                  <a:schemeClr val="tx1"/>
                </a:solidFill>
              </a:rPr>
              <a:t>Econlit</a:t>
            </a:r>
            <a:r>
              <a:rPr lang="en-US" sz="3000" dirty="0" smtClean="0">
                <a:solidFill>
                  <a:schemeClr val="tx1"/>
                </a:solidFill>
              </a:rPr>
              <a:t>, Science Direct</a:t>
            </a:r>
            <a:endParaRPr lang="en-US" sz="3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Citation databases</a:t>
            </a:r>
            <a:r>
              <a:rPr lang="en-US" sz="3000" dirty="0">
                <a:solidFill>
                  <a:schemeClr val="tx1"/>
                </a:solidFill>
              </a:rPr>
              <a:t>: Web of Science,  Scopus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Preprints/working </a:t>
            </a:r>
            <a:r>
              <a:rPr lang="en-US" sz="3000" b="1" dirty="0">
                <a:solidFill>
                  <a:schemeClr val="tx1"/>
                </a:solidFill>
              </a:rPr>
              <a:t>papers: </a:t>
            </a:r>
            <a:r>
              <a:rPr lang="en-US" sz="3000" dirty="0" smtClean="0">
                <a:solidFill>
                  <a:schemeClr val="tx1"/>
                </a:solidFill>
              </a:rPr>
              <a:t>SSRN</a:t>
            </a:r>
            <a:r>
              <a:rPr lang="en-US" sz="3000" dirty="0">
                <a:solidFill>
                  <a:schemeClr val="tx1"/>
                </a:solidFill>
              </a:rPr>
              <a:t>, NBER Working Papers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Research </a:t>
            </a:r>
            <a:r>
              <a:rPr lang="en-US" sz="3000" b="1" dirty="0" smtClean="0">
                <a:solidFill>
                  <a:schemeClr val="tx1"/>
                </a:solidFill>
              </a:rPr>
              <a:t>Methodology: </a:t>
            </a:r>
            <a:r>
              <a:rPr lang="en-US" sz="3000" dirty="0" smtClean="0">
                <a:solidFill>
                  <a:schemeClr val="tx1"/>
                </a:solidFill>
              </a:rPr>
              <a:t>Sage </a:t>
            </a:r>
            <a:r>
              <a:rPr lang="en-US" sz="3000" dirty="0">
                <a:solidFill>
                  <a:schemeClr val="tx1"/>
                </a:solidFill>
              </a:rPr>
              <a:t>Research </a:t>
            </a:r>
            <a:r>
              <a:rPr lang="en-US" sz="3000" dirty="0" smtClean="0">
                <a:solidFill>
                  <a:schemeClr val="tx1"/>
                </a:solidFill>
              </a:rPr>
              <a:t>Methods</a:t>
            </a:r>
            <a:r>
              <a:rPr lang="en-US" sz="3000" dirty="0">
                <a:solidFill>
                  <a:schemeClr val="tx1"/>
                </a:solidFill>
              </a:rPr>
              <a:t>,  CARMA (Center for  the Advancement of Research Methods &amp; </a:t>
            </a:r>
            <a:r>
              <a:rPr lang="en-US" sz="3000" dirty="0" smtClean="0">
                <a:solidFill>
                  <a:schemeClr val="tx1"/>
                </a:solidFill>
              </a:rPr>
              <a:t>Analysis</a:t>
            </a:r>
            <a:r>
              <a:rPr lang="en-US" sz="3000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06A-64FC-4D58-9661-028E89950CE2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57" y="956172"/>
            <a:ext cx="6571343" cy="1049235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Resources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58100" cy="4267200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</a:rPr>
              <a:t>Financial: </a:t>
            </a:r>
            <a:r>
              <a:rPr lang="en-US" sz="2800" dirty="0" smtClean="0">
                <a:solidFill>
                  <a:schemeClr val="tx1"/>
                </a:solidFill>
              </a:rPr>
              <a:t>WRDS - </a:t>
            </a:r>
            <a:r>
              <a:rPr lang="en-US" sz="2800" dirty="0">
                <a:solidFill>
                  <a:schemeClr val="tx1"/>
                </a:solidFill>
              </a:rPr>
              <a:t>Capital IQ, </a:t>
            </a:r>
            <a:r>
              <a:rPr lang="en-US" sz="2800" dirty="0" err="1">
                <a:solidFill>
                  <a:schemeClr val="tx1"/>
                </a:solidFill>
              </a:rPr>
              <a:t>Compustat</a:t>
            </a:r>
            <a:r>
              <a:rPr lang="en-US" sz="2800" dirty="0">
                <a:solidFill>
                  <a:schemeClr val="tx1"/>
                </a:solidFill>
              </a:rPr>
              <a:t>, CRSP, FDIC, I/B/E/S, Isis, KLD, </a:t>
            </a:r>
            <a:r>
              <a:rPr lang="en-US" sz="2800" dirty="0" smtClean="0">
                <a:solidFill>
                  <a:schemeClr val="tx1"/>
                </a:solidFill>
              </a:rPr>
              <a:t>Osiris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</a:rPr>
              <a:t>Marketing</a:t>
            </a:r>
            <a:r>
              <a:rPr lang="en-US" sz="2800" b="1" i="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Passport, </a:t>
            </a:r>
            <a:r>
              <a:rPr lang="en-US" sz="2800" dirty="0">
                <a:solidFill>
                  <a:schemeClr val="tx1"/>
                </a:solidFill>
              </a:rPr>
              <a:t>Mintel, </a:t>
            </a:r>
            <a:r>
              <a:rPr lang="en-US" sz="2800" dirty="0" err="1" smtClean="0">
                <a:solidFill>
                  <a:schemeClr val="tx1"/>
                </a:solidFill>
              </a:rPr>
              <a:t>Marketline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Marketresearch.comAcademic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0" dirty="0" smtClean="0">
                <a:solidFill>
                  <a:schemeClr val="tx1"/>
                </a:solidFill>
              </a:rPr>
              <a:t>ESG: </a:t>
            </a:r>
            <a:r>
              <a:rPr lang="en-US" sz="2800" dirty="0" smtClean="0">
                <a:solidFill>
                  <a:schemeClr val="tx1"/>
                </a:solidFill>
              </a:rPr>
              <a:t>GMI Ratings, </a:t>
            </a:r>
            <a:r>
              <a:rPr lang="en-US" sz="2800" dirty="0" err="1" smtClean="0">
                <a:solidFill>
                  <a:schemeClr val="tx1"/>
                </a:solidFill>
              </a:rPr>
              <a:t>Compustat</a:t>
            </a:r>
            <a:r>
              <a:rPr lang="en-US" sz="2800" dirty="0" smtClean="0">
                <a:solidFill>
                  <a:schemeClr val="tx1"/>
                </a:solidFill>
              </a:rPr>
              <a:t> Exec Comp, </a:t>
            </a:r>
            <a:r>
              <a:rPr lang="en-US" sz="2800" dirty="0" err="1" smtClean="0">
                <a:solidFill>
                  <a:schemeClr val="tx1"/>
                </a:solidFill>
              </a:rPr>
              <a:t>Boardex</a:t>
            </a:r>
            <a:endParaRPr lang="en-US" sz="28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</a:rPr>
              <a:t>Industry: </a:t>
            </a:r>
            <a:r>
              <a:rPr lang="en-US" sz="2800" dirty="0">
                <a:solidFill>
                  <a:schemeClr val="tx1"/>
                </a:solidFill>
              </a:rPr>
              <a:t>Frost &amp; Sullivan, </a:t>
            </a:r>
            <a:r>
              <a:rPr lang="en-US" sz="2800" dirty="0" smtClean="0">
                <a:solidFill>
                  <a:schemeClr val="tx1"/>
                </a:solidFill>
              </a:rPr>
              <a:t>BMI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Trucost</a:t>
            </a:r>
            <a:r>
              <a:rPr lang="en-US" sz="2800" dirty="0" smtClean="0">
                <a:solidFill>
                  <a:schemeClr val="tx1"/>
                </a:solidFill>
              </a:rPr>
              <a:t>, BCC Research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4A7-64EB-4C47-A079-6953FB3986DA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400" b="1" dirty="0"/>
              <a:t>S</a:t>
            </a:r>
            <a:r>
              <a:rPr lang="en-US" sz="3400" b="1" dirty="0" smtClean="0"/>
              <a:t>pace | Resources </a:t>
            </a:r>
            <a:r>
              <a:rPr lang="en-US" sz="3400" b="1" dirty="0"/>
              <a:t>| Services</a:t>
            </a:r>
            <a:endParaRPr lang="en-CA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76400"/>
            <a:ext cx="7200900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Space: </a:t>
            </a:r>
          </a:p>
          <a:p>
            <a:pPr lvl="1"/>
            <a:r>
              <a:rPr lang="en-US" sz="3200" dirty="0" smtClean="0"/>
              <a:t>Actual &amp; Electronic</a:t>
            </a:r>
          </a:p>
          <a:p>
            <a:r>
              <a:rPr lang="en-US" sz="3200" dirty="0" smtClean="0"/>
              <a:t>Resources:</a:t>
            </a:r>
          </a:p>
          <a:p>
            <a:pPr lvl="1"/>
            <a:r>
              <a:rPr lang="en-US" sz="3200" dirty="0" smtClean="0"/>
              <a:t>Get information</a:t>
            </a:r>
          </a:p>
          <a:p>
            <a:r>
              <a:rPr lang="en-US" sz="3200" dirty="0" smtClean="0"/>
              <a:t>Services:</a:t>
            </a:r>
          </a:p>
          <a:p>
            <a:pPr lvl="1"/>
            <a:r>
              <a:rPr lang="en-US" sz="3200" dirty="0" smtClean="0"/>
              <a:t>Get help</a:t>
            </a:r>
            <a:endParaRPr lang="en-CA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CB40-F7D4-4120-9E1D-2E7583CECBA2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PhD Orientation August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57" y="956172"/>
            <a:ext cx="6571343" cy="1049235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Resources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/>
                </a:solidFill>
              </a:rPr>
              <a:t>Services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E4EB-FF28-4B5F-9F78-545910D9DE16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6764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57" y="956172"/>
            <a:ext cx="6571343" cy="1049235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Resources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8646-D87F-4C12-A3BD-A4FC9BD1D0DE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84" y="1432288"/>
            <a:ext cx="8878069" cy="53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57" y="956172"/>
            <a:ext cx="6571343" cy="1049235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Resources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/>
                </a:solidFill>
              </a:rPr>
              <a:t>Services</a:t>
            </a:r>
            <a:endParaRPr lang="en-US" sz="3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C77-B4F8-4DA2-835C-A2976B157C88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539524"/>
            <a:ext cx="6481864" cy="493747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96700"/>
            <a:ext cx="3048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02" y="5242450"/>
            <a:ext cx="324223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835" y="2361426"/>
            <a:ext cx="4047531" cy="13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F6A3-1AAD-43D8-AFDF-1D31AC3ECFD7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94020"/>
            <a:ext cx="8534400" cy="54925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01057" y="956172"/>
            <a:ext cx="6571343" cy="1049235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Resources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/>
                </a:solidFill>
              </a:rPr>
              <a:t>Services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2426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Resources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/>
                </a:solidFill>
              </a:rPr>
              <a:t>Services</a:t>
            </a:r>
            <a:endParaRPr lang="en-US" sz="3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05000"/>
            <a:ext cx="6819900" cy="3581400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 smtClean="0"/>
              <a:t>Winspear</a:t>
            </a:r>
            <a:r>
              <a:rPr lang="en-US" sz="2800" b="1" dirty="0" smtClean="0"/>
              <a:t> Business Library</a:t>
            </a:r>
          </a:p>
          <a:p>
            <a:pPr lvl="1"/>
            <a:r>
              <a:rPr lang="en-US" sz="2800" dirty="0" smtClean="0"/>
              <a:t>busref@ualberta.ca</a:t>
            </a:r>
          </a:p>
          <a:p>
            <a:r>
              <a:rPr lang="en-US" sz="2800" b="1" dirty="0" smtClean="0"/>
              <a:t>Business Librarians</a:t>
            </a:r>
          </a:p>
          <a:p>
            <a:pPr lvl="1">
              <a:lnSpc>
                <a:spcPct val="110000"/>
              </a:lnSpc>
            </a:pPr>
            <a:r>
              <a:rPr lang="en-US" sz="2800" b="1" dirty="0" smtClean="0"/>
              <a:t>Patti </a:t>
            </a:r>
            <a:r>
              <a:rPr lang="en-US" sz="2800" b="1" dirty="0" err="1" smtClean="0"/>
              <a:t>Sherbaniuk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psherban@ualberta.ca</a:t>
            </a:r>
          </a:p>
          <a:p>
            <a:pPr lvl="1">
              <a:lnSpc>
                <a:spcPct val="110000"/>
              </a:lnSpc>
            </a:pPr>
            <a:r>
              <a:rPr lang="en-US" sz="2800" b="1" dirty="0" smtClean="0"/>
              <a:t>Janet Williamson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janet.williamson@ualberta.ca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F50C-A5CB-4725-A157-E9D5B2F23438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PhD Orientation August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82980"/>
            <a:ext cx="6557027" cy="1022427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/>
              <a:t>Space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Resources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  <a:endParaRPr lang="en-CA" sz="3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28700" y="1981200"/>
            <a:ext cx="7200900" cy="3581400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research help</a:t>
            </a:r>
          </a:p>
          <a:p>
            <a:r>
              <a:rPr lang="en-US" sz="3200" b="0" dirty="0" smtClean="0"/>
              <a:t>business reserve</a:t>
            </a:r>
          </a:p>
          <a:p>
            <a:r>
              <a:rPr lang="en-US" sz="3200" dirty="0" smtClean="0"/>
              <a:t>Bloomberg &amp; </a:t>
            </a:r>
            <a:r>
              <a:rPr lang="en-US" sz="3200" b="0" dirty="0" err="1" smtClean="0"/>
              <a:t>Datastrea</a:t>
            </a:r>
            <a:r>
              <a:rPr lang="en-US" sz="3200" dirty="0" err="1" smtClean="0"/>
              <a:t>m</a:t>
            </a:r>
            <a:endParaRPr lang="en-US" sz="3200" b="0" dirty="0" smtClean="0"/>
          </a:p>
          <a:p>
            <a:r>
              <a:rPr lang="en-US" sz="3200" b="0" dirty="0" smtClean="0"/>
              <a:t>pick up holds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912B-EF20-4FF4-90D3-0AA921051269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PhD Orientation August 2019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45" y="1480789"/>
            <a:ext cx="2073361" cy="20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inspear Bloombe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4929">
            <a:off x="5635625" y="4096555"/>
            <a:ext cx="2507952" cy="18287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3915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6174"/>
            <a:ext cx="9144000" cy="520487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1C65-E384-4257-80D3-BDEBE6429D18}" type="datetime1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PhD Orientation August 2019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982980"/>
            <a:ext cx="6557027" cy="1022427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/>
              <a:t>Space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Resources</a:t>
            </a:r>
            <a:r>
              <a:rPr lang="en-US" sz="3400" b="1" dirty="0"/>
              <a:t>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  <a:endParaRPr lang="en-CA" sz="34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2A39-52F7-49A0-99BA-F42FB2EC2B1E}" type="datetime1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PhD Orientation August 2019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99"/>
            <a:ext cx="9144000" cy="64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56172"/>
            <a:ext cx="6571343" cy="1049235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b="1" dirty="0"/>
              <a:t>| Resources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  <a:endParaRPr lang="en-CA" sz="3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r>
              <a:rPr lang="en-US" sz="3200" b="1" dirty="0" smtClean="0"/>
              <a:t>Campus Computing ID (CCID)</a:t>
            </a:r>
          </a:p>
          <a:p>
            <a:pPr lvl="1"/>
            <a:r>
              <a:rPr lang="en-US" sz="3200" dirty="0" smtClean="0"/>
              <a:t>off campus access to library resources</a:t>
            </a:r>
          </a:p>
          <a:p>
            <a:r>
              <a:rPr lang="en-US" sz="3200" b="1" dirty="0" smtClean="0"/>
              <a:t>One Card</a:t>
            </a:r>
          </a:p>
          <a:p>
            <a:endParaRPr lang="en-US" sz="3500" dirty="0" smtClean="0"/>
          </a:p>
          <a:p>
            <a:pPr lvl="1" eaLnBrk="1" hangingPunct="1"/>
            <a:endParaRPr lang="en-US" sz="32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9316-2B91-46C4-8BD1-254160F6E03A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PhD Orientation August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9" y="3205591"/>
            <a:ext cx="4746427" cy="30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57" y="956172"/>
            <a:ext cx="6571343" cy="1049235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Resources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  <a:endParaRPr lang="en-CA" sz="3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17B7-3E6F-4B3C-8DE6-89567166DE70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PhD Orientation August 2019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27" y="1676400"/>
            <a:ext cx="8642184" cy="44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56172"/>
            <a:ext cx="6571343" cy="1049235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Resources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  <a:endParaRPr lang="en-CA" sz="3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07A1-A6B6-4678-AB0D-D5A9A6C961FD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PhD Orientation August 2019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16" y="1752600"/>
            <a:ext cx="8494206" cy="43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56172"/>
            <a:ext cx="6571343" cy="1049235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Space</a:t>
            </a:r>
            <a:r>
              <a:rPr lang="en-US" sz="3400" b="1" dirty="0"/>
              <a:t> | Resources | </a:t>
            </a:r>
            <a:r>
              <a:rPr lang="en-US" sz="3400" b="1" dirty="0">
                <a:solidFill>
                  <a:schemeClr val="tx1">
                    <a:lumMod val="85000"/>
                  </a:schemeClr>
                </a:solidFill>
              </a:rPr>
              <a:t>Services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5949-4B70-4CF3-A8C6-60402C46625C}" type="datetime1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PhD Orientation August 2019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1354"/>
            <a:ext cx="9144000" cy="54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Custom 12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FFFFFF"/>
      </a:hlink>
      <a:folHlink>
        <a:srgbClr val="B2B2B2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7335</TotalTime>
  <Words>386</Words>
  <Application>Microsoft Office PowerPoint</Application>
  <PresentationFormat>On-screen Show (4:3)</PresentationFormat>
  <Paragraphs>120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Gallery</vt:lpstr>
      <vt:lpstr>Business Research@ualberta.ca Alberta School of Business PhD Orientation 2019</vt:lpstr>
      <vt:lpstr>Space | Resources | Services</vt:lpstr>
      <vt:lpstr>Space | Resources | Services</vt:lpstr>
      <vt:lpstr>Space | Resources | Services</vt:lpstr>
      <vt:lpstr>PowerPoint Presentation</vt:lpstr>
      <vt:lpstr>Space | Resources | Services</vt:lpstr>
      <vt:lpstr>Space | Resources | Services</vt:lpstr>
      <vt:lpstr>Space | Resources | Services</vt:lpstr>
      <vt:lpstr>Space | Resources | Services</vt:lpstr>
      <vt:lpstr>PowerPoint Presentation</vt:lpstr>
      <vt:lpstr>PowerPoint Presentation</vt:lpstr>
      <vt:lpstr>Space | Resources | Services</vt:lpstr>
      <vt:lpstr>Space | Resources | Services</vt:lpstr>
      <vt:lpstr>PowerPoint Presentation</vt:lpstr>
      <vt:lpstr>Space | Resources | Services</vt:lpstr>
      <vt:lpstr>PowerPoint Presentation</vt:lpstr>
      <vt:lpstr>PowerPoint Presentation</vt:lpstr>
      <vt:lpstr>Space | Resources | Services</vt:lpstr>
      <vt:lpstr>Space | Resources | Services</vt:lpstr>
      <vt:lpstr>Space | Resources | Services</vt:lpstr>
      <vt:lpstr>Space | Resources | Services</vt:lpstr>
      <vt:lpstr>Space | Resources | Services</vt:lpstr>
      <vt:lpstr>Space | Resources | Services</vt:lpstr>
      <vt:lpstr>Space | Resources | Services</vt:lpstr>
    </vt:vector>
  </TitlesOfParts>
  <Company>University of Alberta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Kathy</dc:creator>
  <cp:lastModifiedBy>helen7</cp:lastModifiedBy>
  <cp:revision>314</cp:revision>
  <cp:lastPrinted>2019-08-16T20:30:44Z</cp:lastPrinted>
  <dcterms:created xsi:type="dcterms:W3CDTF">2012-08-07T18:50:22Z</dcterms:created>
  <dcterms:modified xsi:type="dcterms:W3CDTF">2019-08-19T17:00:12Z</dcterms:modified>
</cp:coreProperties>
</file>