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58" r:id="rId3"/>
    <p:sldId id="263" r:id="rId4"/>
    <p:sldId id="259" r:id="rId5"/>
    <p:sldId id="267" r:id="rId6"/>
    <p:sldId id="260" r:id="rId7"/>
    <p:sldId id="272" r:id="rId8"/>
    <p:sldId id="261" r:id="rId9"/>
    <p:sldId id="270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E0D760"/>
    <a:srgbClr val="7AB800"/>
    <a:srgbClr val="E4B70A"/>
    <a:srgbClr val="008000"/>
    <a:srgbClr val="FFB6A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50" autoAdjust="0"/>
    <p:restoredTop sz="94657" autoAdjust="0"/>
  </p:normalViewPr>
  <p:slideViewPr>
    <p:cSldViewPr>
      <p:cViewPr varScale="1">
        <p:scale>
          <a:sx n="142" d="100"/>
          <a:sy n="142" d="100"/>
        </p:scale>
        <p:origin x="-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E1F6D6-E2D8-42D8-AF7A-036EE7B07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07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912397-45AA-4DA8-8E32-D5BE02B6C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3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12397-45AA-4DA8-8E32-D5BE02B6C8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Start this then go to next slide...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12397-45AA-4DA8-8E32-D5BE02B6C8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Take some who said no</a:t>
            </a:r>
            <a:r>
              <a:rPr lang="en-CA" baseline="0" dirty="0" smtClean="0"/>
              <a:t> or not sure </a:t>
            </a:r>
            <a:r>
              <a:rPr lang="en-CA" dirty="0" smtClean="0"/>
              <a:t>and</a:t>
            </a:r>
            <a:r>
              <a:rPr lang="en-CA" baseline="0" dirty="0" smtClean="0"/>
              <a:t> perform </a:t>
            </a:r>
            <a:r>
              <a:rPr lang="en-CA" baseline="0" dirty="0" err="1" smtClean="0"/>
              <a:t>ideomotor</a:t>
            </a:r>
            <a:r>
              <a:rPr lang="en-CA" baseline="0" dirty="0" smtClean="0"/>
              <a:t> demonstration</a:t>
            </a:r>
          </a:p>
          <a:p>
            <a:r>
              <a:rPr lang="en-CA" baseline="0" dirty="0" smtClean="0"/>
              <a:t>Using active learning, I bet I can demonstrate that you really do believe in active learning.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12397-45AA-4DA8-8E32-D5BE02B6C8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6172200" y="60270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006600"/>
                </a:solidFill>
                <a:latin typeface="+mn-lt"/>
              </a:rPr>
              <a:t>PSYCO 529 Psychology of teaching and learning</a:t>
            </a:r>
            <a:endParaRPr lang="en-CA" sz="1600" b="1" dirty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8D225-FAED-46CC-AA45-B507A8C91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609600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0198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B8F8-FFE6-47E5-A8D3-1F87A12ED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772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Box 3"/>
          <p:cNvSpPr txBox="1"/>
          <p:nvPr userDrawn="1"/>
        </p:nvSpPr>
        <p:spPr>
          <a:xfrm>
            <a:off x="6172200" y="60270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006600"/>
                </a:solidFill>
                <a:latin typeface="+mn-lt"/>
              </a:rPr>
              <a:t>PSYCO 529 Psychology of teaching and learning</a:t>
            </a:r>
            <a:endParaRPr lang="en-CA" sz="1600" b="1" dirty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92EA7-FB5C-467E-881C-64900D1FA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1EFD5-F77B-4BE0-AB44-32A33E2C9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2D09-95FD-4824-B1F5-065752BC8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AD5AB-1DE7-4FF4-B32F-F8CF33F11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CAE42-B4DD-416E-8B70-D7388B0EB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72E6-105B-4F13-9D8C-EFC967718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3CC74-47A3-406D-A44F-1D441C8E6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4.png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pic>
        <p:nvPicPr>
          <p:cNvPr id="15" name="Picture 1" descr="TrkB-PPT-V2-Header1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24D8A6-EDCF-4D20-8BE5-4DCDC44B4B6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8500" y="5892800"/>
            <a:ext cx="8255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UA-COLOUR-REVERSE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77813" y="265113"/>
            <a:ext cx="15700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65000"/>
        <a:buBlip>
          <a:blip r:embed="rId16"/>
        </a:buBlip>
        <a:defRPr sz="2400" b="1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rgbClr val="0066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0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000">
          <a:solidFill>
            <a:srgbClr val="0066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5000"/>
        <a:buBlip>
          <a:blip r:embed="rId18"/>
        </a:buBlip>
        <a:defRPr sz="2000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5000"/>
        <a:buBlip>
          <a:blip r:embed="rId18"/>
        </a:buBlip>
        <a:defRPr sz="2000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5000"/>
        <a:buBlip>
          <a:blip r:embed="rId18"/>
        </a:buBlip>
        <a:defRPr sz="2000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5000"/>
        <a:buBlip>
          <a:blip r:embed="rId18"/>
        </a:buBlip>
        <a:defRPr sz="2000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5000"/>
        <a:buBlip>
          <a:blip r:embed="rId18"/>
        </a:buBlip>
        <a:defRPr sz="2000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/>
          <a:lstStyle/>
          <a:p>
            <a:pPr algn="ctr"/>
            <a:r>
              <a:rPr lang="en-CA" sz="3200" dirty="0" smtClean="0"/>
              <a:t>Bigger is Better!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Encouraging Active Learning in Large Classes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Connie Varnhagen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381000" y="4495800"/>
            <a:ext cx="3352800" cy="18288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In this session, participants experienced three active learning strategies as students while learning about the evidence-based goals for using them in a large class to support student learning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Response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Gauge learning, understanding</a:t>
            </a:r>
          </a:p>
          <a:p>
            <a:r>
              <a:rPr lang="en-CA" dirty="0" smtClean="0"/>
              <a:t>Promote discussion</a:t>
            </a:r>
          </a:p>
          <a:p>
            <a:r>
              <a:rPr lang="en-CA" dirty="0" smtClean="0"/>
              <a:t>Encourage application</a:t>
            </a:r>
          </a:p>
          <a:p>
            <a:r>
              <a:rPr lang="en-CA" dirty="0" smtClean="0"/>
              <a:t>Experimentation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Considerations for success</a:t>
            </a:r>
          </a:p>
          <a:p>
            <a:pPr lvl="1"/>
            <a:r>
              <a:rPr lang="en-CA" dirty="0" smtClean="0"/>
              <a:t>Match question to goal for asking question</a:t>
            </a:r>
          </a:p>
          <a:p>
            <a:pPr lvl="1"/>
            <a:r>
              <a:rPr lang="en-CA" dirty="0" smtClean="0"/>
              <a:t>Be creative</a:t>
            </a:r>
          </a:p>
          <a:p>
            <a:pPr lvl="1"/>
            <a:r>
              <a:rPr lang="en-CA" dirty="0" smtClean="0"/>
              <a:t>Consider only low stakes assessment</a:t>
            </a:r>
            <a:endParaRPr lang="en-CA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410200" y="2514600"/>
            <a:ext cx="3581400" cy="20574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Evidence-based goals and tips for using clickers in large classes are outlined here.  There is a large literature on using clickers – some can be found at </a:t>
            </a:r>
            <a:r>
              <a:rPr lang="en-CA" sz="1600" dirty="0" smtClean="0">
                <a:solidFill>
                  <a:srgbClr val="006600"/>
                </a:solidFill>
              </a:rPr>
              <a:t>http://ctl.ualberta.ca/technology-services/iclicker/teaching-tips   </a:t>
            </a:r>
            <a:endParaRPr lang="en-CA" sz="1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Activating active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Align activity with learning goals</a:t>
            </a:r>
          </a:p>
          <a:p>
            <a:r>
              <a:rPr lang="en-CA" dirty="0" smtClean="0"/>
              <a:t>Develop wrap-around</a:t>
            </a:r>
          </a:p>
          <a:p>
            <a:r>
              <a:rPr lang="en-CA" dirty="0" smtClean="0"/>
              <a:t>Practice</a:t>
            </a:r>
          </a:p>
          <a:p>
            <a:r>
              <a:rPr lang="en-CA" dirty="0" smtClean="0"/>
              <a:t>Prepare to lose control </a:t>
            </a:r>
          </a:p>
          <a:p>
            <a:r>
              <a:rPr lang="en-CA" dirty="0" smtClean="0"/>
              <a:t>Anticipate failure</a:t>
            </a:r>
          </a:p>
          <a:p>
            <a:r>
              <a:rPr lang="en-CA" dirty="0" smtClean="0"/>
              <a:t>Develop a sense of humor</a:t>
            </a:r>
          </a:p>
          <a:p>
            <a:endParaRPr lang="en-CA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486400" y="2514600"/>
            <a:ext cx="3200400" cy="2133600"/>
          </a:xfrm>
          <a:prstGeom prst="wedgeRoundRectCallout">
            <a:avLst>
              <a:gd name="adj1" fmla="val -19166"/>
              <a:gd name="adj2" fmla="val 63480"/>
              <a:gd name="adj3" fmla="val 16667"/>
            </a:avLst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CTL has a lot of resources and scheduled workshops at their website: </a:t>
            </a:r>
            <a:r>
              <a:rPr lang="en-CA" sz="1600" dirty="0" smtClean="0">
                <a:solidFill>
                  <a:srgbClr val="006600"/>
                </a:solidFill>
              </a:rPr>
              <a:t>http://ctl.ualberta.ca/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Feel free to contact the “instructor” as well at </a:t>
            </a:r>
            <a:r>
              <a:rPr lang="en-CA" sz="1600" dirty="0" smtClean="0">
                <a:solidFill>
                  <a:srgbClr val="006600"/>
                </a:solidFill>
              </a:rPr>
              <a:t>varn@ualberta.ca</a:t>
            </a:r>
            <a:endParaRPr lang="en-CA" sz="1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Engaging students in learning  </a:t>
            </a:r>
            <a:endParaRPr lang="en-CA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2400" y="2133600"/>
            <a:ext cx="7467600" cy="4495800"/>
            <a:chOff x="152400" y="2133600"/>
            <a:chExt cx="7467600" cy="4495800"/>
          </a:xfrm>
        </p:grpSpPr>
        <p:sp>
          <p:nvSpPr>
            <p:cNvPr id="5" name="Oval 4"/>
            <p:cNvSpPr/>
            <p:nvPr/>
          </p:nvSpPr>
          <p:spPr>
            <a:xfrm>
              <a:off x="2057400" y="2133600"/>
              <a:ext cx="5562600" cy="4495800"/>
            </a:xfrm>
            <a:prstGeom prst="ellipse">
              <a:avLst/>
            </a:prstGeom>
            <a:solidFill>
              <a:srgbClr val="E0D7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3124200" y="2819400"/>
              <a:ext cx="2057400" cy="1219200"/>
            </a:xfrm>
            <a:prstGeom prst="ellipse">
              <a:avLst/>
            </a:prstGeom>
            <a:solidFill>
              <a:srgbClr val="7AB80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5181600" y="3810000"/>
              <a:ext cx="2057400" cy="1219200"/>
            </a:xfrm>
            <a:prstGeom prst="ellipse">
              <a:avLst/>
            </a:prstGeom>
            <a:solidFill>
              <a:srgbClr val="7AB80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895600" y="4648200"/>
              <a:ext cx="2057400" cy="1219200"/>
            </a:xfrm>
            <a:prstGeom prst="ellipse">
              <a:avLst/>
            </a:prstGeom>
            <a:solidFill>
              <a:srgbClr val="7AB80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Course activities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895600"/>
              <a:ext cx="1752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3048000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>
                  <a:latin typeface="+mn-lt"/>
                </a:rPr>
                <a:t>Course goals</a:t>
              </a:r>
              <a:endParaRPr lang="en-CA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57800" y="41910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+mn-lt"/>
                </a:rPr>
                <a:t>Assessment</a:t>
              </a:r>
              <a:endParaRPr lang="en-CA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2743200"/>
              <a:ext cx="190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+mn-lt"/>
                </a:rPr>
                <a:t>Course</a:t>
              </a:r>
            </a:p>
            <a:p>
              <a:r>
                <a:rPr lang="en-CA" dirty="0" smtClean="0">
                  <a:latin typeface="+mn-lt"/>
                </a:rPr>
                <a:t>Experience</a:t>
              </a:r>
              <a:endParaRPr lang="en-CA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" y="2590800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+mn-lt"/>
                </a:rPr>
                <a:t>Student Experience</a:t>
              </a:r>
              <a:endParaRPr lang="en-CA" dirty="0">
                <a:latin typeface="+mn-lt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172200" y="60270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006600"/>
                </a:solidFill>
                <a:latin typeface="+mn-lt"/>
              </a:rPr>
              <a:t>PSYCO 529 Psychology of teaching and learning</a:t>
            </a:r>
            <a:endParaRPr lang="en-CA" sz="16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28600" y="609600"/>
            <a:ext cx="3352800" cy="18288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This “class” is the second class in a “course” on the psychology of teaching and learning.  We started the class by reviewing the last class – review of the previous lecture helps students prepare for the new learning 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3886200"/>
          </a:xfrm>
        </p:spPr>
        <p:txBody>
          <a:bodyPr/>
          <a:lstStyle/>
          <a:p>
            <a:pPr algn="ctr">
              <a:buNone/>
            </a:pPr>
            <a:r>
              <a:rPr lang="en-CA" sz="2800" dirty="0" smtClean="0"/>
              <a:t>Why do we care about active learning?</a:t>
            </a:r>
          </a:p>
          <a:p>
            <a:pPr>
              <a:buNone/>
            </a:pPr>
            <a:endParaRPr lang="en-CA" dirty="0" smtClean="0"/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To increase retention of information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To encourage deeper learning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To improve critical thinking and problem solving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To foster transfer and generalization of knowledge and skills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All of the above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endParaRPr lang="en-CA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CA" dirty="0" smtClean="0"/>
          </a:p>
          <a:p>
            <a:pPr marL="457200" indent="-457200">
              <a:buFont typeface="+mj-lt"/>
              <a:buAutoNum type="alphaUcPeriod"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648200" y="4114800"/>
            <a:ext cx="3352800" cy="19812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The use of clicker questions was discussed later in the session as one of the active learning strategies – this is an example of a fact-based assessment question to help gauge understanding and help students review previous material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Activities: </a:t>
            </a:r>
            <a:br>
              <a:rPr lang="en-CA" dirty="0" smtClean="0"/>
            </a:br>
            <a:r>
              <a:rPr lang="en-CA" dirty="0" smtClean="0"/>
              <a:t>Strategies for Active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Relevant examples</a:t>
            </a:r>
          </a:p>
          <a:p>
            <a:r>
              <a:rPr lang="en-CA" dirty="0" smtClean="0"/>
              <a:t>Modeling</a:t>
            </a:r>
          </a:p>
          <a:p>
            <a:r>
              <a:rPr lang="en-CA" dirty="0" smtClean="0"/>
              <a:t>Demonstrations, simulations</a:t>
            </a:r>
          </a:p>
          <a:p>
            <a:r>
              <a:rPr lang="en-CA" dirty="0" smtClean="0"/>
              <a:t>Discussions</a:t>
            </a:r>
          </a:p>
          <a:p>
            <a:r>
              <a:rPr lang="en-CA" dirty="0" smtClean="0"/>
              <a:t>Personal Response Systems</a:t>
            </a:r>
          </a:p>
          <a:p>
            <a:r>
              <a:rPr lang="en-CA" dirty="0" smtClean="0"/>
              <a:t>Thought questions, reflection papers</a:t>
            </a:r>
          </a:p>
          <a:p>
            <a:r>
              <a:rPr lang="en-CA" dirty="0" smtClean="0"/>
              <a:t>Service learning, experiential learning</a:t>
            </a:r>
          </a:p>
          <a:p>
            <a:r>
              <a:rPr lang="en-CA" dirty="0" smtClean="0"/>
              <a:t>Research project, independent study</a:t>
            </a:r>
          </a:p>
          <a:p>
            <a:r>
              <a:rPr lang="en-CA" dirty="0" smtClean="0"/>
              <a:t> </a:t>
            </a:r>
            <a:r>
              <a:rPr lang="en-CA" dirty="0" smtClean="0">
                <a:latin typeface="Bradley Hand ITC" pitchFamily="66" charset="0"/>
              </a:rPr>
              <a:t>writing for learning</a:t>
            </a:r>
          </a:p>
          <a:p>
            <a:r>
              <a:rPr lang="en-CA" dirty="0" smtClean="0">
                <a:latin typeface="Bradley Hand ITC" pitchFamily="66" charset="0"/>
              </a:rPr>
              <a:t> close slides </a:t>
            </a:r>
          </a:p>
          <a:p>
            <a:endParaRPr lang="en-CA" dirty="0"/>
          </a:p>
        </p:txBody>
      </p:sp>
      <p:pic>
        <p:nvPicPr>
          <p:cNvPr id="18" name="Picture 17" descr="Presentation2.gif"/>
          <p:cNvPicPr>
            <a:picLocks noChangeAspect="1"/>
          </p:cNvPicPr>
          <p:nvPr/>
        </p:nvPicPr>
        <p:blipFill>
          <a:blip r:embed="rId3" cstate="print"/>
          <a:srcRect t="30000" r="14167"/>
          <a:stretch>
            <a:fillRect/>
          </a:stretch>
        </p:blipFill>
        <p:spPr>
          <a:xfrm>
            <a:off x="5715000" y="2362200"/>
            <a:ext cx="3239105" cy="19812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6781800" y="3276600"/>
            <a:ext cx="10668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Left Brace 5"/>
          <p:cNvSpPr/>
          <p:nvPr/>
        </p:nvSpPr>
        <p:spPr>
          <a:xfrm>
            <a:off x="609600" y="3124200"/>
            <a:ext cx="304800" cy="9906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40668" y="33886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+mj-lt"/>
              </a:rPr>
              <a:t>Today</a:t>
            </a:r>
            <a:endParaRPr lang="en-CA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696200" cy="3886200"/>
          </a:xfrm>
        </p:spPr>
        <p:txBody>
          <a:bodyPr/>
          <a:lstStyle/>
          <a:p>
            <a:pPr algn="ctr">
              <a:buNone/>
            </a:pPr>
            <a:r>
              <a:rPr lang="en-CA" sz="2800" dirty="0" smtClean="0"/>
              <a:t>Do we </a:t>
            </a:r>
            <a:r>
              <a:rPr lang="en-CA" sz="2800" i="1" dirty="0" smtClean="0"/>
              <a:t>really</a:t>
            </a:r>
            <a:r>
              <a:rPr lang="en-CA" sz="2800" dirty="0" smtClean="0"/>
              <a:t> need to employ these active learning strategies for effective teaching and learning?</a:t>
            </a:r>
          </a:p>
          <a:p>
            <a:pPr>
              <a:buNone/>
            </a:pPr>
            <a:endParaRPr lang="en-CA" dirty="0" smtClean="0"/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Yes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No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It depends  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Not sure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endParaRPr lang="en-CA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CA" dirty="0" smtClean="0"/>
          </a:p>
          <a:p>
            <a:pPr marL="457200" indent="-457200">
              <a:buFont typeface="+mj-lt"/>
              <a:buAutoNum type="alphaUcPeriod"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038600" y="3429000"/>
            <a:ext cx="3352800" cy="18288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This clicker question prompted discussion.  From the larger class discussion, I selected 2 participants to take part in an </a:t>
            </a:r>
            <a:r>
              <a:rPr lang="en-CA" sz="1600" dirty="0" err="1" smtClean="0">
                <a:solidFill>
                  <a:schemeClr val="tx1"/>
                </a:solidFill>
              </a:rPr>
              <a:t>ideomotor</a:t>
            </a:r>
            <a:r>
              <a:rPr lang="en-CA" sz="1600" dirty="0" smtClean="0">
                <a:solidFill>
                  <a:schemeClr val="tx1"/>
                </a:solidFill>
              </a:rPr>
              <a:t> demonstration to show that what one says may not exactly be what one believes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Demonstrations, simulations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Provide a live example</a:t>
            </a:r>
          </a:p>
          <a:p>
            <a:r>
              <a:rPr lang="en-CA" dirty="0" smtClean="0"/>
              <a:t>Encourage participation</a:t>
            </a:r>
          </a:p>
          <a:p>
            <a:r>
              <a:rPr lang="en-CA" dirty="0" smtClean="0"/>
              <a:t>Allow prediction, application, analysis</a:t>
            </a:r>
          </a:p>
          <a:p>
            <a:r>
              <a:rPr lang="en-CA" dirty="0" smtClean="0"/>
              <a:t>Direct attention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Considerations for success</a:t>
            </a:r>
          </a:p>
          <a:p>
            <a:pPr lvl="1"/>
            <a:r>
              <a:rPr lang="en-CA" dirty="0" smtClean="0"/>
              <a:t>Recognize background understanding</a:t>
            </a:r>
          </a:p>
          <a:p>
            <a:pPr lvl="1"/>
            <a:r>
              <a:rPr lang="en-CA" dirty="0" smtClean="0"/>
              <a:t>Develop wrap-around</a:t>
            </a:r>
          </a:p>
          <a:p>
            <a:pPr lvl="1"/>
            <a:r>
              <a:rPr lang="en-CA" dirty="0" smtClean="0"/>
              <a:t>Prepare for failure</a:t>
            </a:r>
          </a:p>
          <a:p>
            <a:endParaRPr lang="en-CA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5791200" y="3352800"/>
            <a:ext cx="3048000" cy="12954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Evidence-based goals and tips for using demonstrations are outlined here.  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of demonstrations/simulations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   Think about a time you participated in a particularly effective demonstration or simulation.</a:t>
            </a:r>
          </a:p>
          <a:p>
            <a:endParaRPr lang="en-CA" dirty="0" smtClean="0"/>
          </a:p>
          <a:p>
            <a:pPr algn="ctr">
              <a:buNone/>
            </a:pPr>
            <a:r>
              <a:rPr lang="en-CA" dirty="0" smtClean="0"/>
              <a:t>What characteristic made it particularly effective?</a:t>
            </a:r>
          </a:p>
          <a:p>
            <a:endParaRPr lang="en-CA" dirty="0" smtClean="0"/>
          </a:p>
          <a:p>
            <a:r>
              <a:rPr lang="en-CA" dirty="0" smtClean="0"/>
              <a:t>Reflect alone for 1 minute</a:t>
            </a:r>
          </a:p>
          <a:p>
            <a:r>
              <a:rPr lang="en-CA" dirty="0" smtClean="0"/>
              <a:t>Discuss with your neighbor for 2 minutes</a:t>
            </a:r>
          </a:p>
          <a:p>
            <a:r>
              <a:rPr lang="en-CA" dirty="0" smtClean="0"/>
              <a:t>Be prepared to summarize your neighbor’s reflection.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096000" y="3733800"/>
            <a:ext cx="3048000" cy="9144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This was used as an example of a think-pair-share discussion strategy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Stimulate interaction</a:t>
            </a:r>
          </a:p>
          <a:p>
            <a:r>
              <a:rPr lang="en-CA" dirty="0" smtClean="0"/>
              <a:t>Allow time for reflection</a:t>
            </a:r>
          </a:p>
          <a:p>
            <a:r>
              <a:rPr lang="en-CA" dirty="0" smtClean="0"/>
              <a:t>Encourage deeper learning</a:t>
            </a:r>
          </a:p>
          <a:p>
            <a:r>
              <a:rPr lang="en-CA" dirty="0" smtClean="0"/>
              <a:t>Lead to better retention</a:t>
            </a:r>
          </a:p>
          <a:p>
            <a:pPr lvl="1"/>
            <a:endParaRPr lang="en-CA" dirty="0" smtClean="0"/>
          </a:p>
          <a:p>
            <a:pPr>
              <a:buNone/>
            </a:pPr>
            <a:r>
              <a:rPr lang="en-CA" dirty="0" smtClean="0"/>
              <a:t>Considerations for success</a:t>
            </a:r>
          </a:p>
          <a:p>
            <a:pPr lvl="1"/>
            <a:r>
              <a:rPr lang="en-CA" dirty="0" smtClean="0"/>
              <a:t>Identify an achievable goal for the discussion</a:t>
            </a:r>
          </a:p>
          <a:p>
            <a:pPr lvl="1"/>
            <a:r>
              <a:rPr lang="en-CA" dirty="0" smtClean="0"/>
              <a:t>Provide explicit instructions for the discussion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5638800" y="2514600"/>
            <a:ext cx="3048000" cy="12954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Evidence-based goals and tips for incorporating discussion in large classes are outlined here.  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3886200"/>
          </a:xfrm>
        </p:spPr>
        <p:txBody>
          <a:bodyPr/>
          <a:lstStyle/>
          <a:p>
            <a:pPr algn="ctr">
              <a:buNone/>
            </a:pPr>
            <a:r>
              <a:rPr lang="en-CA" sz="2800" dirty="0" smtClean="0"/>
              <a:t>What is your perception of this session?</a:t>
            </a:r>
          </a:p>
          <a:p>
            <a:pPr>
              <a:buNone/>
            </a:pPr>
            <a:endParaRPr lang="en-CA" dirty="0" smtClean="0"/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I am motivated to integrate one of these strategies in my large class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Active learning is an interesting concept and I will think about the strategies when I design my lectures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The session is entertaining but the strategies don’t work for me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I haven’t learned anything that will affect how I teach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I have too much content to get across in the lecture to attempt many active learning strategies</a:t>
            </a:r>
          </a:p>
          <a:p>
            <a:pPr marL="457200" indent="-457200">
              <a:buClr>
                <a:srgbClr val="E4B70A"/>
              </a:buClr>
              <a:buSzPct val="100000"/>
              <a:buFont typeface="+mj-lt"/>
              <a:buAutoNum type="alphaUcPeriod"/>
            </a:pPr>
            <a:endParaRPr lang="en-CA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CA" dirty="0" smtClean="0"/>
          </a:p>
          <a:p>
            <a:pPr marL="457200" indent="-457200">
              <a:buFont typeface="+mj-lt"/>
              <a:buAutoNum type="alphaUcPeriod"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410200" y="228600"/>
            <a:ext cx="3048000" cy="1295400"/>
          </a:xfrm>
          <a:prstGeom prst="wedgeRoundRectCallout">
            <a:avLst/>
          </a:prstGeom>
          <a:solidFill>
            <a:srgbClr val="E0D7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This was a clicker question example for collecting data in class.  This can be used for discussion, to survey the class on sensitive issues, etc..  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4611</TotalTime>
  <Words>713</Words>
  <Application>Microsoft Macintosh PowerPoint</Application>
  <PresentationFormat>On-screen Show (4:3)</PresentationFormat>
  <Paragraphs>112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Bigger is Better! Encouraging Active Learning in Large Classes</vt:lpstr>
      <vt:lpstr>Engaging students in learning  </vt:lpstr>
      <vt:lpstr>PowerPoint Presentation</vt:lpstr>
      <vt:lpstr>Course Activities:  Strategies for Active Learning</vt:lpstr>
      <vt:lpstr>PowerPoint Presentation</vt:lpstr>
      <vt:lpstr>Demonstrations, simulations</vt:lpstr>
      <vt:lpstr>Benefits of demonstrations/simulations </vt:lpstr>
      <vt:lpstr>Discussions</vt:lpstr>
      <vt:lpstr>PowerPoint Presentation</vt:lpstr>
      <vt:lpstr>Personal Response Systems</vt:lpstr>
      <vt:lpstr>Activating active learning</vt:lpstr>
    </vt:vector>
  </TitlesOfParts>
  <Company>U of 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End user</dc:creator>
  <cp:lastModifiedBy>Lily Lai</cp:lastModifiedBy>
  <cp:revision>100</cp:revision>
  <dcterms:created xsi:type="dcterms:W3CDTF">2003-01-15T17:33:36Z</dcterms:created>
  <dcterms:modified xsi:type="dcterms:W3CDTF">2012-08-20T17:49:25Z</dcterms:modified>
</cp:coreProperties>
</file>