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51" r:id="rId2"/>
    <p:sldMasterId id="2147483663" r:id="rId3"/>
  </p:sldMasterIdLst>
  <p:notesMasterIdLst>
    <p:notesMasterId r:id="rId16"/>
  </p:notesMasterIdLst>
  <p:sldIdLst>
    <p:sldId id="271" r:id="rId4"/>
    <p:sldId id="267" r:id="rId5"/>
    <p:sldId id="268" r:id="rId6"/>
    <p:sldId id="272" r:id="rId7"/>
    <p:sldId id="275" r:id="rId8"/>
    <p:sldId id="276" r:id="rId9"/>
    <p:sldId id="273" r:id="rId10"/>
    <p:sldId id="278" r:id="rId11"/>
    <p:sldId id="279" r:id="rId12"/>
    <p:sldId id="280" r:id="rId13"/>
    <p:sldId id="281" r:id="rId14"/>
    <p:sldId id="283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E89C04-82E7-1349-9511-D3772D682CB1}">
          <p14:sldIdLst>
            <p14:sldId id="271"/>
            <p14:sldId id="267"/>
            <p14:sldId id="268"/>
            <p14:sldId id="272"/>
            <p14:sldId id="275"/>
            <p14:sldId id="276"/>
            <p14:sldId id="273"/>
            <p14:sldId id="278"/>
            <p14:sldId id="279"/>
            <p14:sldId id="280"/>
            <p14:sldId id="281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63E"/>
    <a:srgbClr val="509638"/>
    <a:srgbClr val="FF9A37"/>
    <a:srgbClr val="403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28" autoAdjust="0"/>
  </p:normalViewPr>
  <p:slideViewPr>
    <p:cSldViewPr snapToGrid="0" snapToObjects="1">
      <p:cViewPr>
        <p:scale>
          <a:sx n="103" d="100"/>
          <a:sy n="103" d="100"/>
        </p:scale>
        <p:origin x="-1136" y="-9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1.xml"/><Relationship Id="rId20" Type="http://schemas.openxmlformats.org/officeDocument/2006/relationships/theme" Target="theme/theme1.xml"/><Relationship Id="rId4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2" Type="http://schemas.openxmlformats.org/officeDocument/2006/relationships/slide" Target="slides/slide9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C1950-DAE4-9C45-9728-450B0EDDEE26}" type="datetimeFigureOut">
              <a:rPr lang="en-US" smtClean="0"/>
              <a:t>30/08/13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C906-8FEE-034D-8A76-D65A180E1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2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0C906-8FEE-034D-8A76-D65A180E1F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4656781D-C434-1943-B7D0-AF7141D4FC9A}" type="datetimeFigureOut">
              <a:rPr lang="en-US" smtClean="0"/>
              <a:t>30/08/13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55D9FF1A-7755-B041-B8BF-7E250A536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4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8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169995" y="4349667"/>
            <a:ext cx="64723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C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FACULTY OF EDUCATION,</a:t>
            </a:r>
            <a:r>
              <a:rPr lang="en-CA" sz="14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UNIVERSITY OF ALBERTA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144595" y="4632929"/>
            <a:ext cx="6497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CA" sz="2400" dirty="0" smtClean="0">
                <a:solidFill>
                  <a:schemeClr val="bg1"/>
                </a:solidFill>
              </a:rPr>
              <a:t>EDEL</a:t>
            </a:r>
            <a:r>
              <a:rPr lang="en-CA" sz="2400" baseline="0" dirty="0" smtClean="0">
                <a:solidFill>
                  <a:schemeClr val="bg1"/>
                </a:solidFill>
              </a:rPr>
              <a:t> 325: </a:t>
            </a:r>
            <a:r>
              <a:rPr lang="en-CA" sz="1800" baseline="0" dirty="0" smtClean="0">
                <a:solidFill>
                  <a:schemeClr val="bg1"/>
                </a:solidFill>
              </a:rPr>
              <a:t>Curriculum &amp; Pedagogy in Elementary School Music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FD9D02-426E-46C9-9EE9-0DE1EF8B2838}" type="datetime1">
              <a:rPr lang="en-US" smtClean="0"/>
              <a:pPr/>
              <a:t>30/08/13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0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8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43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8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34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microsoft.com/office/2007/relationships/hdphoto" Target="../media/hdphoto2.wd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98771" y="443910"/>
            <a:ext cx="7003259" cy="2009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Transforming Teaching &amp; Learning: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The EDEL 325 Story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9801" y="2453836"/>
            <a:ext cx="4878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pc="50" dirty="0" smtClean="0"/>
              <a:t>Amanda P. Montgomery</a:t>
            </a:r>
          </a:p>
          <a:p>
            <a:pPr algn="ctr"/>
            <a:r>
              <a:rPr lang="en-US" sz="2000" b="1" spc="50" dirty="0" smtClean="0"/>
              <a:t>        Department of Elementary Education</a:t>
            </a:r>
            <a:endParaRPr lang="en-US" sz="2000" b="1" spc="50" dirty="0"/>
          </a:p>
        </p:txBody>
      </p:sp>
    </p:spTree>
    <p:extLst>
      <p:ext uri="{BB962C8B-B14F-4D97-AF65-F5344CB8AC3E}">
        <p14:creationId xmlns:p14="http://schemas.microsoft.com/office/powerpoint/2010/main" val="119454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4868" y="2227447"/>
            <a:ext cx="1736924" cy="646331"/>
          </a:xfrm>
          <a:prstGeom prst="flowChartProcess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 Units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5308" y="2227447"/>
            <a:ext cx="2396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 Modules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7334" y="2165892"/>
            <a:ext cx="36882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</a:rPr>
              <a:t>A:</a:t>
            </a:r>
            <a:r>
              <a:rPr lang="en-US" sz="3200" dirty="0" smtClean="0"/>
              <a:t> LIVE! Online Class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via Adobe Connect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6447" y="990126"/>
            <a:ext cx="195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509638"/>
                </a:solidFill>
              </a:rPr>
              <a:t>E:</a:t>
            </a:r>
            <a:r>
              <a:rPr lang="en-US" sz="3600" dirty="0" smtClean="0"/>
              <a:t> Flexlab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027919" y="287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27334" y="3604058"/>
            <a:ext cx="33922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09638"/>
                </a:solidFill>
              </a:rPr>
              <a:t>R:</a:t>
            </a:r>
            <a:r>
              <a:rPr lang="en-US" sz="3200" dirty="0" smtClean="0"/>
              <a:t> Flexlab Revisited</a:t>
            </a:r>
            <a:endParaRPr lang="en-US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21817" y="1479701"/>
            <a:ext cx="594630" cy="875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1" idx="1"/>
          </p:cNvCxnSpPr>
          <p:nvPr/>
        </p:nvCxnSpPr>
        <p:spPr>
          <a:xfrm>
            <a:off x="1931792" y="2550613"/>
            <a:ext cx="593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21817" y="2587606"/>
            <a:ext cx="50551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21817" y="2873778"/>
            <a:ext cx="505517" cy="73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28280" y="160893"/>
            <a:ext cx="6315701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EDEL 325 Online Learning (ATEP)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369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corder Animation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5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4792" y="209624"/>
            <a:ext cx="67320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Things to think about…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Read a bit </a:t>
            </a:r>
            <a:r>
              <a:rPr lang="en-US" sz="3200" smtClean="0"/>
              <a:t>of the </a:t>
            </a:r>
            <a:r>
              <a:rPr lang="en-US" sz="3200" dirty="0" smtClean="0"/>
              <a:t>literature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Look at other instructor’s courses</a:t>
            </a:r>
            <a:r>
              <a:rPr lang="en-US" sz="24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amanda.montgomery@ualberta.ca</a:t>
            </a:r>
            <a:r>
              <a:rPr lang="en-US" sz="1600" dirty="0" smtClean="0"/>
              <a:t>) 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Tap into the campus support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Start small - a couple of modules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Be creative with learning objectives – no one size fits all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88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96"/>
            <a:ext cx="9143999" cy="4893647"/>
          </a:xfrm>
          <a:prstGeom prst="rect">
            <a:avLst/>
          </a:prstGeom>
          <a:noFill/>
          <a:ln w="76200" cmpd="tri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dirty="0" smtClean="0">
                <a:solidFill>
                  <a:srgbClr val="509638"/>
                </a:solidFill>
              </a:rPr>
              <a:t>Course Type: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One of 7 Curriculum &amp; Pedagogy courses in BEd. Elementary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 smtClean="0">
                <a:solidFill>
                  <a:srgbClr val="509638"/>
                </a:solidFill>
              </a:rPr>
              <a:t>Content: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Theory and research surrounding children’s musical development and learning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Concrete application of pedagogy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 smtClean="0">
                <a:solidFill>
                  <a:srgbClr val="509638"/>
                </a:solidFill>
              </a:rPr>
              <a:t>Structure: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nquiry </a:t>
            </a:r>
            <a:r>
              <a:rPr lang="en-US" sz="2400" dirty="0"/>
              <a:t>&amp; constructivist based </a:t>
            </a:r>
            <a:endParaRPr lang="en-US" sz="2400" dirty="0" smtClean="0"/>
          </a:p>
          <a:p>
            <a:pPr lvl="1"/>
            <a:r>
              <a:rPr lang="en-US" sz="2400" dirty="0" smtClean="0"/>
              <a:t>----------------------------------------------------------------------------------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>
                <a:solidFill>
                  <a:srgbClr val="509638"/>
                </a:solidFill>
              </a:rPr>
              <a:t>Current Format: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/>
              <a:t>F2F </a:t>
            </a:r>
            <a:r>
              <a:rPr lang="en-US" sz="2400" dirty="0"/>
              <a:t>sections of </a:t>
            </a:r>
            <a:r>
              <a:rPr lang="en-US" sz="2400" dirty="0" smtClean="0"/>
              <a:t>35-40 </a:t>
            </a:r>
            <a:r>
              <a:rPr lang="en-US" sz="2400" dirty="0"/>
              <a:t>students each - taught in </a:t>
            </a:r>
            <a:r>
              <a:rPr lang="en-US" sz="2400" dirty="0" smtClean="0"/>
              <a:t>variable time formats (3/4/8 weeks compressed and regular 13 weeks)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949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560" y="98646"/>
            <a:ext cx="8433503" cy="4154983"/>
          </a:xfrm>
          <a:prstGeom prst="rect">
            <a:avLst/>
          </a:prstGeom>
          <a:noFill/>
          <a:ln w="76200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          </a:t>
            </a:r>
            <a:r>
              <a:rPr lang="en-US" sz="3600" b="1" dirty="0" smtClean="0"/>
              <a:t>Challenges: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My experience: </a:t>
            </a:r>
            <a:r>
              <a:rPr lang="en-US" sz="2400" dirty="0" smtClean="0"/>
              <a:t>blended and online graduate teaching</a:t>
            </a:r>
          </a:p>
          <a:p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No current undergraduate models</a:t>
            </a:r>
          </a:p>
          <a:p>
            <a:endParaRPr lang="en-US" sz="3600" dirty="0" smtClean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EDEL 325 needs lots of hands-on application time – </a:t>
            </a:r>
            <a:r>
              <a:rPr lang="en-US" sz="2400" dirty="0" smtClean="0"/>
              <a:t>how to keep constructivist/inquiry based model </a:t>
            </a:r>
          </a:p>
        </p:txBody>
      </p:sp>
      <p:pic>
        <p:nvPicPr>
          <p:cNvPr id="3" name="Picture 2" descr="imgres.jpe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9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337" y="1713986"/>
            <a:ext cx="1146660" cy="10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6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62760"/>
          </a:xfrm>
          <a:prstGeom prst="rect">
            <a:avLst/>
          </a:prstGeom>
          <a:noFill/>
          <a:ln w="76200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read the literature on blended learning…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Definitions:</a:t>
            </a:r>
          </a:p>
          <a:p>
            <a:pPr lvl="2" indent="-3429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“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b="1" dirty="0">
                <a:solidFill>
                  <a:srgbClr val="509638"/>
                </a:solidFill>
              </a:rPr>
              <a:t>thoughtful integration </a:t>
            </a:r>
            <a:r>
              <a:rPr lang="en-US" sz="2400" dirty="0">
                <a:solidFill>
                  <a:srgbClr val="000000"/>
                </a:solidFill>
              </a:rPr>
              <a:t>of classroom, face-to-face learning experiences with online learning experiences”</a:t>
            </a:r>
            <a:r>
              <a:rPr lang="en-US" sz="2000" dirty="0">
                <a:solidFill>
                  <a:srgbClr val="000000"/>
                </a:solidFill>
              </a:rPr>
              <a:t>(Garrison &amp; Kanuka, 2004, p.96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571500" lvl="2"/>
            <a:endParaRPr lang="en-US" sz="2000" dirty="0">
              <a:solidFill>
                <a:srgbClr val="000000"/>
              </a:solidFill>
            </a:endParaRPr>
          </a:p>
          <a:p>
            <a:pPr lvl="2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can be </a:t>
            </a:r>
            <a:r>
              <a:rPr lang="en-US" sz="2400" b="1" dirty="0">
                <a:solidFill>
                  <a:srgbClr val="509638"/>
                </a:solidFill>
              </a:rPr>
              <a:t>any % mixture </a:t>
            </a:r>
            <a:r>
              <a:rPr lang="en-US" sz="2400" dirty="0">
                <a:solidFill>
                  <a:srgbClr val="000000"/>
                </a:solidFill>
              </a:rPr>
              <a:t>of F2F and online learning depending on context </a:t>
            </a:r>
            <a:r>
              <a:rPr lang="en-US" sz="2000" dirty="0">
                <a:solidFill>
                  <a:srgbClr val="000000"/>
                </a:solidFill>
              </a:rPr>
              <a:t>(Halverson et al., 2012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marL="571500" lvl="2"/>
            <a:endParaRPr lang="en-US" sz="2000" dirty="0">
              <a:solidFill>
                <a:srgbClr val="000000"/>
              </a:solidFill>
            </a:endParaRPr>
          </a:p>
          <a:p>
            <a:pPr lvl="2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is not simply taking F2F material and moving it online but rather involves a </a:t>
            </a:r>
            <a:r>
              <a:rPr lang="en-US" sz="2400" b="1" dirty="0">
                <a:solidFill>
                  <a:srgbClr val="509638"/>
                </a:solidFill>
              </a:rPr>
              <a:t>complete rethinking and redesign </a:t>
            </a:r>
            <a:r>
              <a:rPr lang="en-US" sz="2400" dirty="0">
                <a:solidFill>
                  <a:srgbClr val="000000"/>
                </a:solidFill>
              </a:rPr>
              <a:t>of instruction</a:t>
            </a:r>
            <a:r>
              <a:rPr lang="en-US" sz="2000" dirty="0">
                <a:solidFill>
                  <a:srgbClr val="000000"/>
                </a:solidFill>
              </a:rPr>
              <a:t> (Vaughn, 2007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2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26" y="223784"/>
            <a:ext cx="8229600" cy="3681413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Early </a:t>
            </a:r>
            <a:r>
              <a:rPr lang="en-US" sz="3600" dirty="0">
                <a:solidFill>
                  <a:srgbClr val="000000"/>
                </a:solidFill>
              </a:rPr>
              <a:t>goals highlighted </a:t>
            </a:r>
            <a:r>
              <a:rPr lang="en-US" sz="3600" dirty="0" smtClean="0">
                <a:solidFill>
                  <a:srgbClr val="000000"/>
                </a:solidFill>
              </a:rPr>
              <a:t>blended learning’s </a:t>
            </a:r>
            <a:r>
              <a:rPr lang="en-US" sz="3600" dirty="0">
                <a:solidFill>
                  <a:srgbClr val="000000"/>
                </a:solidFill>
              </a:rPr>
              <a:t>potential to transform higher education towards: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More </a:t>
            </a:r>
            <a:r>
              <a:rPr lang="en-US" sz="3200" b="1" dirty="0">
                <a:solidFill>
                  <a:srgbClr val="509638"/>
                </a:solidFill>
              </a:rPr>
              <a:t>constructivist and inquiry based </a:t>
            </a:r>
            <a:r>
              <a:rPr lang="en-US" sz="3200" dirty="0">
                <a:solidFill>
                  <a:srgbClr val="000000"/>
                </a:solidFill>
              </a:rPr>
              <a:t>learning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More </a:t>
            </a:r>
            <a:r>
              <a:rPr lang="en-US" sz="3200" b="1" dirty="0">
                <a:solidFill>
                  <a:srgbClr val="509638"/>
                </a:solidFill>
              </a:rPr>
              <a:t>interactive and collaborative </a:t>
            </a:r>
            <a:r>
              <a:rPr lang="en-US" sz="3200" dirty="0" smtClean="0">
                <a:solidFill>
                  <a:srgbClr val="000000"/>
                </a:solidFill>
              </a:rPr>
              <a:t>learning with </a:t>
            </a:r>
            <a:r>
              <a:rPr lang="en-US" sz="3200" dirty="0">
                <a:solidFill>
                  <a:srgbClr val="000000"/>
                </a:solidFill>
              </a:rPr>
              <a:t>less </a:t>
            </a:r>
            <a:r>
              <a:rPr lang="en-US" sz="3200" dirty="0" smtClean="0">
                <a:solidFill>
                  <a:srgbClr val="000000"/>
                </a:solidFill>
              </a:rPr>
              <a:t>big hall lecture</a:t>
            </a:r>
            <a:endParaRPr lang="en-US" sz="3200" dirty="0">
              <a:solidFill>
                <a:srgbClr val="000000"/>
              </a:solidFill>
            </a:endParaRP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Building </a:t>
            </a:r>
            <a:r>
              <a:rPr lang="en-US" sz="3200" b="1" dirty="0">
                <a:solidFill>
                  <a:srgbClr val="509638"/>
                </a:solidFill>
              </a:rPr>
              <a:t>communities of inquiry 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9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5640"/>
            <a:ext cx="8555797" cy="3821112"/>
          </a:xfrm>
          <a:noFill/>
        </p:spPr>
        <p:txBody>
          <a:bodyPr>
            <a:normAutofit fontScale="70000" lnSpcReduction="20000"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4000" dirty="0" smtClean="0"/>
              <a:t>More recently as the </a:t>
            </a:r>
            <a:r>
              <a:rPr lang="en-US" sz="4000" b="1" dirty="0" smtClean="0">
                <a:solidFill>
                  <a:srgbClr val="96363E"/>
                </a:solidFill>
              </a:rPr>
              <a:t>flipped</a:t>
            </a:r>
            <a:r>
              <a:rPr lang="en-US" sz="4000" dirty="0" smtClean="0"/>
              <a:t> classroom has gained conversation time, goals have expanded to include:</a:t>
            </a:r>
          </a:p>
          <a:p>
            <a:pPr marL="857250" lvl="1" indent="-457200"/>
            <a:r>
              <a:rPr lang="en-US" sz="4000" dirty="0" smtClean="0"/>
              <a:t>The opportunity for students to take more </a:t>
            </a:r>
            <a:r>
              <a:rPr lang="en-US" sz="4000" b="1" dirty="0" smtClean="0">
                <a:solidFill>
                  <a:srgbClr val="509638"/>
                </a:solidFill>
              </a:rPr>
              <a:t>ownership and responsibility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for their learning (i.e., online work first – application in F2F second)</a:t>
            </a:r>
          </a:p>
          <a:p>
            <a:pPr marL="857250" lvl="1" indent="-457200"/>
            <a:r>
              <a:rPr lang="en-US" sz="4000" dirty="0" smtClean="0"/>
              <a:t>The opportunity for </a:t>
            </a:r>
            <a:r>
              <a:rPr lang="en-US" sz="4000" b="1" dirty="0" smtClean="0">
                <a:solidFill>
                  <a:srgbClr val="509638"/>
                </a:solidFill>
              </a:rPr>
              <a:t>individual pacing and greater access for review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of course content (e.g., screencasts, podcasts, etc.)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11929" y="0"/>
            <a:ext cx="1962248" cy="146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301"/>
            <a:ext cx="9144000" cy="3724096"/>
          </a:xfrm>
          <a:prstGeom prst="rect">
            <a:avLst/>
          </a:prstGeom>
          <a:noFill/>
          <a:ln w="76200" cmpd="tri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as a result, I decided to be innovative and create a ‘flipped’ music classroom within a blended format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Developed a theoretical learning model                             for this flipped-blended classroom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</a:t>
            </a:r>
            <a:r>
              <a:rPr lang="en-US" sz="3200" b="1" dirty="0" smtClean="0">
                <a:solidFill>
                  <a:srgbClr val="509638"/>
                </a:solidFill>
              </a:rPr>
              <a:t>E</a:t>
            </a:r>
            <a:r>
              <a:rPr lang="en-US" sz="3200" b="1" dirty="0" smtClean="0">
                <a:solidFill>
                  <a:srgbClr val="96363E"/>
                </a:solidFill>
              </a:rPr>
              <a:t>A</a:t>
            </a:r>
            <a:r>
              <a:rPr lang="en-US" sz="3200" b="1" dirty="0" smtClean="0">
                <a:solidFill>
                  <a:srgbClr val="509638"/>
                </a:solidFill>
              </a:rPr>
              <a:t>R</a:t>
            </a:r>
            <a:r>
              <a:rPr lang="en-US" sz="3200" b="1" dirty="0" smtClean="0"/>
              <a:t>S’s of Learning: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</a:t>
            </a:r>
            <a:r>
              <a:rPr lang="en-US" sz="3200" b="1" dirty="0" smtClean="0">
                <a:solidFill>
                  <a:srgbClr val="509638"/>
                </a:solidFill>
              </a:rPr>
              <a:t>Explore</a:t>
            </a:r>
            <a:r>
              <a:rPr lang="en-US" sz="3200" dirty="0" smtClean="0"/>
              <a:t>-</a:t>
            </a:r>
            <a:r>
              <a:rPr lang="en-US" sz="3200" b="1" dirty="0" smtClean="0">
                <a:solidFill>
                  <a:srgbClr val="96363E"/>
                </a:solidFill>
              </a:rPr>
              <a:t>Apply</a:t>
            </a:r>
            <a:r>
              <a:rPr lang="en-US" sz="3200" dirty="0" smtClean="0"/>
              <a:t>-</a:t>
            </a:r>
            <a:r>
              <a:rPr lang="en-US" sz="3200" b="1" dirty="0" smtClean="0">
                <a:solidFill>
                  <a:srgbClr val="509638"/>
                </a:solidFill>
              </a:rPr>
              <a:t>Reinforce</a:t>
            </a:r>
            <a:endParaRPr lang="en-US" sz="3200" b="1" dirty="0">
              <a:solidFill>
                <a:srgbClr val="509638"/>
              </a:solidFill>
            </a:endParaRPr>
          </a:p>
        </p:txBody>
      </p:sp>
      <p:pic>
        <p:nvPicPr>
          <p:cNvPr id="3" name="Picture 2" descr="File-Furulya_00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07183" y="1640000"/>
            <a:ext cx="1285241" cy="268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3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993"/>
            <a:ext cx="9144000" cy="3970318"/>
          </a:xfrm>
          <a:prstGeom prst="rect">
            <a:avLst/>
          </a:prstGeom>
          <a:noFill/>
          <a:ln w="76200" cmpd="tri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509638"/>
                </a:solidFill>
              </a:rPr>
              <a:t>E</a:t>
            </a:r>
            <a:r>
              <a:rPr lang="en-US" sz="3600" b="1" dirty="0" smtClean="0">
                <a:solidFill>
                  <a:srgbClr val="800000"/>
                </a:solidFill>
              </a:rPr>
              <a:t>A</a:t>
            </a:r>
            <a:r>
              <a:rPr lang="en-US" sz="3600" b="1" dirty="0" smtClean="0">
                <a:solidFill>
                  <a:srgbClr val="509638"/>
                </a:solidFill>
              </a:rPr>
              <a:t>R</a:t>
            </a:r>
            <a:r>
              <a:rPr lang="en-US" sz="3600" b="1" dirty="0" smtClean="0"/>
              <a:t>’s of Learning</a:t>
            </a:r>
          </a:p>
          <a:p>
            <a:r>
              <a:rPr lang="en-US" sz="3200" b="1" dirty="0" smtClean="0"/>
              <a:t>1. </a:t>
            </a:r>
            <a:r>
              <a:rPr lang="en-US" sz="3200" b="1" dirty="0" smtClean="0">
                <a:solidFill>
                  <a:srgbClr val="509638"/>
                </a:solidFill>
              </a:rPr>
              <a:t>Explore:</a:t>
            </a:r>
            <a:r>
              <a:rPr lang="en-US" sz="32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ndividual online exploration of course material through multiple modalities (e.g., screencasts, podcasts, videos, readings, group discussions, etc.) in conjunction with practice quizzes and/or assignments – Moodle eClass</a:t>
            </a:r>
          </a:p>
          <a:p>
            <a:r>
              <a:rPr lang="en-US" sz="3200" b="1" dirty="0" smtClean="0"/>
              <a:t>2. </a:t>
            </a:r>
            <a:r>
              <a:rPr lang="en-US" sz="3200" b="1" dirty="0" smtClean="0">
                <a:solidFill>
                  <a:srgbClr val="96363E"/>
                </a:solidFill>
              </a:rPr>
              <a:t>Apply:</a:t>
            </a:r>
            <a:r>
              <a:rPr lang="en-US" sz="3200" dirty="0" smtClean="0"/>
              <a:t> </a:t>
            </a:r>
            <a:r>
              <a:rPr lang="en-US" sz="2400" dirty="0" smtClean="0"/>
              <a:t>Collaborative, synchronous application of this course material during the F2F class – on campus</a:t>
            </a:r>
          </a:p>
          <a:p>
            <a:r>
              <a:rPr lang="en-US" sz="3200" b="1" dirty="0" smtClean="0"/>
              <a:t>3. </a:t>
            </a:r>
            <a:r>
              <a:rPr lang="en-US" sz="3200" b="1" dirty="0" smtClean="0">
                <a:solidFill>
                  <a:srgbClr val="509638"/>
                </a:solidFill>
              </a:rPr>
              <a:t>Reinforce:</a:t>
            </a:r>
            <a:r>
              <a:rPr lang="en-US" sz="2800" b="1" dirty="0" smtClean="0"/>
              <a:t> </a:t>
            </a:r>
            <a:r>
              <a:rPr lang="en-US" sz="2400" dirty="0" smtClean="0"/>
              <a:t>Individual review of course material online as needed plus assignments – Moodle eClass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0130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4868" y="2227447"/>
            <a:ext cx="1736924" cy="646331"/>
          </a:xfrm>
          <a:prstGeom prst="flowChartProcess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10 Units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5308" y="2227447"/>
            <a:ext cx="2396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 Modules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7334" y="2165892"/>
            <a:ext cx="24166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96363E"/>
                </a:solidFill>
              </a:rPr>
              <a:t>A:</a:t>
            </a:r>
            <a:r>
              <a:rPr lang="en-US" sz="3200" dirty="0" smtClean="0"/>
              <a:t> Interactive </a:t>
            </a:r>
          </a:p>
          <a:p>
            <a:r>
              <a:rPr lang="en-US" sz="3200" dirty="0" smtClean="0"/>
              <a:t>    Class LIVE!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6447" y="990126"/>
            <a:ext cx="195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509638"/>
                </a:solidFill>
              </a:rPr>
              <a:t>E:</a:t>
            </a:r>
            <a:r>
              <a:rPr lang="en-US" sz="3600" dirty="0" smtClean="0"/>
              <a:t> Flexlab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027919" y="287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27334" y="3604058"/>
            <a:ext cx="25681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09638"/>
                </a:solidFill>
              </a:rPr>
              <a:t>R:</a:t>
            </a:r>
            <a:r>
              <a:rPr lang="en-US" sz="3200" dirty="0" smtClean="0"/>
              <a:t> Assignment</a:t>
            </a:r>
            <a:endParaRPr lang="en-US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21817" y="1479701"/>
            <a:ext cx="594630" cy="875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1" idx="1"/>
          </p:cNvCxnSpPr>
          <p:nvPr/>
        </p:nvCxnSpPr>
        <p:spPr>
          <a:xfrm>
            <a:off x="1931792" y="2550613"/>
            <a:ext cx="5935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21817" y="2587606"/>
            <a:ext cx="50551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21817" y="2873778"/>
            <a:ext cx="505517" cy="73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40820" y="148266"/>
            <a:ext cx="5287099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EDEL 325 Blended Learning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999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EDEL_325_Video Template 16-9.potx</Template>
  <TotalTime>16713</TotalTime>
  <Words>631</Words>
  <Application>Microsoft Macintosh PowerPoint</Application>
  <PresentationFormat>On-screen Show (16:9)</PresentationFormat>
  <Paragraphs>79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2_Custom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evita mcconnell graphics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evita mcconnell</dc:creator>
  <cp:lastModifiedBy>Lily Lai</cp:lastModifiedBy>
  <cp:revision>83</cp:revision>
  <dcterms:created xsi:type="dcterms:W3CDTF">2012-11-05T17:26:38Z</dcterms:created>
  <dcterms:modified xsi:type="dcterms:W3CDTF">2013-08-30T15:27:27Z</dcterms:modified>
</cp:coreProperties>
</file>