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704"/>
  </p:normalViewPr>
  <p:slideViewPr>
    <p:cSldViewPr snapToGrid="0">
      <p:cViewPr varScale="1">
        <p:scale>
          <a:sx n="91" d="100"/>
          <a:sy n="91" d="100"/>
        </p:scale>
        <p:origin x="20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E5BA9C-3375-4CA4-9266-A14FC95A1B4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65E53661-F8A5-4E02-9712-B21BA8DF4EF3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STANDARD-DOSE</a:t>
          </a:r>
          <a:r>
            <a:rPr lang="en-US" sz="1800" dirty="0"/>
            <a:t> Intensity Flow Chart</a:t>
          </a:r>
          <a:endParaRPr lang="en-CA" sz="1800" dirty="0"/>
        </a:p>
      </dgm:t>
    </dgm:pt>
    <dgm:pt modelId="{C094185B-5A75-4229-8F9B-9D0FF91AB978}" type="parTrans" cxnId="{1398A1A1-EA97-453C-9D22-2233DAF2FA56}">
      <dgm:prSet/>
      <dgm:spPr/>
      <dgm:t>
        <a:bodyPr/>
        <a:lstStyle/>
        <a:p>
          <a:endParaRPr lang="en-CA"/>
        </a:p>
      </dgm:t>
    </dgm:pt>
    <dgm:pt modelId="{7CDF2AD3-F8A7-421B-8A0D-E9963B5B2136}" type="sibTrans" cxnId="{1398A1A1-EA97-453C-9D22-2233DAF2FA56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9221A498-96A4-4ECD-82C4-DF4EABBCF6BB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Patients are to receive STANDARD-DOSE (total effluent 25-30 mL/kg/</a:t>
          </a:r>
          <a:r>
            <a:rPr lang="en-US" sz="1400" dirty="0" err="1"/>
            <a:t>hr</a:t>
          </a:r>
          <a:r>
            <a:rPr lang="en-US" sz="1400" dirty="0"/>
            <a:t>) for a minimum of 12 </a:t>
          </a:r>
          <a:r>
            <a:rPr lang="en-US" sz="1400" dirty="0" err="1"/>
            <a:t>hr</a:t>
          </a:r>
          <a:r>
            <a:rPr lang="en-US" sz="1400" dirty="0"/>
            <a:t> and  maximum of 24 </a:t>
          </a:r>
          <a:r>
            <a:rPr lang="en-US" sz="1400" dirty="0" err="1"/>
            <a:t>hr</a:t>
          </a:r>
          <a:endParaRPr lang="en-CA" sz="1400" dirty="0"/>
        </a:p>
      </dgm:t>
    </dgm:pt>
    <dgm:pt modelId="{78FD526B-3742-4013-94C4-102D8DBF1A17}" type="parTrans" cxnId="{4A09CDB2-951D-4DB6-9BB3-21AABD1F8080}">
      <dgm:prSet/>
      <dgm:spPr/>
      <dgm:t>
        <a:bodyPr/>
        <a:lstStyle/>
        <a:p>
          <a:endParaRPr lang="en-CA"/>
        </a:p>
      </dgm:t>
    </dgm:pt>
    <dgm:pt modelId="{896FEE32-DCD9-4729-AA85-E650F722C149}" type="sibTrans" cxnId="{4A09CDB2-951D-4DB6-9BB3-21AABD1F8080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7B3C89E4-8250-4EED-B0C7-70D5AD804DFD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After a minimum of 12 </a:t>
          </a:r>
          <a:r>
            <a:rPr lang="en-US" sz="1400" dirty="0" err="1"/>
            <a:t>hr</a:t>
          </a:r>
          <a:r>
            <a:rPr lang="en-US" sz="1400" dirty="0"/>
            <a:t>, CONFIRM patients are receiving allocated STANDARD-DOSE CRRT (25-30 ml/kg/</a:t>
          </a:r>
          <a:r>
            <a:rPr lang="en-US" sz="1400" dirty="0" err="1"/>
            <a:t>hr</a:t>
          </a:r>
          <a:r>
            <a:rPr lang="en-US" sz="1400" dirty="0"/>
            <a:t>).</a:t>
          </a:r>
          <a:endParaRPr lang="en-CA" sz="1400" dirty="0"/>
        </a:p>
      </dgm:t>
    </dgm:pt>
    <dgm:pt modelId="{EF97D3BB-BAC3-4D75-B013-D576D3372C69}" type="parTrans" cxnId="{E018C22A-071D-4C35-AF13-068E2E344E64}">
      <dgm:prSet/>
      <dgm:spPr/>
      <dgm:t>
        <a:bodyPr/>
        <a:lstStyle/>
        <a:p>
          <a:endParaRPr lang="en-CA"/>
        </a:p>
      </dgm:t>
    </dgm:pt>
    <dgm:pt modelId="{30120AAC-5C68-479C-9E5C-8B4D8D05AA51}" type="sibTrans" cxnId="{E018C22A-071D-4C35-AF13-068E2E344E64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871C7FA9-711F-4735-9328-B9A48B94684D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 Continue STANDARD-DOSE CRRT until discontinued (due to recovery, transition to IHD or death)</a:t>
          </a:r>
          <a:endParaRPr lang="en-CA" sz="1400" dirty="0"/>
        </a:p>
      </dgm:t>
    </dgm:pt>
    <dgm:pt modelId="{0E20FE42-C00E-4291-9D10-68F4B61F7E7C}" type="parTrans" cxnId="{EE14F4C2-2BB4-4B2C-B093-0A58F67C0640}">
      <dgm:prSet/>
      <dgm:spPr/>
      <dgm:t>
        <a:bodyPr/>
        <a:lstStyle/>
        <a:p>
          <a:endParaRPr lang="en-CA"/>
        </a:p>
      </dgm:t>
    </dgm:pt>
    <dgm:pt modelId="{71C76FD2-9BED-45AC-AFD9-B6A84967D1A4}" type="sibTrans" cxnId="{EE14F4C2-2BB4-4B2C-B093-0A58F67C0640}">
      <dgm:prSet/>
      <dgm:spPr/>
      <dgm:t>
        <a:bodyPr/>
        <a:lstStyle/>
        <a:p>
          <a:endParaRPr lang="en-CA"/>
        </a:p>
      </dgm:t>
    </dgm:pt>
    <dgm:pt modelId="{AC062C06-E1D1-4513-A1DF-FB3C0FABCC33}" type="pres">
      <dgm:prSet presAssocID="{98E5BA9C-3375-4CA4-9266-A14FC95A1B43}" presName="linearFlow" presStyleCnt="0">
        <dgm:presLayoutVars>
          <dgm:resizeHandles val="exact"/>
        </dgm:presLayoutVars>
      </dgm:prSet>
      <dgm:spPr/>
    </dgm:pt>
    <dgm:pt modelId="{7B792AF9-3C15-469B-BCEF-98A76DE9BD4E}" type="pres">
      <dgm:prSet presAssocID="{65E53661-F8A5-4E02-9712-B21BA8DF4EF3}" presName="node" presStyleLbl="node1" presStyleIdx="0" presStyleCnt="4">
        <dgm:presLayoutVars>
          <dgm:bulletEnabled val="1"/>
        </dgm:presLayoutVars>
      </dgm:prSet>
      <dgm:spPr/>
    </dgm:pt>
    <dgm:pt modelId="{3787CEB1-EE49-4423-965C-89501D41561A}" type="pres">
      <dgm:prSet presAssocID="{7CDF2AD3-F8A7-421B-8A0D-E9963B5B2136}" presName="sibTrans" presStyleLbl="sibTrans2D1" presStyleIdx="0" presStyleCnt="3"/>
      <dgm:spPr/>
    </dgm:pt>
    <dgm:pt modelId="{8407557D-E591-41E6-BE35-BA4A55E8D2C5}" type="pres">
      <dgm:prSet presAssocID="{7CDF2AD3-F8A7-421B-8A0D-E9963B5B2136}" presName="connectorText" presStyleLbl="sibTrans2D1" presStyleIdx="0" presStyleCnt="3"/>
      <dgm:spPr/>
    </dgm:pt>
    <dgm:pt modelId="{4B0D3866-40E0-4A7E-A63D-0BACDC996BE1}" type="pres">
      <dgm:prSet presAssocID="{9221A498-96A4-4ECD-82C4-DF4EABBCF6BB}" presName="node" presStyleLbl="node1" presStyleIdx="1" presStyleCnt="4">
        <dgm:presLayoutVars>
          <dgm:bulletEnabled val="1"/>
        </dgm:presLayoutVars>
      </dgm:prSet>
      <dgm:spPr/>
    </dgm:pt>
    <dgm:pt modelId="{B246BD5A-4B22-46DE-8BE5-B6DA6234469C}" type="pres">
      <dgm:prSet presAssocID="{896FEE32-DCD9-4729-AA85-E650F722C149}" presName="sibTrans" presStyleLbl="sibTrans2D1" presStyleIdx="1" presStyleCnt="3"/>
      <dgm:spPr/>
    </dgm:pt>
    <dgm:pt modelId="{C2291116-6D94-4B6D-B121-B1082D3DE082}" type="pres">
      <dgm:prSet presAssocID="{896FEE32-DCD9-4729-AA85-E650F722C149}" presName="connectorText" presStyleLbl="sibTrans2D1" presStyleIdx="1" presStyleCnt="3"/>
      <dgm:spPr/>
    </dgm:pt>
    <dgm:pt modelId="{FDADA04D-352D-4C25-996E-594C3B509B81}" type="pres">
      <dgm:prSet presAssocID="{7B3C89E4-8250-4EED-B0C7-70D5AD804DFD}" presName="node" presStyleLbl="node1" presStyleIdx="2" presStyleCnt="4">
        <dgm:presLayoutVars>
          <dgm:bulletEnabled val="1"/>
        </dgm:presLayoutVars>
      </dgm:prSet>
      <dgm:spPr/>
    </dgm:pt>
    <dgm:pt modelId="{EF0FA246-BEC8-40FB-85B5-E454C28AB95E}" type="pres">
      <dgm:prSet presAssocID="{30120AAC-5C68-479C-9E5C-8B4D8D05AA51}" presName="sibTrans" presStyleLbl="sibTrans2D1" presStyleIdx="2" presStyleCnt="3"/>
      <dgm:spPr/>
    </dgm:pt>
    <dgm:pt modelId="{90F2193C-A7E4-4416-8E11-BC3F775B9D9A}" type="pres">
      <dgm:prSet presAssocID="{30120AAC-5C68-479C-9E5C-8B4D8D05AA51}" presName="connectorText" presStyleLbl="sibTrans2D1" presStyleIdx="2" presStyleCnt="3"/>
      <dgm:spPr/>
    </dgm:pt>
    <dgm:pt modelId="{D44DA4F5-2D13-4ED7-BD97-D4AA60875D35}" type="pres">
      <dgm:prSet presAssocID="{871C7FA9-711F-4735-9328-B9A48B94684D}" presName="node" presStyleLbl="node1" presStyleIdx="3" presStyleCnt="4">
        <dgm:presLayoutVars>
          <dgm:bulletEnabled val="1"/>
        </dgm:presLayoutVars>
      </dgm:prSet>
      <dgm:spPr/>
    </dgm:pt>
  </dgm:ptLst>
  <dgm:cxnLst>
    <dgm:cxn modelId="{E988D507-E852-4DBC-9EF2-DC46F78798ED}" type="presOf" srcId="{7CDF2AD3-F8A7-421B-8A0D-E9963B5B2136}" destId="{3787CEB1-EE49-4423-965C-89501D41561A}" srcOrd="0" destOrd="0" presId="urn:microsoft.com/office/officeart/2005/8/layout/process2"/>
    <dgm:cxn modelId="{DEB50423-B698-4BB0-939C-56089C0F04F4}" type="presOf" srcId="{871C7FA9-711F-4735-9328-B9A48B94684D}" destId="{D44DA4F5-2D13-4ED7-BD97-D4AA60875D35}" srcOrd="0" destOrd="0" presId="urn:microsoft.com/office/officeart/2005/8/layout/process2"/>
    <dgm:cxn modelId="{002F4D24-4373-4C5E-89E3-FB6767F5AEF0}" type="presOf" srcId="{30120AAC-5C68-479C-9E5C-8B4D8D05AA51}" destId="{EF0FA246-BEC8-40FB-85B5-E454C28AB95E}" srcOrd="0" destOrd="0" presId="urn:microsoft.com/office/officeart/2005/8/layout/process2"/>
    <dgm:cxn modelId="{CDA2A725-27BF-421C-9669-6245F6F4D07B}" type="presOf" srcId="{896FEE32-DCD9-4729-AA85-E650F722C149}" destId="{C2291116-6D94-4B6D-B121-B1082D3DE082}" srcOrd="1" destOrd="0" presId="urn:microsoft.com/office/officeart/2005/8/layout/process2"/>
    <dgm:cxn modelId="{49B74629-F328-47C8-B8B1-8A46EEB5BF10}" type="presOf" srcId="{30120AAC-5C68-479C-9E5C-8B4D8D05AA51}" destId="{90F2193C-A7E4-4416-8E11-BC3F775B9D9A}" srcOrd="1" destOrd="0" presId="urn:microsoft.com/office/officeart/2005/8/layout/process2"/>
    <dgm:cxn modelId="{23D3212A-30B5-45A6-AB5C-993E4111CB59}" type="presOf" srcId="{98E5BA9C-3375-4CA4-9266-A14FC95A1B43}" destId="{AC062C06-E1D1-4513-A1DF-FB3C0FABCC33}" srcOrd="0" destOrd="0" presId="urn:microsoft.com/office/officeart/2005/8/layout/process2"/>
    <dgm:cxn modelId="{E018C22A-071D-4C35-AF13-068E2E344E64}" srcId="{98E5BA9C-3375-4CA4-9266-A14FC95A1B43}" destId="{7B3C89E4-8250-4EED-B0C7-70D5AD804DFD}" srcOrd="2" destOrd="0" parTransId="{EF97D3BB-BAC3-4D75-B013-D576D3372C69}" sibTransId="{30120AAC-5C68-479C-9E5C-8B4D8D05AA51}"/>
    <dgm:cxn modelId="{9AD1EB3C-5347-4963-82E6-6282FCB41B86}" type="presOf" srcId="{9221A498-96A4-4ECD-82C4-DF4EABBCF6BB}" destId="{4B0D3866-40E0-4A7E-A63D-0BACDC996BE1}" srcOrd="0" destOrd="0" presId="urn:microsoft.com/office/officeart/2005/8/layout/process2"/>
    <dgm:cxn modelId="{1398A1A1-EA97-453C-9D22-2233DAF2FA56}" srcId="{98E5BA9C-3375-4CA4-9266-A14FC95A1B43}" destId="{65E53661-F8A5-4E02-9712-B21BA8DF4EF3}" srcOrd="0" destOrd="0" parTransId="{C094185B-5A75-4229-8F9B-9D0FF91AB978}" sibTransId="{7CDF2AD3-F8A7-421B-8A0D-E9963B5B2136}"/>
    <dgm:cxn modelId="{0D59FBAD-D81B-4729-A9B2-86DF5D60F774}" type="presOf" srcId="{896FEE32-DCD9-4729-AA85-E650F722C149}" destId="{B246BD5A-4B22-46DE-8BE5-B6DA6234469C}" srcOrd="0" destOrd="0" presId="urn:microsoft.com/office/officeart/2005/8/layout/process2"/>
    <dgm:cxn modelId="{E8F3AAB1-804E-4F30-8028-BCA8E1E9E665}" type="presOf" srcId="{7CDF2AD3-F8A7-421B-8A0D-E9963B5B2136}" destId="{8407557D-E591-41E6-BE35-BA4A55E8D2C5}" srcOrd="1" destOrd="0" presId="urn:microsoft.com/office/officeart/2005/8/layout/process2"/>
    <dgm:cxn modelId="{4A09CDB2-951D-4DB6-9BB3-21AABD1F8080}" srcId="{98E5BA9C-3375-4CA4-9266-A14FC95A1B43}" destId="{9221A498-96A4-4ECD-82C4-DF4EABBCF6BB}" srcOrd="1" destOrd="0" parTransId="{78FD526B-3742-4013-94C4-102D8DBF1A17}" sibTransId="{896FEE32-DCD9-4729-AA85-E650F722C149}"/>
    <dgm:cxn modelId="{EE14F4C2-2BB4-4B2C-B093-0A58F67C0640}" srcId="{98E5BA9C-3375-4CA4-9266-A14FC95A1B43}" destId="{871C7FA9-711F-4735-9328-B9A48B94684D}" srcOrd="3" destOrd="0" parTransId="{0E20FE42-C00E-4291-9D10-68F4B61F7E7C}" sibTransId="{71C76FD2-9BED-45AC-AFD9-B6A84967D1A4}"/>
    <dgm:cxn modelId="{9E153FDB-B97D-403F-AA8F-29DE76426193}" type="presOf" srcId="{65E53661-F8A5-4E02-9712-B21BA8DF4EF3}" destId="{7B792AF9-3C15-469B-BCEF-98A76DE9BD4E}" srcOrd="0" destOrd="0" presId="urn:microsoft.com/office/officeart/2005/8/layout/process2"/>
    <dgm:cxn modelId="{18F418E4-315F-4380-9E9E-67338323FB8C}" type="presOf" srcId="{7B3C89E4-8250-4EED-B0C7-70D5AD804DFD}" destId="{FDADA04D-352D-4C25-996E-594C3B509B81}" srcOrd="0" destOrd="0" presId="urn:microsoft.com/office/officeart/2005/8/layout/process2"/>
    <dgm:cxn modelId="{B4D5B5C1-70D6-4636-9D0E-D4F2CDFAA0A4}" type="presParOf" srcId="{AC062C06-E1D1-4513-A1DF-FB3C0FABCC33}" destId="{7B792AF9-3C15-469B-BCEF-98A76DE9BD4E}" srcOrd="0" destOrd="0" presId="urn:microsoft.com/office/officeart/2005/8/layout/process2"/>
    <dgm:cxn modelId="{547926E9-F8BE-41FF-8890-2DBA7CFB940E}" type="presParOf" srcId="{AC062C06-E1D1-4513-A1DF-FB3C0FABCC33}" destId="{3787CEB1-EE49-4423-965C-89501D41561A}" srcOrd="1" destOrd="0" presId="urn:microsoft.com/office/officeart/2005/8/layout/process2"/>
    <dgm:cxn modelId="{A8BE637A-BBF2-4B71-A2E2-0F69FD739998}" type="presParOf" srcId="{3787CEB1-EE49-4423-965C-89501D41561A}" destId="{8407557D-E591-41E6-BE35-BA4A55E8D2C5}" srcOrd="0" destOrd="0" presId="urn:microsoft.com/office/officeart/2005/8/layout/process2"/>
    <dgm:cxn modelId="{FA9531CD-C24C-422E-AB16-176219489BB7}" type="presParOf" srcId="{AC062C06-E1D1-4513-A1DF-FB3C0FABCC33}" destId="{4B0D3866-40E0-4A7E-A63D-0BACDC996BE1}" srcOrd="2" destOrd="0" presId="urn:microsoft.com/office/officeart/2005/8/layout/process2"/>
    <dgm:cxn modelId="{B4999E0C-06B1-4DDC-9773-CBC0D7BAD85E}" type="presParOf" srcId="{AC062C06-E1D1-4513-A1DF-FB3C0FABCC33}" destId="{B246BD5A-4B22-46DE-8BE5-B6DA6234469C}" srcOrd="3" destOrd="0" presId="urn:microsoft.com/office/officeart/2005/8/layout/process2"/>
    <dgm:cxn modelId="{83D96BC4-817E-4920-9046-290F760830BC}" type="presParOf" srcId="{B246BD5A-4B22-46DE-8BE5-B6DA6234469C}" destId="{C2291116-6D94-4B6D-B121-B1082D3DE082}" srcOrd="0" destOrd="0" presId="urn:microsoft.com/office/officeart/2005/8/layout/process2"/>
    <dgm:cxn modelId="{350FC4B2-752D-4F54-B11E-3FDD9B223347}" type="presParOf" srcId="{AC062C06-E1D1-4513-A1DF-FB3C0FABCC33}" destId="{FDADA04D-352D-4C25-996E-594C3B509B81}" srcOrd="4" destOrd="0" presId="urn:microsoft.com/office/officeart/2005/8/layout/process2"/>
    <dgm:cxn modelId="{8DCCB8FC-451F-4301-A02D-F2E528B759E3}" type="presParOf" srcId="{AC062C06-E1D1-4513-A1DF-FB3C0FABCC33}" destId="{EF0FA246-BEC8-40FB-85B5-E454C28AB95E}" srcOrd="5" destOrd="0" presId="urn:microsoft.com/office/officeart/2005/8/layout/process2"/>
    <dgm:cxn modelId="{1F7F6364-398B-4A1C-8C4D-BCF448EB3F68}" type="presParOf" srcId="{EF0FA246-BEC8-40FB-85B5-E454C28AB95E}" destId="{90F2193C-A7E4-4416-8E11-BC3F775B9D9A}" srcOrd="0" destOrd="0" presId="urn:microsoft.com/office/officeart/2005/8/layout/process2"/>
    <dgm:cxn modelId="{A0CA29D8-2814-4495-A7B6-44BCCA424F1D}" type="presParOf" srcId="{AC062C06-E1D1-4513-A1DF-FB3C0FABCC33}" destId="{D44DA4F5-2D13-4ED7-BD97-D4AA60875D3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E5BA9C-3375-4CA4-9266-A14FC95A1B43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65E53661-F8A5-4E02-9712-B21BA8DF4EF3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LOW-DOSE</a:t>
          </a:r>
          <a:r>
            <a:rPr lang="en-US" sz="1800" dirty="0"/>
            <a:t> Intensity Flow Chart</a:t>
          </a:r>
          <a:endParaRPr lang="en-CA" sz="1800" dirty="0"/>
        </a:p>
      </dgm:t>
    </dgm:pt>
    <dgm:pt modelId="{C094185B-5A75-4229-8F9B-9D0FF91AB978}" type="parTrans" cxnId="{1398A1A1-EA97-453C-9D22-2233DAF2FA56}">
      <dgm:prSet/>
      <dgm:spPr/>
      <dgm:t>
        <a:bodyPr/>
        <a:lstStyle/>
        <a:p>
          <a:endParaRPr lang="en-CA"/>
        </a:p>
      </dgm:t>
    </dgm:pt>
    <dgm:pt modelId="{7CDF2AD3-F8A7-421B-8A0D-E9963B5B2136}" type="sibTrans" cxnId="{1398A1A1-EA97-453C-9D22-2233DAF2FA56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9221A498-96A4-4ECD-82C4-DF4EABBCF6BB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Patients are to receive STANDARD-DOSE (total effluent 25-30 mL/kg/</a:t>
          </a:r>
          <a:r>
            <a:rPr lang="en-US" sz="1400" dirty="0" err="1"/>
            <a:t>hr</a:t>
          </a:r>
          <a:r>
            <a:rPr lang="en-US" sz="1400" dirty="0"/>
            <a:t>) for a minimum of 12 </a:t>
          </a:r>
          <a:r>
            <a:rPr lang="en-US" sz="1400" dirty="0" err="1"/>
            <a:t>hr</a:t>
          </a:r>
          <a:r>
            <a:rPr lang="en-US" sz="1400" dirty="0"/>
            <a:t> and  maximum of 24 </a:t>
          </a:r>
          <a:r>
            <a:rPr lang="en-US" sz="1400" dirty="0" err="1"/>
            <a:t>hr</a:t>
          </a:r>
          <a:endParaRPr lang="en-CA" sz="1400" dirty="0"/>
        </a:p>
      </dgm:t>
    </dgm:pt>
    <dgm:pt modelId="{78FD526B-3742-4013-94C4-102D8DBF1A17}" type="parTrans" cxnId="{4A09CDB2-951D-4DB6-9BB3-21AABD1F8080}">
      <dgm:prSet/>
      <dgm:spPr/>
      <dgm:t>
        <a:bodyPr/>
        <a:lstStyle/>
        <a:p>
          <a:endParaRPr lang="en-CA"/>
        </a:p>
      </dgm:t>
    </dgm:pt>
    <dgm:pt modelId="{896FEE32-DCD9-4729-AA85-E650F722C149}" type="sibTrans" cxnId="{4A09CDB2-951D-4DB6-9BB3-21AABD1F8080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7B3C89E4-8250-4EED-B0C7-70D5AD804DFD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After a minimum of 12 </a:t>
          </a:r>
          <a:r>
            <a:rPr lang="en-US" sz="1400" dirty="0" err="1"/>
            <a:t>hr</a:t>
          </a:r>
          <a:r>
            <a:rPr lang="en-US" sz="1400" dirty="0"/>
            <a:t>, patients are switched to receive LOW-DOSE CRRT (10-15 ml/kg/</a:t>
          </a:r>
          <a:r>
            <a:rPr lang="en-US" sz="1400" dirty="0" err="1"/>
            <a:t>hr</a:t>
          </a:r>
          <a:r>
            <a:rPr lang="en-US" sz="1400" dirty="0"/>
            <a:t>).</a:t>
          </a:r>
          <a:endParaRPr lang="en-CA" sz="1400" dirty="0"/>
        </a:p>
      </dgm:t>
    </dgm:pt>
    <dgm:pt modelId="{EF97D3BB-BAC3-4D75-B013-D576D3372C69}" type="parTrans" cxnId="{E018C22A-071D-4C35-AF13-068E2E344E64}">
      <dgm:prSet/>
      <dgm:spPr/>
      <dgm:t>
        <a:bodyPr/>
        <a:lstStyle/>
        <a:p>
          <a:endParaRPr lang="en-CA"/>
        </a:p>
      </dgm:t>
    </dgm:pt>
    <dgm:pt modelId="{30120AAC-5C68-479C-9E5C-8B4D8D05AA51}" type="sibTrans" cxnId="{E018C22A-071D-4C35-AF13-068E2E344E64}">
      <dgm:prSet/>
      <dgm:spPr>
        <a:solidFill>
          <a:schemeClr val="tx1"/>
        </a:solidFill>
      </dgm:spPr>
      <dgm:t>
        <a:bodyPr/>
        <a:lstStyle/>
        <a:p>
          <a:endParaRPr lang="en-CA"/>
        </a:p>
      </dgm:t>
    </dgm:pt>
    <dgm:pt modelId="{871C7FA9-711F-4735-9328-B9A48B94684D}">
      <dgm:prSet phldrT="[Text]" custT="1"/>
      <dgm:spPr>
        <a:solidFill>
          <a:srgbClr val="7030A0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dirty="0"/>
            <a:t> Continue LOW-DOSE CRRT until discontinued (due to recovery, transition to IHD or death)</a:t>
          </a:r>
          <a:endParaRPr lang="en-CA" sz="1400" dirty="0"/>
        </a:p>
      </dgm:t>
    </dgm:pt>
    <dgm:pt modelId="{0E20FE42-C00E-4291-9D10-68F4B61F7E7C}" type="parTrans" cxnId="{EE14F4C2-2BB4-4B2C-B093-0A58F67C0640}">
      <dgm:prSet/>
      <dgm:spPr/>
      <dgm:t>
        <a:bodyPr/>
        <a:lstStyle/>
        <a:p>
          <a:endParaRPr lang="en-CA"/>
        </a:p>
      </dgm:t>
    </dgm:pt>
    <dgm:pt modelId="{71C76FD2-9BED-45AC-AFD9-B6A84967D1A4}" type="sibTrans" cxnId="{EE14F4C2-2BB4-4B2C-B093-0A58F67C0640}">
      <dgm:prSet/>
      <dgm:spPr/>
      <dgm:t>
        <a:bodyPr/>
        <a:lstStyle/>
        <a:p>
          <a:endParaRPr lang="en-CA"/>
        </a:p>
      </dgm:t>
    </dgm:pt>
    <dgm:pt modelId="{AC062C06-E1D1-4513-A1DF-FB3C0FABCC33}" type="pres">
      <dgm:prSet presAssocID="{98E5BA9C-3375-4CA4-9266-A14FC95A1B43}" presName="linearFlow" presStyleCnt="0">
        <dgm:presLayoutVars>
          <dgm:resizeHandles val="exact"/>
        </dgm:presLayoutVars>
      </dgm:prSet>
      <dgm:spPr/>
    </dgm:pt>
    <dgm:pt modelId="{7B792AF9-3C15-469B-BCEF-98A76DE9BD4E}" type="pres">
      <dgm:prSet presAssocID="{65E53661-F8A5-4E02-9712-B21BA8DF4EF3}" presName="node" presStyleLbl="node1" presStyleIdx="0" presStyleCnt="4">
        <dgm:presLayoutVars>
          <dgm:bulletEnabled val="1"/>
        </dgm:presLayoutVars>
      </dgm:prSet>
      <dgm:spPr/>
    </dgm:pt>
    <dgm:pt modelId="{3787CEB1-EE49-4423-965C-89501D41561A}" type="pres">
      <dgm:prSet presAssocID="{7CDF2AD3-F8A7-421B-8A0D-E9963B5B2136}" presName="sibTrans" presStyleLbl="sibTrans2D1" presStyleIdx="0" presStyleCnt="3"/>
      <dgm:spPr/>
    </dgm:pt>
    <dgm:pt modelId="{8407557D-E591-41E6-BE35-BA4A55E8D2C5}" type="pres">
      <dgm:prSet presAssocID="{7CDF2AD3-F8A7-421B-8A0D-E9963B5B2136}" presName="connectorText" presStyleLbl="sibTrans2D1" presStyleIdx="0" presStyleCnt="3"/>
      <dgm:spPr/>
    </dgm:pt>
    <dgm:pt modelId="{4B0D3866-40E0-4A7E-A63D-0BACDC996BE1}" type="pres">
      <dgm:prSet presAssocID="{9221A498-96A4-4ECD-82C4-DF4EABBCF6BB}" presName="node" presStyleLbl="node1" presStyleIdx="1" presStyleCnt="4">
        <dgm:presLayoutVars>
          <dgm:bulletEnabled val="1"/>
        </dgm:presLayoutVars>
      </dgm:prSet>
      <dgm:spPr/>
    </dgm:pt>
    <dgm:pt modelId="{B246BD5A-4B22-46DE-8BE5-B6DA6234469C}" type="pres">
      <dgm:prSet presAssocID="{896FEE32-DCD9-4729-AA85-E650F722C149}" presName="sibTrans" presStyleLbl="sibTrans2D1" presStyleIdx="1" presStyleCnt="3"/>
      <dgm:spPr/>
    </dgm:pt>
    <dgm:pt modelId="{C2291116-6D94-4B6D-B121-B1082D3DE082}" type="pres">
      <dgm:prSet presAssocID="{896FEE32-DCD9-4729-AA85-E650F722C149}" presName="connectorText" presStyleLbl="sibTrans2D1" presStyleIdx="1" presStyleCnt="3"/>
      <dgm:spPr/>
    </dgm:pt>
    <dgm:pt modelId="{FDADA04D-352D-4C25-996E-594C3B509B81}" type="pres">
      <dgm:prSet presAssocID="{7B3C89E4-8250-4EED-B0C7-70D5AD804DFD}" presName="node" presStyleLbl="node1" presStyleIdx="2" presStyleCnt="4">
        <dgm:presLayoutVars>
          <dgm:bulletEnabled val="1"/>
        </dgm:presLayoutVars>
      </dgm:prSet>
      <dgm:spPr/>
    </dgm:pt>
    <dgm:pt modelId="{EF0FA246-BEC8-40FB-85B5-E454C28AB95E}" type="pres">
      <dgm:prSet presAssocID="{30120AAC-5C68-479C-9E5C-8B4D8D05AA51}" presName="sibTrans" presStyleLbl="sibTrans2D1" presStyleIdx="2" presStyleCnt="3"/>
      <dgm:spPr/>
    </dgm:pt>
    <dgm:pt modelId="{90F2193C-A7E4-4416-8E11-BC3F775B9D9A}" type="pres">
      <dgm:prSet presAssocID="{30120AAC-5C68-479C-9E5C-8B4D8D05AA51}" presName="connectorText" presStyleLbl="sibTrans2D1" presStyleIdx="2" presStyleCnt="3"/>
      <dgm:spPr/>
    </dgm:pt>
    <dgm:pt modelId="{D44DA4F5-2D13-4ED7-BD97-D4AA60875D35}" type="pres">
      <dgm:prSet presAssocID="{871C7FA9-711F-4735-9328-B9A48B94684D}" presName="node" presStyleLbl="node1" presStyleIdx="3" presStyleCnt="4">
        <dgm:presLayoutVars>
          <dgm:bulletEnabled val="1"/>
        </dgm:presLayoutVars>
      </dgm:prSet>
      <dgm:spPr/>
    </dgm:pt>
  </dgm:ptLst>
  <dgm:cxnLst>
    <dgm:cxn modelId="{E988D507-E852-4DBC-9EF2-DC46F78798ED}" type="presOf" srcId="{7CDF2AD3-F8A7-421B-8A0D-E9963B5B2136}" destId="{3787CEB1-EE49-4423-965C-89501D41561A}" srcOrd="0" destOrd="0" presId="urn:microsoft.com/office/officeart/2005/8/layout/process2"/>
    <dgm:cxn modelId="{DEB50423-B698-4BB0-939C-56089C0F04F4}" type="presOf" srcId="{871C7FA9-711F-4735-9328-B9A48B94684D}" destId="{D44DA4F5-2D13-4ED7-BD97-D4AA60875D35}" srcOrd="0" destOrd="0" presId="urn:microsoft.com/office/officeart/2005/8/layout/process2"/>
    <dgm:cxn modelId="{002F4D24-4373-4C5E-89E3-FB6767F5AEF0}" type="presOf" srcId="{30120AAC-5C68-479C-9E5C-8B4D8D05AA51}" destId="{EF0FA246-BEC8-40FB-85B5-E454C28AB95E}" srcOrd="0" destOrd="0" presId="urn:microsoft.com/office/officeart/2005/8/layout/process2"/>
    <dgm:cxn modelId="{CDA2A725-27BF-421C-9669-6245F6F4D07B}" type="presOf" srcId="{896FEE32-DCD9-4729-AA85-E650F722C149}" destId="{C2291116-6D94-4B6D-B121-B1082D3DE082}" srcOrd="1" destOrd="0" presId="urn:microsoft.com/office/officeart/2005/8/layout/process2"/>
    <dgm:cxn modelId="{49B74629-F328-47C8-B8B1-8A46EEB5BF10}" type="presOf" srcId="{30120AAC-5C68-479C-9E5C-8B4D8D05AA51}" destId="{90F2193C-A7E4-4416-8E11-BC3F775B9D9A}" srcOrd="1" destOrd="0" presId="urn:microsoft.com/office/officeart/2005/8/layout/process2"/>
    <dgm:cxn modelId="{23D3212A-30B5-45A6-AB5C-993E4111CB59}" type="presOf" srcId="{98E5BA9C-3375-4CA4-9266-A14FC95A1B43}" destId="{AC062C06-E1D1-4513-A1DF-FB3C0FABCC33}" srcOrd="0" destOrd="0" presId="urn:microsoft.com/office/officeart/2005/8/layout/process2"/>
    <dgm:cxn modelId="{E018C22A-071D-4C35-AF13-068E2E344E64}" srcId="{98E5BA9C-3375-4CA4-9266-A14FC95A1B43}" destId="{7B3C89E4-8250-4EED-B0C7-70D5AD804DFD}" srcOrd="2" destOrd="0" parTransId="{EF97D3BB-BAC3-4D75-B013-D576D3372C69}" sibTransId="{30120AAC-5C68-479C-9E5C-8B4D8D05AA51}"/>
    <dgm:cxn modelId="{9AD1EB3C-5347-4963-82E6-6282FCB41B86}" type="presOf" srcId="{9221A498-96A4-4ECD-82C4-DF4EABBCF6BB}" destId="{4B0D3866-40E0-4A7E-A63D-0BACDC996BE1}" srcOrd="0" destOrd="0" presId="urn:microsoft.com/office/officeart/2005/8/layout/process2"/>
    <dgm:cxn modelId="{1398A1A1-EA97-453C-9D22-2233DAF2FA56}" srcId="{98E5BA9C-3375-4CA4-9266-A14FC95A1B43}" destId="{65E53661-F8A5-4E02-9712-B21BA8DF4EF3}" srcOrd="0" destOrd="0" parTransId="{C094185B-5A75-4229-8F9B-9D0FF91AB978}" sibTransId="{7CDF2AD3-F8A7-421B-8A0D-E9963B5B2136}"/>
    <dgm:cxn modelId="{0D59FBAD-D81B-4729-A9B2-86DF5D60F774}" type="presOf" srcId="{896FEE32-DCD9-4729-AA85-E650F722C149}" destId="{B246BD5A-4B22-46DE-8BE5-B6DA6234469C}" srcOrd="0" destOrd="0" presId="urn:microsoft.com/office/officeart/2005/8/layout/process2"/>
    <dgm:cxn modelId="{E8F3AAB1-804E-4F30-8028-BCA8E1E9E665}" type="presOf" srcId="{7CDF2AD3-F8A7-421B-8A0D-E9963B5B2136}" destId="{8407557D-E591-41E6-BE35-BA4A55E8D2C5}" srcOrd="1" destOrd="0" presId="urn:microsoft.com/office/officeart/2005/8/layout/process2"/>
    <dgm:cxn modelId="{4A09CDB2-951D-4DB6-9BB3-21AABD1F8080}" srcId="{98E5BA9C-3375-4CA4-9266-A14FC95A1B43}" destId="{9221A498-96A4-4ECD-82C4-DF4EABBCF6BB}" srcOrd="1" destOrd="0" parTransId="{78FD526B-3742-4013-94C4-102D8DBF1A17}" sibTransId="{896FEE32-DCD9-4729-AA85-E650F722C149}"/>
    <dgm:cxn modelId="{EE14F4C2-2BB4-4B2C-B093-0A58F67C0640}" srcId="{98E5BA9C-3375-4CA4-9266-A14FC95A1B43}" destId="{871C7FA9-711F-4735-9328-B9A48B94684D}" srcOrd="3" destOrd="0" parTransId="{0E20FE42-C00E-4291-9D10-68F4B61F7E7C}" sibTransId="{71C76FD2-9BED-45AC-AFD9-B6A84967D1A4}"/>
    <dgm:cxn modelId="{9E153FDB-B97D-403F-AA8F-29DE76426193}" type="presOf" srcId="{65E53661-F8A5-4E02-9712-B21BA8DF4EF3}" destId="{7B792AF9-3C15-469B-BCEF-98A76DE9BD4E}" srcOrd="0" destOrd="0" presId="urn:microsoft.com/office/officeart/2005/8/layout/process2"/>
    <dgm:cxn modelId="{18F418E4-315F-4380-9E9E-67338323FB8C}" type="presOf" srcId="{7B3C89E4-8250-4EED-B0C7-70D5AD804DFD}" destId="{FDADA04D-352D-4C25-996E-594C3B509B81}" srcOrd="0" destOrd="0" presId="urn:microsoft.com/office/officeart/2005/8/layout/process2"/>
    <dgm:cxn modelId="{B4D5B5C1-70D6-4636-9D0E-D4F2CDFAA0A4}" type="presParOf" srcId="{AC062C06-E1D1-4513-A1DF-FB3C0FABCC33}" destId="{7B792AF9-3C15-469B-BCEF-98A76DE9BD4E}" srcOrd="0" destOrd="0" presId="urn:microsoft.com/office/officeart/2005/8/layout/process2"/>
    <dgm:cxn modelId="{547926E9-F8BE-41FF-8890-2DBA7CFB940E}" type="presParOf" srcId="{AC062C06-E1D1-4513-A1DF-FB3C0FABCC33}" destId="{3787CEB1-EE49-4423-965C-89501D41561A}" srcOrd="1" destOrd="0" presId="urn:microsoft.com/office/officeart/2005/8/layout/process2"/>
    <dgm:cxn modelId="{A8BE637A-BBF2-4B71-A2E2-0F69FD739998}" type="presParOf" srcId="{3787CEB1-EE49-4423-965C-89501D41561A}" destId="{8407557D-E591-41E6-BE35-BA4A55E8D2C5}" srcOrd="0" destOrd="0" presId="urn:microsoft.com/office/officeart/2005/8/layout/process2"/>
    <dgm:cxn modelId="{FA9531CD-C24C-422E-AB16-176219489BB7}" type="presParOf" srcId="{AC062C06-E1D1-4513-A1DF-FB3C0FABCC33}" destId="{4B0D3866-40E0-4A7E-A63D-0BACDC996BE1}" srcOrd="2" destOrd="0" presId="urn:microsoft.com/office/officeart/2005/8/layout/process2"/>
    <dgm:cxn modelId="{B4999E0C-06B1-4DDC-9773-CBC0D7BAD85E}" type="presParOf" srcId="{AC062C06-E1D1-4513-A1DF-FB3C0FABCC33}" destId="{B246BD5A-4B22-46DE-8BE5-B6DA6234469C}" srcOrd="3" destOrd="0" presId="urn:microsoft.com/office/officeart/2005/8/layout/process2"/>
    <dgm:cxn modelId="{83D96BC4-817E-4920-9046-290F760830BC}" type="presParOf" srcId="{B246BD5A-4B22-46DE-8BE5-B6DA6234469C}" destId="{C2291116-6D94-4B6D-B121-B1082D3DE082}" srcOrd="0" destOrd="0" presId="urn:microsoft.com/office/officeart/2005/8/layout/process2"/>
    <dgm:cxn modelId="{350FC4B2-752D-4F54-B11E-3FDD9B223347}" type="presParOf" srcId="{AC062C06-E1D1-4513-A1DF-FB3C0FABCC33}" destId="{FDADA04D-352D-4C25-996E-594C3B509B81}" srcOrd="4" destOrd="0" presId="urn:microsoft.com/office/officeart/2005/8/layout/process2"/>
    <dgm:cxn modelId="{8DCCB8FC-451F-4301-A02D-F2E528B759E3}" type="presParOf" srcId="{AC062C06-E1D1-4513-A1DF-FB3C0FABCC33}" destId="{EF0FA246-BEC8-40FB-85B5-E454C28AB95E}" srcOrd="5" destOrd="0" presId="urn:microsoft.com/office/officeart/2005/8/layout/process2"/>
    <dgm:cxn modelId="{1F7F6364-398B-4A1C-8C4D-BCF448EB3F68}" type="presParOf" srcId="{EF0FA246-BEC8-40FB-85B5-E454C28AB95E}" destId="{90F2193C-A7E4-4416-8E11-BC3F775B9D9A}" srcOrd="0" destOrd="0" presId="urn:microsoft.com/office/officeart/2005/8/layout/process2"/>
    <dgm:cxn modelId="{A0CA29D8-2814-4495-A7B6-44BCCA424F1D}" type="presParOf" srcId="{AC062C06-E1D1-4513-A1DF-FB3C0FABCC33}" destId="{D44DA4F5-2D13-4ED7-BD97-D4AA60875D35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92AF9-3C15-469B-BCEF-98A76DE9BD4E}">
      <dsp:nvSpPr>
        <dsp:cNvPr id="0" name=""/>
        <dsp:cNvSpPr/>
      </dsp:nvSpPr>
      <dsp:spPr>
        <a:xfrm>
          <a:off x="1423627" y="2278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STANDARD-DOSE</a:t>
          </a:r>
          <a:r>
            <a:rPr lang="en-US" sz="1800" kern="1200" dirty="0"/>
            <a:t> Intensity Flow Chart</a:t>
          </a:r>
          <a:endParaRPr lang="en-CA" sz="1800" kern="1200" dirty="0"/>
        </a:p>
      </dsp:txBody>
      <dsp:txXfrm>
        <a:off x="1448451" y="27102"/>
        <a:ext cx="3264121" cy="797914"/>
      </dsp:txXfrm>
    </dsp:sp>
    <dsp:sp modelId="{3787CEB1-EE49-4423-965C-89501D41561A}">
      <dsp:nvSpPr>
        <dsp:cNvPr id="0" name=""/>
        <dsp:cNvSpPr/>
      </dsp:nvSpPr>
      <dsp:spPr>
        <a:xfrm rot="5400000">
          <a:off x="2921594" y="871029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902812"/>
        <a:ext cx="228842" cy="222485"/>
      </dsp:txXfrm>
    </dsp:sp>
    <dsp:sp modelId="{4B0D3866-40E0-4A7E-A63D-0BACDC996BE1}">
      <dsp:nvSpPr>
        <dsp:cNvPr id="0" name=""/>
        <dsp:cNvSpPr/>
      </dsp:nvSpPr>
      <dsp:spPr>
        <a:xfrm>
          <a:off x="1423627" y="1273621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Patients are to receive STANDARD-DOSE (total effluent 25-30 mL/kg/</a:t>
          </a:r>
          <a:r>
            <a:rPr lang="en-US" sz="1400" kern="1200" dirty="0" err="1"/>
            <a:t>hr</a:t>
          </a:r>
          <a:r>
            <a:rPr lang="en-US" sz="1400" kern="1200" dirty="0"/>
            <a:t>) for a minimum of 12 </a:t>
          </a:r>
          <a:r>
            <a:rPr lang="en-US" sz="1400" kern="1200" dirty="0" err="1"/>
            <a:t>hr</a:t>
          </a:r>
          <a:r>
            <a:rPr lang="en-US" sz="1400" kern="1200" dirty="0"/>
            <a:t> and  maximum of 24 </a:t>
          </a:r>
          <a:r>
            <a:rPr lang="en-US" sz="1400" kern="1200" dirty="0" err="1"/>
            <a:t>hr</a:t>
          </a:r>
          <a:endParaRPr lang="en-CA" sz="1400" kern="1200" dirty="0"/>
        </a:p>
      </dsp:txBody>
      <dsp:txXfrm>
        <a:off x="1448451" y="1298445"/>
        <a:ext cx="3264121" cy="797914"/>
      </dsp:txXfrm>
    </dsp:sp>
    <dsp:sp modelId="{B246BD5A-4B22-46DE-8BE5-B6DA6234469C}">
      <dsp:nvSpPr>
        <dsp:cNvPr id="0" name=""/>
        <dsp:cNvSpPr/>
      </dsp:nvSpPr>
      <dsp:spPr>
        <a:xfrm rot="5400000">
          <a:off x="2921594" y="2142373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2174156"/>
        <a:ext cx="228842" cy="222485"/>
      </dsp:txXfrm>
    </dsp:sp>
    <dsp:sp modelId="{FDADA04D-352D-4C25-996E-594C3B509B81}">
      <dsp:nvSpPr>
        <dsp:cNvPr id="0" name=""/>
        <dsp:cNvSpPr/>
      </dsp:nvSpPr>
      <dsp:spPr>
        <a:xfrm>
          <a:off x="1423627" y="2544965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 a minimum of 12 </a:t>
          </a:r>
          <a:r>
            <a:rPr lang="en-US" sz="1400" kern="1200" dirty="0" err="1"/>
            <a:t>hr</a:t>
          </a:r>
          <a:r>
            <a:rPr lang="en-US" sz="1400" kern="1200" dirty="0"/>
            <a:t>, CONFIRM patients are receiving allocated STANDARD-DOSE CRRT (25-30 ml/kg/</a:t>
          </a:r>
          <a:r>
            <a:rPr lang="en-US" sz="1400" kern="1200" dirty="0" err="1"/>
            <a:t>hr</a:t>
          </a:r>
          <a:r>
            <a:rPr lang="en-US" sz="1400" kern="1200" dirty="0"/>
            <a:t>).</a:t>
          </a:r>
          <a:endParaRPr lang="en-CA" sz="1400" kern="1200" dirty="0"/>
        </a:p>
      </dsp:txBody>
      <dsp:txXfrm>
        <a:off x="1448451" y="2569789"/>
        <a:ext cx="3264121" cy="797914"/>
      </dsp:txXfrm>
    </dsp:sp>
    <dsp:sp modelId="{EF0FA246-BEC8-40FB-85B5-E454C28AB95E}">
      <dsp:nvSpPr>
        <dsp:cNvPr id="0" name=""/>
        <dsp:cNvSpPr/>
      </dsp:nvSpPr>
      <dsp:spPr>
        <a:xfrm rot="5400000">
          <a:off x="2921594" y="3413716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3445499"/>
        <a:ext cx="228842" cy="222485"/>
      </dsp:txXfrm>
    </dsp:sp>
    <dsp:sp modelId="{D44DA4F5-2D13-4ED7-BD97-D4AA60875D35}">
      <dsp:nvSpPr>
        <dsp:cNvPr id="0" name=""/>
        <dsp:cNvSpPr/>
      </dsp:nvSpPr>
      <dsp:spPr>
        <a:xfrm>
          <a:off x="1423627" y="3816308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Continue STANDARD-DOSE CRRT until discontinued (due to recovery, transition to IHD or death)</a:t>
          </a:r>
          <a:endParaRPr lang="en-CA" sz="1400" kern="1200" dirty="0"/>
        </a:p>
      </dsp:txBody>
      <dsp:txXfrm>
        <a:off x="1448451" y="3841132"/>
        <a:ext cx="3264121" cy="7979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792AF9-3C15-469B-BCEF-98A76DE9BD4E}">
      <dsp:nvSpPr>
        <dsp:cNvPr id="0" name=""/>
        <dsp:cNvSpPr/>
      </dsp:nvSpPr>
      <dsp:spPr>
        <a:xfrm>
          <a:off x="1423627" y="2278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LOW-DOSE</a:t>
          </a:r>
          <a:r>
            <a:rPr lang="en-US" sz="1800" kern="1200" dirty="0"/>
            <a:t> Intensity Flow Chart</a:t>
          </a:r>
          <a:endParaRPr lang="en-CA" sz="1800" kern="1200" dirty="0"/>
        </a:p>
      </dsp:txBody>
      <dsp:txXfrm>
        <a:off x="1448451" y="27102"/>
        <a:ext cx="3264121" cy="797914"/>
      </dsp:txXfrm>
    </dsp:sp>
    <dsp:sp modelId="{3787CEB1-EE49-4423-965C-89501D41561A}">
      <dsp:nvSpPr>
        <dsp:cNvPr id="0" name=""/>
        <dsp:cNvSpPr/>
      </dsp:nvSpPr>
      <dsp:spPr>
        <a:xfrm rot="5400000">
          <a:off x="2921594" y="871029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902812"/>
        <a:ext cx="228842" cy="222485"/>
      </dsp:txXfrm>
    </dsp:sp>
    <dsp:sp modelId="{4B0D3866-40E0-4A7E-A63D-0BACDC996BE1}">
      <dsp:nvSpPr>
        <dsp:cNvPr id="0" name=""/>
        <dsp:cNvSpPr/>
      </dsp:nvSpPr>
      <dsp:spPr>
        <a:xfrm>
          <a:off x="1423627" y="1273621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Patients are to receive STANDARD-DOSE (total effluent 25-30 mL/kg/</a:t>
          </a:r>
          <a:r>
            <a:rPr lang="en-US" sz="1400" kern="1200" dirty="0" err="1"/>
            <a:t>hr</a:t>
          </a:r>
          <a:r>
            <a:rPr lang="en-US" sz="1400" kern="1200" dirty="0"/>
            <a:t>) for a minimum of 12 </a:t>
          </a:r>
          <a:r>
            <a:rPr lang="en-US" sz="1400" kern="1200" dirty="0" err="1"/>
            <a:t>hr</a:t>
          </a:r>
          <a:r>
            <a:rPr lang="en-US" sz="1400" kern="1200" dirty="0"/>
            <a:t> and  maximum of 24 </a:t>
          </a:r>
          <a:r>
            <a:rPr lang="en-US" sz="1400" kern="1200" dirty="0" err="1"/>
            <a:t>hr</a:t>
          </a:r>
          <a:endParaRPr lang="en-CA" sz="1400" kern="1200" dirty="0"/>
        </a:p>
      </dsp:txBody>
      <dsp:txXfrm>
        <a:off x="1448451" y="1298445"/>
        <a:ext cx="3264121" cy="797914"/>
      </dsp:txXfrm>
    </dsp:sp>
    <dsp:sp modelId="{B246BD5A-4B22-46DE-8BE5-B6DA6234469C}">
      <dsp:nvSpPr>
        <dsp:cNvPr id="0" name=""/>
        <dsp:cNvSpPr/>
      </dsp:nvSpPr>
      <dsp:spPr>
        <a:xfrm rot="5400000">
          <a:off x="2921594" y="2142373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2174156"/>
        <a:ext cx="228842" cy="222485"/>
      </dsp:txXfrm>
    </dsp:sp>
    <dsp:sp modelId="{FDADA04D-352D-4C25-996E-594C3B509B81}">
      <dsp:nvSpPr>
        <dsp:cNvPr id="0" name=""/>
        <dsp:cNvSpPr/>
      </dsp:nvSpPr>
      <dsp:spPr>
        <a:xfrm>
          <a:off x="1423627" y="2544965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 a minimum of 12 </a:t>
          </a:r>
          <a:r>
            <a:rPr lang="en-US" sz="1400" kern="1200" dirty="0" err="1"/>
            <a:t>hr</a:t>
          </a:r>
          <a:r>
            <a:rPr lang="en-US" sz="1400" kern="1200" dirty="0"/>
            <a:t>, patients are switched to receive LOW-DOSE CRRT (10-15 ml/kg/</a:t>
          </a:r>
          <a:r>
            <a:rPr lang="en-US" sz="1400" kern="1200" dirty="0" err="1"/>
            <a:t>hr</a:t>
          </a:r>
          <a:r>
            <a:rPr lang="en-US" sz="1400" kern="1200" dirty="0"/>
            <a:t>).</a:t>
          </a:r>
          <a:endParaRPr lang="en-CA" sz="1400" kern="1200" dirty="0"/>
        </a:p>
      </dsp:txBody>
      <dsp:txXfrm>
        <a:off x="1448451" y="2569789"/>
        <a:ext cx="3264121" cy="797914"/>
      </dsp:txXfrm>
    </dsp:sp>
    <dsp:sp modelId="{EF0FA246-BEC8-40FB-85B5-E454C28AB95E}">
      <dsp:nvSpPr>
        <dsp:cNvPr id="0" name=""/>
        <dsp:cNvSpPr/>
      </dsp:nvSpPr>
      <dsp:spPr>
        <a:xfrm rot="5400000">
          <a:off x="2921594" y="3413716"/>
          <a:ext cx="317835" cy="381402"/>
        </a:xfrm>
        <a:prstGeom prst="righ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500" kern="1200"/>
        </a:p>
      </dsp:txBody>
      <dsp:txXfrm rot="-5400000">
        <a:off x="2966091" y="3445499"/>
        <a:ext cx="228842" cy="222485"/>
      </dsp:txXfrm>
    </dsp:sp>
    <dsp:sp modelId="{D44DA4F5-2D13-4ED7-BD97-D4AA60875D35}">
      <dsp:nvSpPr>
        <dsp:cNvPr id="0" name=""/>
        <dsp:cNvSpPr/>
      </dsp:nvSpPr>
      <dsp:spPr>
        <a:xfrm>
          <a:off x="1423627" y="3816308"/>
          <a:ext cx="3313769" cy="847562"/>
        </a:xfrm>
        <a:prstGeom prst="roundRect">
          <a:avLst>
            <a:gd name="adj" fmla="val 10000"/>
          </a:avLst>
        </a:prstGeom>
        <a:solidFill>
          <a:srgbClr val="7030A0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Continue LOW-DOSE CRRT until discontinued (due to recovery, transition to IHD or death)</a:t>
          </a:r>
          <a:endParaRPr lang="en-CA" sz="1400" kern="1200" dirty="0"/>
        </a:p>
      </dsp:txBody>
      <dsp:txXfrm>
        <a:off x="1448451" y="3841132"/>
        <a:ext cx="3264121" cy="7979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83379-D78A-4E1F-DD13-F8F1CC5F0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5DB75C-4750-2E68-6DE4-D81C9FB23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EBD7B-7A03-6255-9D03-6C02168F3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597F-589B-9C80-409F-13FF37A70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5001-23E4-CD6B-E3D1-E23BBB7BB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85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5E46-5B92-DCC1-E1EF-61D5B267A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7F3CD-42ED-E0E7-C6B1-CA3ADD2C4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1303F-1AAA-FC9C-85CE-7E0F0A6D2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AB920-F262-B4D3-E2DB-4DADEB79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AFD15D-4793-B836-42A0-51DC9C90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253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C5A4C-D45C-A586-87E6-B42562B3C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AC281B-6387-AB3C-336B-E59EE664B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ED47F8-AA9A-7384-7983-D9E4C7FB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3A61E-B9E6-F868-26A5-E3BAE6DA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CFC12-5A2F-4449-060F-B63327B1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916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B77F8-2F63-FEA5-2C98-058D5A048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91EE3-8E6A-0158-92B0-E2C14DF3A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7FCA2-49E2-CE33-B6A6-14C0E23B53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2141F-9461-FA99-9B9D-E42DC9EBB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E7C70-FDB0-C9BF-85FA-6444FA74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68B8D-840F-18F7-A06D-2653EFA3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429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168BF-B735-0B66-5C2F-F27A5B3BD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DF604-B2A1-6A7A-B68D-4071D57B5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987A0-0E17-5A5B-3583-69872364A7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4D9698-A27D-1F62-D14C-37CEEEE3C2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3F7A3D-AFCD-16B7-8579-5488F4EF23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26DC45-7ACC-52C2-D71C-5DBAB57B4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87515-A463-3F5B-ED53-4722B9F10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5ADDEF-3CAE-D473-1D61-EAC20616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494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B4527-E181-9DD6-5086-19AC48792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C6890-BD87-E935-04DA-6B89D21A3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3BC4C-4076-6D36-81B3-B59E1BBB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CE8251-2889-D21B-CC9A-3BDF6BA1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44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29BC9-3E33-28EF-1184-F5B5DF2B8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7B20D-49D4-46A3-5D82-C9E2963E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6405A-3260-D4B1-7072-FD4A50EDF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551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14CBF-075E-75A8-1584-F19BDCE5A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E6BAB-8735-644B-0F8D-07902BEC6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EFBE9-D630-7D07-5C13-74E408D05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69031-3BB6-D4F4-ABA0-4B76D1B81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9D237-623C-1373-65DF-4A9667BA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139B7-7FDB-6AEF-103F-18129BA3F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74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D5367-C254-2922-FCDE-618C2A6D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B37B75-06A0-A4CC-86C2-2194D6B68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F8D48-4A7D-5C6A-64D9-403DB6EAF8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D34997-114A-F4E2-AF11-4E2FCB926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0A29F8-FFDE-0D59-0EC7-4EF1A5FC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633479-E933-EA76-47D6-1388921C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71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7493-736A-08AD-A69A-8B94FF373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E2903-B8AD-F64D-9556-BDBC63FC52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707BB-3ADB-7E65-24F9-D136A368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8CA75-9C5A-39DB-ECA0-471111BF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FBADF3-3DE5-C380-BF91-84FD60CE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842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DDFE4A-1234-1277-591B-A65A620F3E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59F947-7951-0A77-6ACC-902404B286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96737-CC03-95A0-3005-1C9A2F8C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F766F-5E7B-9889-4A05-391CC292C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08F6F-AA9B-8DFC-EEE1-C3996430D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9917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0D80D9-B5E4-8F62-CAFB-2D79E6203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C203C-B8E0-088C-64C1-6CE8BBB56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93F21-9A3C-9A82-503D-19E67E28D9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02F563-44AD-4663-9CCD-530E495FE2BF}" type="datetimeFigureOut">
              <a:rPr lang="en-CA" smtClean="0"/>
              <a:t>2024-10-30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FC38D-6793-DC0F-F3E4-381F47000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8A4AE-B2D5-01F2-24A9-43480FE31C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CD801F-322D-4C8E-A385-0AE4AA036BF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92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3F5A30-1DEC-7A0D-9281-47C970F65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52A98F-C9AE-4446-3852-6A5E57563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" y="259706"/>
            <a:ext cx="5793371" cy="967135"/>
          </a:xfrm>
          <a:prstGeom prst="rect">
            <a:avLst/>
          </a:prstGeom>
          <a:ln w="2540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45A310-FEC0-39B9-780B-745C96DEEC84}"/>
              </a:ext>
            </a:extLst>
          </p:cNvPr>
          <p:cNvSpPr txBox="1"/>
          <p:nvPr/>
        </p:nvSpPr>
        <p:spPr>
          <a:xfrm>
            <a:off x="89969" y="6557168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i="1" dirty="0">
                <a:solidFill>
                  <a:srgbClr val="7030A0"/>
                </a:solidFill>
              </a:rPr>
              <a:t>WISDOM Website: https://www.ualberta.ca/en/critical-care/research/wisdom/index.html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7F2D18EA-C8B5-CE28-80A8-F692B37E1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" y="4815732"/>
            <a:ext cx="1380744" cy="171672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C54189E-732F-81F3-CEEC-21AD79DBD429}"/>
              </a:ext>
            </a:extLst>
          </p:cNvPr>
          <p:cNvSpPr/>
          <p:nvPr/>
        </p:nvSpPr>
        <p:spPr>
          <a:xfrm>
            <a:off x="219457" y="2798063"/>
            <a:ext cx="5793370" cy="193460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4000"/>
              </a:lnSpc>
            </a:pPr>
            <a:r>
              <a:rPr 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INCLUSION CRITERIA:</a:t>
            </a:r>
          </a:p>
          <a:p>
            <a:pPr marL="342900" marR="0" lvl="0" indent="-34290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B050"/>
                </a:solidFill>
                <a:ea typeface="Calibri" panose="020F0502020204030204" pitchFamily="34" charset="0"/>
              </a:rPr>
              <a:t>Patient age ≥ 18 years</a:t>
            </a:r>
          </a:p>
          <a:p>
            <a:pPr marL="342900" marR="0" lvl="0" indent="-34290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B050"/>
                </a:solidFill>
                <a:ea typeface="Calibri" panose="020F0502020204030204" pitchFamily="34" charset="0"/>
              </a:rPr>
              <a:t>Weight ≥ 55 kg</a:t>
            </a:r>
          </a:p>
          <a:p>
            <a:pPr marL="342900" marR="0" lvl="0" indent="-34290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B050"/>
                </a:solidFill>
                <a:ea typeface="Calibri" panose="020F0502020204030204" pitchFamily="34" charset="0"/>
              </a:rPr>
              <a:t>Plan to initiate CRRT or within 24 </a:t>
            </a:r>
            <a:r>
              <a:rPr lang="en-US" sz="1600" dirty="0" err="1">
                <a:solidFill>
                  <a:srgbClr val="00B050"/>
                </a:solidFill>
                <a:ea typeface="Calibri" panose="020F0502020204030204" pitchFamily="34" charset="0"/>
              </a:rPr>
              <a:t>hr</a:t>
            </a:r>
            <a:r>
              <a:rPr lang="en-US" sz="1600" dirty="0">
                <a:solidFill>
                  <a:srgbClr val="00B050"/>
                </a:solidFill>
                <a:ea typeface="Calibri" panose="020F0502020204030204" pitchFamily="34" charset="0"/>
              </a:rPr>
              <a:t> of having started CRRT for AKI</a:t>
            </a:r>
          </a:p>
          <a:p>
            <a:pPr marL="342900" marR="0" lvl="0" indent="-34290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00B050"/>
                </a:solidFill>
                <a:ea typeface="Calibri" panose="020F0502020204030204" pitchFamily="34" charset="0"/>
              </a:rPr>
              <a:t>Expected to survive and receive CRRT for ≥ 48 hr.</a:t>
            </a:r>
            <a:endParaRPr lang="en-CA" sz="1600" dirty="0">
              <a:solidFill>
                <a:srgbClr val="00B050"/>
              </a:solidFill>
              <a:ea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9DD8FF8-0EFC-A7DD-9E55-38687BC24BBB}"/>
              </a:ext>
            </a:extLst>
          </p:cNvPr>
          <p:cNvSpPr/>
          <p:nvPr/>
        </p:nvSpPr>
        <p:spPr>
          <a:xfrm>
            <a:off x="6179173" y="144378"/>
            <a:ext cx="5793371" cy="1218162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N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</a:t>
            </a:r>
            <a:r>
              <a:rPr lang="en-NZ" sz="20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Dose-</a:t>
            </a:r>
            <a:r>
              <a:rPr lang="en-NZ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ntensity vs. </a:t>
            </a:r>
            <a:r>
              <a:rPr lang="en-NZ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tandard </a:t>
            </a:r>
            <a:r>
              <a:rPr lang="en-NZ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ose-Intensity </a:t>
            </a:r>
            <a:r>
              <a:rPr lang="en-N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NZ" sz="20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N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ntinuous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Renal </a:t>
            </a:r>
            <a:r>
              <a:rPr lang="en-N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</a:t>
            </a:r>
            <a:r>
              <a:rPr lang="en-NZ" sz="2000" b="1" u="sng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NZ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</a:t>
            </a:r>
            <a:r>
              <a:rPr lang="en-N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Therapy in Critically Ill Patients</a:t>
            </a:r>
            <a:endParaRPr lang="en-CA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149B573-80B7-743A-555D-F5664E6801A6}"/>
              </a:ext>
            </a:extLst>
          </p:cNvPr>
          <p:cNvSpPr/>
          <p:nvPr/>
        </p:nvSpPr>
        <p:spPr>
          <a:xfrm>
            <a:off x="6179173" y="2798063"/>
            <a:ext cx="5793371" cy="193461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>
              <a:lnSpc>
                <a:spcPct val="114000"/>
              </a:lnSpc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EXCLUSION CRITERIA:</a:t>
            </a:r>
          </a:p>
          <a:p>
            <a:pPr marL="182880" marR="0" lvl="0" indent="-18288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Indication for sustained higher DOSE-INTENSITY CRRT</a:t>
            </a:r>
          </a:p>
          <a:p>
            <a:pPr marL="182880" marR="0" lvl="0" indent="-18288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FF0000"/>
                </a:solidFill>
                <a:ea typeface="Calibri" panose="020F0502020204030204" pitchFamily="34" charset="0"/>
              </a:rPr>
              <a:t>End-stage kidney disease receiving maintenance dialysis</a:t>
            </a:r>
          </a:p>
          <a:p>
            <a:pPr marL="182880" marR="0" lvl="0" indent="-182880">
              <a:lnSpc>
                <a:spcPct val="114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solidFill>
                  <a:srgbClr val="FF0000"/>
                </a:solidFill>
                <a:effectLst/>
                <a:ea typeface="Calibri" panose="020F0502020204030204" pitchFamily="34" charset="0"/>
              </a:rPr>
              <a:t>Receipt of any RRT for AKI during index hospitalization.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8F6C63A-B7EF-0374-69E2-1A09247DB142}"/>
              </a:ext>
            </a:extLst>
          </p:cNvPr>
          <p:cNvSpPr/>
          <p:nvPr/>
        </p:nvSpPr>
        <p:spPr>
          <a:xfrm>
            <a:off x="6179173" y="4928616"/>
            <a:ext cx="5793371" cy="1460786"/>
          </a:xfrm>
          <a:prstGeom prst="round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R="0" lvl="0">
              <a:lnSpc>
                <a:spcPct val="115000"/>
              </a:lnSpc>
            </a:pPr>
            <a:r>
              <a:rPr lang="en-US" sz="20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Research Team Contacts: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Research Coordinator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dirty="0">
              <a:solidFill>
                <a:schemeClr val="bg1"/>
              </a:solidFill>
              <a:latin typeface="+mj-lt"/>
              <a:ea typeface="Calibri" panose="020F0502020204030204" pitchFamily="34" charset="0"/>
            </a:endParaRP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PI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0E3DE8-3146-C18F-6C0E-5C9B0EDF29FA}"/>
              </a:ext>
            </a:extLst>
          </p:cNvPr>
          <p:cNvSpPr txBox="1"/>
          <p:nvPr/>
        </p:nvSpPr>
        <p:spPr>
          <a:xfrm>
            <a:off x="5941007" y="6571178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100" i="1" dirty="0">
                <a:solidFill>
                  <a:srgbClr val="7030A0"/>
                </a:solidFill>
              </a:rPr>
              <a:t>REB File: XXXXXXXXXX; ClinicalTrials.gov: NCT6446739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602EE5-72D6-BE52-48B3-080218446218}"/>
              </a:ext>
            </a:extLst>
          </p:cNvPr>
          <p:cNvSpPr/>
          <p:nvPr/>
        </p:nvSpPr>
        <p:spPr>
          <a:xfrm>
            <a:off x="219456" y="1496291"/>
            <a:ext cx="11753088" cy="11752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WISDOM pilot trial has STARTED!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Patients will be randomized to receive </a:t>
            </a:r>
            <a:r>
              <a:rPr lang="en-US" b="1" dirty="0">
                <a:solidFill>
                  <a:schemeClr val="tx1"/>
                </a:solidFill>
              </a:rPr>
              <a:t>LOW DOSE</a:t>
            </a:r>
            <a:r>
              <a:rPr lang="en-US" dirty="0">
                <a:solidFill>
                  <a:schemeClr val="tx1"/>
                </a:solidFill>
              </a:rPr>
              <a:t> (10-15 mL/kg/</a:t>
            </a:r>
            <a:r>
              <a:rPr lang="en-US" dirty="0" err="1">
                <a:solidFill>
                  <a:schemeClr val="tx1"/>
                </a:solidFill>
              </a:rPr>
              <a:t>hr</a:t>
            </a:r>
            <a:r>
              <a:rPr lang="en-US" dirty="0">
                <a:solidFill>
                  <a:schemeClr val="tx1"/>
                </a:solidFill>
              </a:rPr>
              <a:t>) or </a:t>
            </a:r>
            <a:r>
              <a:rPr lang="en-US" b="1" dirty="0">
                <a:solidFill>
                  <a:schemeClr val="tx1"/>
                </a:solidFill>
              </a:rPr>
              <a:t>STANDARD DOSE </a:t>
            </a:r>
            <a:r>
              <a:rPr lang="en-US" dirty="0">
                <a:solidFill>
                  <a:schemeClr val="tx1"/>
                </a:solidFill>
              </a:rPr>
              <a:t>(25-30 mL/kg/</a:t>
            </a:r>
            <a:r>
              <a:rPr lang="en-US" dirty="0" err="1">
                <a:solidFill>
                  <a:schemeClr val="tx1"/>
                </a:solidFill>
              </a:rPr>
              <a:t>hr</a:t>
            </a:r>
            <a:r>
              <a:rPr lang="en-US" dirty="0">
                <a:solidFill>
                  <a:schemeClr val="tx1"/>
                </a:solidFill>
              </a:rPr>
              <a:t>) CRRT.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8" name="AutoShape 6">
            <a:extLst>
              <a:ext uri="{FF2B5EF4-FFF2-40B4-BE49-F238E27FC236}">
                <a16:creationId xmlns:a16="http://schemas.microsoft.com/office/drawing/2014/main" id="{C9DE3A31-F62B-6BFA-33D6-A9A01BB04B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4909" y="4969312"/>
            <a:ext cx="4186098" cy="1420090"/>
          </a:xfrm>
          <a:prstGeom prst="homePlate">
            <a:avLst>
              <a:gd name="adj" fmla="val 71719"/>
            </a:avLst>
          </a:prstGeom>
          <a:solidFill>
            <a:srgbClr val="70AD4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marL="0" marR="0" algn="ctr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Is your patient planning to or has started CRRT? Contact the </a:t>
            </a:r>
            <a:r>
              <a:rPr lang="en-US" sz="20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Research Team</a:t>
            </a:r>
            <a:endParaRPr lang="en-CA" sz="1000" b="1" dirty="0">
              <a:solidFill>
                <a:srgbClr val="FFFF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78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A2DAEF-A130-9F53-BC39-419EFA6A3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345" y="165069"/>
            <a:ext cx="5404108" cy="941878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2B5F49-1462-9AC0-4F80-E799FB860959}"/>
              </a:ext>
            </a:extLst>
          </p:cNvPr>
          <p:cNvSpPr txBox="1"/>
          <p:nvPr/>
        </p:nvSpPr>
        <p:spPr>
          <a:xfrm>
            <a:off x="89969" y="6538880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i="1" dirty="0">
                <a:solidFill>
                  <a:srgbClr val="7030A0"/>
                </a:solidFill>
              </a:rPr>
              <a:t>WISDOM Website: https://www.ualberta.ca/en/critical-care/research/wisdom/index.html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F1EDC31-085E-429B-7689-AC3E4CB76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" y="5049056"/>
            <a:ext cx="1060704" cy="1318807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0A0F70B-8C36-520C-F81D-E0C5E25EDA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9757514"/>
              </p:ext>
            </p:extLst>
          </p:nvPr>
        </p:nvGraphicFramePr>
        <p:xfrm>
          <a:off x="114810" y="1510328"/>
          <a:ext cx="6161024" cy="4666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675057-BA2E-8E9E-7075-62E6D7A96E27}"/>
              </a:ext>
            </a:extLst>
          </p:cNvPr>
          <p:cNvSpPr/>
          <p:nvPr/>
        </p:nvSpPr>
        <p:spPr>
          <a:xfrm>
            <a:off x="5440217" y="3893278"/>
            <a:ext cx="6503235" cy="13188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5000"/>
              </a:lnSpc>
            </a:pPr>
            <a:r>
              <a:rPr lang="en-US" sz="20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What to do if CRRT is temporarily interrupted?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</a:rPr>
              <a:t>If CRRT is temporarily interrupted (e.g., diagnostic imaging, investigations, procedures or operations), once restarted, the CRRT should be prescribed at the same STANDARD-DOSE Intensity. </a:t>
            </a:r>
            <a:endParaRPr lang="en-CA" sz="16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999BDC3-6927-0312-02E0-3CB90BCBBFA3}"/>
              </a:ext>
            </a:extLst>
          </p:cNvPr>
          <p:cNvSpPr/>
          <p:nvPr/>
        </p:nvSpPr>
        <p:spPr>
          <a:xfrm>
            <a:off x="219456" y="165069"/>
            <a:ext cx="6161024" cy="941878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This patient has been randomized to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STANDARD-DOSE</a:t>
            </a:r>
            <a:r>
              <a:rPr lang="en-US" sz="2800" dirty="0"/>
              <a:t> Intensity Arm</a:t>
            </a:r>
            <a:endParaRPr lang="en-CA" sz="2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4B7426-CE6C-5E32-3360-7763DBBADC64}"/>
              </a:ext>
            </a:extLst>
          </p:cNvPr>
          <p:cNvSpPr/>
          <p:nvPr/>
        </p:nvSpPr>
        <p:spPr>
          <a:xfrm>
            <a:off x="5440217" y="1327448"/>
            <a:ext cx="6503235" cy="2459412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5000"/>
              </a:lnSpc>
            </a:pPr>
            <a:r>
              <a:rPr lang="en-US" sz="20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What to do if CRRT DOSE is perceived as inadequate? </a:t>
            </a:r>
          </a:p>
          <a:p>
            <a:pPr marL="182880" marR="0" lvl="0" indent="-18288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</a:rPr>
              <a:t>Temporary increases in CRRT DOSE may occur at the discretion of the treating ICU team. The following actions are suggested: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For persistent </a:t>
            </a:r>
            <a:r>
              <a:rPr lang="en-US" sz="1400" b="1" dirty="0">
                <a:solidFill>
                  <a:srgbClr val="FFFF00"/>
                </a:solidFill>
                <a:latin typeface="+mj-lt"/>
                <a:ea typeface="Calibri" panose="020F0502020204030204" pitchFamily="34" charset="0"/>
              </a:rPr>
              <a:t>HYPERKALEMIA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([K+] &gt;5.5 mmol/L at 24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after enrollment, the [K+] in the replacement/dialysate solutions can be decreased.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For  persistent 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METABOLIC ACIDOSIS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(pH &lt;7.25 and BE &lt;-10 at 24 </a:t>
            </a:r>
            <a:r>
              <a:rPr lang="en-US" sz="1400" dirty="0" err="1">
                <a:effectLst/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 after enrollment, bicarbonate (NaHCO3) supplementation can be provided.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For persistent 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AZOTEMIA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(serum [urea] &gt;30 mmol/L at 24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after enrollment, DOSE can be adjusted to upper limit (e.g., 30 mL/kg/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).</a:t>
            </a:r>
            <a:endParaRPr lang="en-CA" sz="14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AAB8BA7-53D0-3C57-A1C0-526EDC734CF4}"/>
              </a:ext>
            </a:extLst>
          </p:cNvPr>
          <p:cNvSpPr/>
          <p:nvPr/>
        </p:nvSpPr>
        <p:spPr>
          <a:xfrm>
            <a:off x="5440217" y="5337033"/>
            <a:ext cx="6503235" cy="11653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5000"/>
              </a:lnSpc>
            </a:pPr>
            <a:r>
              <a:rPr lang="en-US" sz="28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Research Team Contacts: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Research Coordinator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dirty="0">
              <a:solidFill>
                <a:schemeClr val="bg1"/>
              </a:solidFill>
              <a:latin typeface="+mj-lt"/>
              <a:ea typeface="Calibri" panose="020F0502020204030204" pitchFamily="34" charset="0"/>
            </a:endParaRP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PI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57CB8F-5310-EEA7-D733-AED654B958F9}"/>
              </a:ext>
            </a:extLst>
          </p:cNvPr>
          <p:cNvSpPr txBox="1"/>
          <p:nvPr/>
        </p:nvSpPr>
        <p:spPr>
          <a:xfrm>
            <a:off x="5941007" y="6552890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100" i="1" dirty="0">
                <a:solidFill>
                  <a:srgbClr val="7030A0"/>
                </a:solidFill>
              </a:rPr>
              <a:t>REB File: XXXXXXXXXXX; ClinicalTrials.gov: NCT6446739</a:t>
            </a:r>
          </a:p>
        </p:txBody>
      </p:sp>
    </p:spTree>
    <p:extLst>
      <p:ext uri="{BB962C8B-B14F-4D97-AF65-F5344CB8AC3E}">
        <p14:creationId xmlns:p14="http://schemas.microsoft.com/office/powerpoint/2010/main" val="299512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8577D3-D36F-8FD1-A7E2-61836FEE3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F56736-2AC8-2675-11F0-51A4BA088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345" y="165069"/>
            <a:ext cx="5404108" cy="941878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D13598-DDFC-C208-A94E-E7897C8A546F}"/>
              </a:ext>
            </a:extLst>
          </p:cNvPr>
          <p:cNvSpPr txBox="1"/>
          <p:nvPr/>
        </p:nvSpPr>
        <p:spPr>
          <a:xfrm>
            <a:off x="89969" y="6538880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100" i="1" dirty="0">
                <a:solidFill>
                  <a:srgbClr val="7030A0"/>
                </a:solidFill>
              </a:rPr>
              <a:t>WISDOM Website: https://www.ualberta.ca/en/critical-care/research/wisdom/index.html</a:t>
            </a: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46D0ABED-833F-2942-3B2B-3613881B4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56" y="5049056"/>
            <a:ext cx="1060704" cy="1318807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B0409675-AB38-5B0F-6B3A-26A1463722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291485"/>
              </p:ext>
            </p:extLst>
          </p:nvPr>
        </p:nvGraphicFramePr>
        <p:xfrm>
          <a:off x="114810" y="1510328"/>
          <a:ext cx="6161024" cy="46661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482474-912A-A138-6B1C-BBD7DD6C8FB7}"/>
              </a:ext>
            </a:extLst>
          </p:cNvPr>
          <p:cNvSpPr/>
          <p:nvPr/>
        </p:nvSpPr>
        <p:spPr>
          <a:xfrm>
            <a:off x="5440217" y="3893278"/>
            <a:ext cx="6503235" cy="131880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/>
            <a:r>
              <a:rPr lang="en-US" sz="20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What to do if CRRT is temporarily interrupted?</a:t>
            </a:r>
          </a:p>
          <a:p>
            <a:pPr marL="182880" marR="0" lvl="0" indent="-182880"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If CRRT is temporarily interrupted (e.g., DI, procedure, operation), once restarted, CRRT should be prescribed at the same LOW-DOSE Intensity. </a:t>
            </a:r>
          </a:p>
          <a:p>
            <a:pPr marL="182880" marR="0" lvl="0" indent="-182880">
              <a:buFont typeface="Symbol" panose="05050102010706020507" pitchFamily="18" charset="2"/>
              <a:buChar char=""/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If CRRT is interrupted &gt;6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, CRRT should be restarted at the STANDARD-DOSE (25-30 mL/kg/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) for 6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, then switched to LOW-DOSE (10-15 mL/kg/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).</a:t>
            </a:r>
            <a:endParaRPr lang="en-CA" sz="14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07CD887-4AD9-AA31-6CAD-972C7D6C4975}"/>
              </a:ext>
            </a:extLst>
          </p:cNvPr>
          <p:cNvSpPr/>
          <p:nvPr/>
        </p:nvSpPr>
        <p:spPr>
          <a:xfrm>
            <a:off x="219456" y="165069"/>
            <a:ext cx="6161024" cy="94187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This patient has been randomized to the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LOW-DOSE</a:t>
            </a:r>
            <a:r>
              <a:rPr lang="en-US" sz="2800" dirty="0"/>
              <a:t> Intensity Arm</a:t>
            </a:r>
            <a:endParaRPr lang="en-CA" sz="28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FD96D30-7345-BEB5-7C65-37C0B7B0D530}"/>
              </a:ext>
            </a:extLst>
          </p:cNvPr>
          <p:cNvSpPr/>
          <p:nvPr/>
        </p:nvSpPr>
        <p:spPr>
          <a:xfrm>
            <a:off x="5440217" y="1327448"/>
            <a:ext cx="6503235" cy="237444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5000"/>
              </a:lnSpc>
            </a:pPr>
            <a:r>
              <a:rPr lang="en-US" sz="20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What to do if CRRT DOSE is perceived as inadequate? </a:t>
            </a:r>
          </a:p>
          <a:p>
            <a:pPr marL="182880" marR="0" lvl="0" indent="-18288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</a:rPr>
              <a:t>Temporary increases in DOSE may occur at the discretion of the treating ICU team. The following actions are suggested: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For persistent </a:t>
            </a:r>
            <a:r>
              <a:rPr lang="en-US" sz="1400" b="1" dirty="0">
                <a:solidFill>
                  <a:srgbClr val="FFFF00"/>
                </a:solidFill>
                <a:latin typeface="+mj-lt"/>
                <a:ea typeface="Calibri" panose="020F0502020204030204" pitchFamily="34" charset="0"/>
              </a:rPr>
              <a:t>HYPERKALEMIA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([K+] &gt;5.5 mmol/L at 24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after enrollment, the [K+] in the replacement/dialysate solutions can be decreased.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For  persistent 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METABOLIC ACIDOSIS 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(pH &lt;7.25 and BE &lt;-10 at 24 </a:t>
            </a:r>
            <a:r>
              <a:rPr lang="en-US" sz="1400" dirty="0" err="1">
                <a:effectLst/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effectLst/>
                <a:latin typeface="+mj-lt"/>
                <a:ea typeface="Calibri" panose="020F0502020204030204" pitchFamily="34" charset="0"/>
              </a:rPr>
              <a:t> after enrollment, bicarbonate (NaHCO3) supplementation can be provided.</a:t>
            </a:r>
          </a:p>
          <a:p>
            <a:pPr marL="548640" lvl="1" indent="-182880">
              <a:buFont typeface="Symbol" panose="05050102010706020507" pitchFamily="18" charset="2"/>
              <a:buChar char=""/>
            </a:pPr>
            <a:r>
              <a:rPr lang="en-US" sz="1400" dirty="0">
                <a:latin typeface="+mj-lt"/>
                <a:ea typeface="Calibri" panose="020F0502020204030204" pitchFamily="34" charset="0"/>
              </a:rPr>
              <a:t>For persistent </a:t>
            </a:r>
            <a:r>
              <a:rPr 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</a:rPr>
              <a:t>AZOTEMIA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(serum [urea] &gt;30 mmol/L at 24 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 after enrollment, DOSE can be adjusted to upper limit (e.g., 30 mL/kg/</a:t>
            </a:r>
            <a:r>
              <a:rPr lang="en-US" sz="1400" dirty="0" err="1">
                <a:latin typeface="+mj-lt"/>
                <a:ea typeface="Calibri" panose="020F0502020204030204" pitchFamily="34" charset="0"/>
              </a:rPr>
              <a:t>hr</a:t>
            </a:r>
            <a:r>
              <a:rPr lang="en-US" sz="1400" dirty="0">
                <a:latin typeface="+mj-lt"/>
                <a:ea typeface="Calibri" panose="020F0502020204030204" pitchFamily="34" charset="0"/>
              </a:rPr>
              <a:t>).</a:t>
            </a:r>
            <a:endParaRPr lang="en-CA" sz="14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9096C0B-0E0C-381D-C087-4555CAFC031F}"/>
              </a:ext>
            </a:extLst>
          </p:cNvPr>
          <p:cNvSpPr/>
          <p:nvPr/>
        </p:nvSpPr>
        <p:spPr>
          <a:xfrm>
            <a:off x="5440217" y="5337033"/>
            <a:ext cx="6503235" cy="116537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marR="0" lvl="0">
              <a:lnSpc>
                <a:spcPct val="115000"/>
              </a:lnSpc>
            </a:pPr>
            <a:r>
              <a:rPr lang="en-US" sz="2800" b="1" dirty="0">
                <a:solidFill>
                  <a:srgbClr val="FFFF00"/>
                </a:solidFill>
                <a:effectLst/>
                <a:latin typeface="+mj-lt"/>
                <a:ea typeface="Calibri" panose="020F0502020204030204" pitchFamily="34" charset="0"/>
              </a:rPr>
              <a:t>Research Team Contacts:</a:t>
            </a: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Research Coordinator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dirty="0">
              <a:solidFill>
                <a:schemeClr val="bg1"/>
              </a:solidFill>
              <a:latin typeface="+mj-lt"/>
              <a:ea typeface="Calibri" panose="020F0502020204030204" pitchFamily="34" charset="0"/>
            </a:endParaRPr>
          </a:p>
          <a:p>
            <a:pPr marL="342900" marR="0" lvl="0" indent="-342900">
              <a:buFont typeface="Arial" panose="020B0604020202020204" pitchFamily="34" charset="0"/>
              <a:buChar char="•"/>
            </a:pPr>
            <a:r>
              <a:rPr lang="en-US" sz="2000" u="sng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PI</a:t>
            </a:r>
            <a:r>
              <a:rPr lang="en-US" sz="20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: &lt;ADD LOCAL DETAILS&gt;</a:t>
            </a:r>
            <a:endParaRPr lang="en-US" sz="2000" b="1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C4E5D3-C640-8F48-4E3A-C2033E6B969A}"/>
              </a:ext>
            </a:extLst>
          </p:cNvPr>
          <p:cNvSpPr txBox="1"/>
          <p:nvPr/>
        </p:nvSpPr>
        <p:spPr>
          <a:xfrm>
            <a:off x="5941007" y="6552890"/>
            <a:ext cx="61610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100" i="1" dirty="0">
                <a:solidFill>
                  <a:srgbClr val="7030A0"/>
                </a:solidFill>
              </a:rPr>
              <a:t>REB File: XXXXXXXXXX; ClinicalTrials.gov: NCT6446739</a:t>
            </a:r>
          </a:p>
        </p:txBody>
      </p:sp>
    </p:spTree>
    <p:extLst>
      <p:ext uri="{BB962C8B-B14F-4D97-AF65-F5344CB8AC3E}">
        <p14:creationId xmlns:p14="http://schemas.microsoft.com/office/powerpoint/2010/main" val="328435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813</Words>
  <Application>Microsoft Macintosh PowerPoint</Application>
  <PresentationFormat>Widescreen</PresentationFormat>
  <Paragraphs>53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Symbol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Sean Bagshaw</dc:creator>
  <cp:lastModifiedBy>Ellen Morrison</cp:lastModifiedBy>
  <cp:revision>4</cp:revision>
  <dcterms:created xsi:type="dcterms:W3CDTF">2024-10-28T18:06:52Z</dcterms:created>
  <dcterms:modified xsi:type="dcterms:W3CDTF">2024-10-30T15:09:46Z</dcterms:modified>
</cp:coreProperties>
</file>