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mp3" ContentType="audio/m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3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733" r:id="rId1"/>
    <p:sldMasterId id="2147483714" r:id="rId2"/>
    <p:sldMasterId id="2147483716" r:id="rId3"/>
    <p:sldMasterId id="2147483660" r:id="rId4"/>
  </p:sldMasterIdLst>
  <p:notesMasterIdLst>
    <p:notesMasterId r:id="rId23"/>
  </p:notesMasterIdLst>
  <p:sldIdLst>
    <p:sldId id="257" r:id="rId5"/>
    <p:sldId id="396" r:id="rId6"/>
    <p:sldId id="400" r:id="rId7"/>
    <p:sldId id="417" r:id="rId8"/>
    <p:sldId id="418" r:id="rId9"/>
    <p:sldId id="447" r:id="rId10"/>
    <p:sldId id="448" r:id="rId11"/>
    <p:sldId id="424" r:id="rId12"/>
    <p:sldId id="425" r:id="rId13"/>
    <p:sldId id="429" r:id="rId14"/>
    <p:sldId id="433" r:id="rId15"/>
    <p:sldId id="406" r:id="rId16"/>
    <p:sldId id="441" r:id="rId17"/>
    <p:sldId id="440" r:id="rId18"/>
    <p:sldId id="407" r:id="rId19"/>
    <p:sldId id="408" r:id="rId20"/>
    <p:sldId id="442" r:id="rId21"/>
    <p:sldId id="399" r:id="rId22"/>
  </p:sldIdLst>
  <p:sldSz cx="9144000" cy="6858000" type="screen4x3"/>
  <p:notesSz cx="9144000" cy="6858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5pPr>
    <a:lvl6pPr marL="2286000" algn="l" defTabSz="457200" rtl="0" eaLnBrk="1" latinLnBrk="0" hangingPunct="1"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6pPr>
    <a:lvl7pPr marL="2743200" algn="l" defTabSz="457200" rtl="0" eaLnBrk="1" latinLnBrk="0" hangingPunct="1"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7pPr>
    <a:lvl8pPr marL="3200400" algn="l" defTabSz="457200" rtl="0" eaLnBrk="1" latinLnBrk="0" hangingPunct="1"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8pPr>
    <a:lvl9pPr marL="3657600" algn="l" defTabSz="457200" rtl="0" eaLnBrk="1" latinLnBrk="0" hangingPunct="1"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002060"/>
    <a:srgbClr val="0070C0"/>
    <a:srgbClr val="000187"/>
  </p:clrMru>
  <p:extLst>
    <p:ext uri="{E76CE94A-603C-4142-B9EB-6D1370010A27}">
      <p14:discardImageEditData xmlns:p14="http://schemas.microsoft.com/office/powerpoint/2010/main" val="1"/>
    </p:ext>
    <p:ext uri="{D31A062A-798A-4329-ABDD-BBA856620510}">
      <p14:defaultImageDpi xmlns:p14="http://schemas.microsoft.com/office/powerpoint/2010/main" val="15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A488322-F2BA-4B5B-9748-0D474271808F}" styleName="Medium Style 3 - Ac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7832" autoAdjust="0"/>
    <p:restoredTop sz="96037" autoAdjust="0"/>
  </p:normalViewPr>
  <p:slideViewPr>
    <p:cSldViewPr snapToGrid="0" snapToObjects="1">
      <p:cViewPr>
        <p:scale>
          <a:sx n="110" d="100"/>
          <a:sy n="110" d="100"/>
        </p:scale>
        <p:origin x="1380" y="100"/>
      </p:cViewPr>
      <p:guideLst/>
    </p:cSldViewPr>
  </p:slideViewPr>
  <p:outlineViewPr>
    <p:cViewPr>
      <p:scale>
        <a:sx n="33" d="100"/>
        <a:sy n="33" d="100"/>
      </p:scale>
      <p:origin x="0" y="-2836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-1476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4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79484" y="0"/>
            <a:ext cx="3962400" cy="344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BC9108A-FD87-594C-B4B8-8BFB67458AA4}" type="datetimeFigureOut">
              <a:rPr lang="en-US" smtClean="0"/>
              <a:t>11/3/25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028950" y="857250"/>
            <a:ext cx="3086100" cy="2314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300412"/>
            <a:ext cx="7315200" cy="2700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13910"/>
            <a:ext cx="3962400" cy="344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79484" y="6513910"/>
            <a:ext cx="3962400" cy="344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50345A9-6AB4-7841-8EB4-8569274224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11206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7283FA-36D6-F493-1978-617A9A07FC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2326AD0-907C-5411-7463-78406352AC4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438275" y="1173163"/>
            <a:ext cx="4222750" cy="3167062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F8A8D33-0447-EF47-2B06-BF59AE183FB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2800" dirty="0"/>
              <a:t>T</a:t>
            </a:r>
            <a:endParaRPr lang="en-CA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1A6FCA0-F9BF-2989-2B0B-84C603ABE16F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en-US" sz="12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4</a:t>
            </a:fld>
            <a:endParaRPr kumimoji="0" lang="en-US" sz="12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24018825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DAAAE9-3C58-94D0-9120-35FB7D237A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0F29F44-EFF9-9FF5-FC93-F06825E6C17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438275" y="1173163"/>
            <a:ext cx="4222750" cy="3167062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01ED1A0-120F-E20D-0C35-EA8A4030DEF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3E21CAD-15F8-6DC8-A763-8D7B49CB728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4DB48527-8A0E-40C4-86B7-C3BC5B39E63B}" type="slidenum">
              <a:rPr kumimoji="0" lang="en-CA" sz="14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5</a:t>
            </a:fld>
            <a:endParaRPr kumimoji="0" lang="en-CA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75597650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020D11-0ABF-4D46-90F1-B9F288CD428A}" type="slidenum">
              <a:rPr lang="en-US" smtClean="0"/>
              <a:pPr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75526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mtClean="0">
                <a:cs typeface="Arial" charset="0"/>
              </a:defRPr>
            </a:lvl1pPr>
          </a:lstStyle>
          <a:p>
            <a:pPr>
              <a:defRPr/>
            </a:pPr>
            <a:fld id="{1B7A2917-1B5B-0244-A9D9-7D95FCD7C77A}" type="datetime1">
              <a:rPr lang="en-US"/>
              <a:pPr>
                <a:defRPr/>
              </a:pPr>
              <a:t>11/3/25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/>
              <a:t>© 2013 John Wiley &amp; Sons, Inc. All rights reserved.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mtClean="0">
                <a:cs typeface="Arial" charset="0"/>
              </a:defRPr>
            </a:lvl1pPr>
          </a:lstStyle>
          <a:p>
            <a:pPr>
              <a:defRPr/>
            </a:pPr>
            <a:fld id="{48ABEEAE-7C81-E94C-9FD8-2FDAF49A10B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71089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mtClean="0">
                <a:cs typeface="Arial" charset="0"/>
              </a:defRPr>
            </a:lvl1pPr>
          </a:lstStyle>
          <a:p>
            <a:pPr>
              <a:defRPr/>
            </a:pPr>
            <a:fld id="{1A1134A1-CA73-8F4C-88AD-D6517D67910A}" type="datetime1">
              <a:rPr lang="en-US"/>
              <a:pPr>
                <a:defRPr/>
              </a:pPr>
              <a:t>11/3/25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/>
              <a:t>© 2013 John Wiley &amp; Sons, Inc. All rights reserved.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mtClean="0">
                <a:cs typeface="Arial" charset="0"/>
              </a:defRPr>
            </a:lvl1pPr>
          </a:lstStyle>
          <a:p>
            <a:pPr>
              <a:defRPr/>
            </a:pPr>
            <a:fld id="{30CA8D25-309C-AE4F-B9C4-72058E42E81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21580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mtClean="0">
                <a:cs typeface="Arial" charset="0"/>
              </a:defRPr>
            </a:lvl1pPr>
          </a:lstStyle>
          <a:p>
            <a:pPr>
              <a:defRPr/>
            </a:pPr>
            <a:fld id="{3F7E5F8A-3D69-8245-B754-DDACEB6D338A}" type="datetime1">
              <a:rPr lang="en-US"/>
              <a:pPr>
                <a:defRPr/>
              </a:pPr>
              <a:t>11/3/25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/>
              <a:t>© 2013 John Wiley &amp; Sons, Inc. All rights reserved.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mtClean="0">
                <a:cs typeface="Arial" charset="0"/>
              </a:defRPr>
            </a:lvl1pPr>
          </a:lstStyle>
          <a:p>
            <a:pPr>
              <a:defRPr/>
            </a:pPr>
            <a:fld id="{09C1E25F-E626-3C4F-B04D-24838AA9B32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39996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mtClean="0">
                <a:cs typeface="Arial" charset="0"/>
              </a:defRPr>
            </a:lvl1pPr>
          </a:lstStyle>
          <a:p>
            <a:pPr>
              <a:defRPr/>
            </a:pPr>
            <a:fld id="{BF44FCFF-A8D9-0445-B9A2-C6C934651A10}" type="datetime1">
              <a:rPr lang="en-US"/>
              <a:pPr>
                <a:defRPr/>
              </a:pPr>
              <a:t>11/3/25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/>
              <a:t>© 2013 John Wiley &amp; Sons, Inc. All rights reserved.</a:t>
            </a: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mtClean="0">
                <a:cs typeface="Arial" charset="0"/>
              </a:defRPr>
            </a:lvl1pPr>
          </a:lstStyle>
          <a:p>
            <a:pPr>
              <a:defRPr/>
            </a:pPr>
            <a:fld id="{45FBA8B6-EF55-AF49-A74E-2A927BFB7A2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09410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mtClean="0">
                <a:cs typeface="Arial" charset="0"/>
              </a:defRPr>
            </a:lvl1pPr>
          </a:lstStyle>
          <a:p>
            <a:pPr>
              <a:defRPr/>
            </a:pPr>
            <a:fld id="{C6A12610-565A-9144-8487-9899F0B6BA7E}" type="datetime1">
              <a:rPr lang="en-US"/>
              <a:pPr>
                <a:defRPr/>
              </a:pPr>
              <a:t>11/3/25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/>
              <a:t>© 2013 John Wiley &amp; Sons, Inc. All rights reserved.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mtClean="0">
                <a:cs typeface="Arial" charset="0"/>
              </a:defRPr>
            </a:lvl1pPr>
          </a:lstStyle>
          <a:p>
            <a:pPr>
              <a:defRPr/>
            </a:pPr>
            <a:fld id="{CD160588-79C6-0E41-B298-C4ADA5102AC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26843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mtClean="0">
                <a:cs typeface="Arial" charset="0"/>
              </a:defRPr>
            </a:lvl1pPr>
          </a:lstStyle>
          <a:p>
            <a:pPr>
              <a:defRPr/>
            </a:pPr>
            <a:fld id="{CC790D27-3EC4-CB4B-A515-4C4A6E3D10C8}" type="datetime1">
              <a:rPr lang="en-US"/>
              <a:pPr>
                <a:defRPr/>
              </a:pPr>
              <a:t>11/3/25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/>
              <a:t>© 2013 John Wiley &amp; Sons, Inc. All rights reserved.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mtClean="0">
                <a:cs typeface="Arial" charset="0"/>
              </a:defRPr>
            </a:lvl1pPr>
          </a:lstStyle>
          <a:p>
            <a:pPr>
              <a:defRPr/>
            </a:pPr>
            <a:fld id="{A674F477-C985-C341-B967-8C35FAF90CF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17976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mtClean="0">
                <a:cs typeface="Arial" charset="0"/>
              </a:defRPr>
            </a:lvl1pPr>
          </a:lstStyle>
          <a:p>
            <a:pPr>
              <a:defRPr/>
            </a:pPr>
            <a:fld id="{1C0DF315-86C1-E84B-9242-E22E0078E94C}" type="datetime1">
              <a:rPr lang="en-US"/>
              <a:pPr>
                <a:defRPr/>
              </a:pPr>
              <a:t>11/3/25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/>
              <a:t>© 2013 John Wiley &amp; Sons, Inc. All rights reserved.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mtClean="0">
                <a:cs typeface="Arial" charset="0"/>
              </a:defRPr>
            </a:lvl1pPr>
          </a:lstStyle>
          <a:p>
            <a:pPr>
              <a:defRPr/>
            </a:pPr>
            <a:fld id="{8615ACE9-507F-304B-98AE-A7848A4DAB9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35353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mtClean="0">
                <a:cs typeface="Arial" charset="0"/>
              </a:defRPr>
            </a:lvl1pPr>
          </a:lstStyle>
          <a:p>
            <a:pPr>
              <a:defRPr/>
            </a:pPr>
            <a:fld id="{249AD945-F5E9-6D40-B2E9-03D49277E978}" type="datetime1">
              <a:rPr lang="en-US"/>
              <a:pPr>
                <a:defRPr/>
              </a:pPr>
              <a:t>11/3/25</a:t>
            </a:fld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/>
              <a:t>© 2013 John Wiley &amp; Sons, Inc. All rights reserved.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mtClean="0">
                <a:cs typeface="Arial" charset="0"/>
              </a:defRPr>
            </a:lvl1pPr>
          </a:lstStyle>
          <a:p>
            <a:pPr>
              <a:defRPr/>
            </a:pPr>
            <a:fld id="{CBB2F237-5DAB-D54D-A464-5D2E38CBEEE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82980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>
  <p:cSld name="Title, Conten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mtClean="0">
                <a:cs typeface="Arial" charset="0"/>
              </a:defRPr>
            </a:lvl1pPr>
          </a:lstStyle>
          <a:p>
            <a:pPr>
              <a:defRPr/>
            </a:pPr>
            <a:fld id="{23CD32CB-6C64-B342-86C1-0A4FF696B8C9}" type="datetime1">
              <a:rPr lang="en-US"/>
              <a:pPr>
                <a:defRPr/>
              </a:pPr>
              <a:t>11/3/25</a:t>
            </a:fld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/>
              <a:t>© 2013 John Wiley &amp; Sons, Inc. All rights reserved.</a:t>
            </a:r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mtClean="0">
                <a:cs typeface="Arial" charset="0"/>
              </a:defRPr>
            </a:lvl1pPr>
          </a:lstStyle>
          <a:p>
            <a:pPr>
              <a:defRPr/>
            </a:pPr>
            <a:fld id="{B96C9460-1144-1042-A642-4F799859A09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96192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Content 2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D827D8E9-644D-9348-AE09-62079C534D98}"/>
              </a:ext>
            </a:extLst>
          </p:cNvPr>
          <p:cNvSpPr/>
          <p:nvPr userDrawn="1"/>
        </p:nvSpPr>
        <p:spPr>
          <a:xfrm>
            <a:off x="0" y="0"/>
            <a:ext cx="9144000" cy="1485900"/>
          </a:xfrm>
          <a:prstGeom prst="rect">
            <a:avLst/>
          </a:prstGeom>
          <a:solidFill>
            <a:srgbClr val="F2CD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5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DC4B75D-85A6-A440-A2A4-6BE8238DC6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Content Placeholder 3">
            <a:extLst>
              <a:ext uri="{FF2B5EF4-FFF2-40B4-BE49-F238E27FC236}">
                <a16:creationId xmlns:a16="http://schemas.microsoft.com/office/drawing/2014/main" id="{9EED9667-564A-9D42-B035-C9F46434330D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292894" y="1965326"/>
            <a:ext cx="8558114" cy="4194175"/>
          </a:xfr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2CB782E-AFC9-E44D-BC30-747F09DD175B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fld id="{1535BD11-B08F-2E4E-8A2A-C0A6527C5A21}" type="datetime1">
              <a:rPr lang="en-CA" smtClean="0"/>
              <a:t>2025-11-03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98F5E64-4170-A048-B967-058F83A1D04B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B3C2586-8877-EF4C-B528-8425113CEA5F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61130C78-B4AB-6843-B818-B4CC8CBE3619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0661690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 3">
  <p:cSld name="Title Slide 3"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29"/>
          <p:cNvSpPr>
            <a:spLocks noGrp="1"/>
          </p:cNvSpPr>
          <p:nvPr>
            <p:ph type="pic" idx="2"/>
          </p:nvPr>
        </p:nvSpPr>
        <p:spPr>
          <a:xfrm>
            <a:off x="0" y="1"/>
            <a:ext cx="9144000" cy="4374573"/>
          </a:xfrm>
          <a:prstGeom prst="rect">
            <a:avLst/>
          </a:prstGeom>
          <a:noFill/>
          <a:ln>
            <a:noFill/>
          </a:ln>
        </p:spPr>
      </p:sp>
      <p:pic>
        <p:nvPicPr>
          <p:cNvPr id="54" name="Google Shape;54;p29"/>
          <p:cNvPicPr preferRelativeResize="0"/>
          <p:nvPr/>
        </p:nvPicPr>
        <p:blipFill rotWithShape="1">
          <a:blip r:embed="rId2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997785" y="5987725"/>
            <a:ext cx="1805723" cy="652067"/>
          </a:xfrm>
          <a:prstGeom prst="rect">
            <a:avLst/>
          </a:prstGeom>
          <a:noFill/>
          <a:ln>
            <a:noFill/>
          </a:ln>
        </p:spPr>
      </p:pic>
      <p:sp>
        <p:nvSpPr>
          <p:cNvPr id="55" name="Google Shape;55;p29"/>
          <p:cNvSpPr txBox="1">
            <a:spLocks noGrp="1"/>
          </p:cNvSpPr>
          <p:nvPr>
            <p:ph type="title"/>
          </p:nvPr>
        </p:nvSpPr>
        <p:spPr>
          <a:xfrm>
            <a:off x="236333" y="5024533"/>
            <a:ext cx="4057709" cy="16152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275D38"/>
              </a:buClr>
              <a:buSzPts val="5400"/>
              <a:buFont typeface="Roboto"/>
              <a:buNone/>
              <a:defRPr sz="4050" b="1" i="0" cap="none">
                <a:solidFill>
                  <a:srgbClr val="275D38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7726316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 1">
  <p:cSld name="Picture with Caption 1">
    <p:bg>
      <p:bgPr>
        <a:solidFill>
          <a:schemeClr val="lt1"/>
        </a:solidFill>
        <a:effectLst/>
      </p:bgPr>
    </p:bg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30"/>
          <p:cNvSpPr/>
          <p:nvPr/>
        </p:nvSpPr>
        <p:spPr>
          <a:xfrm>
            <a:off x="-9065" y="0"/>
            <a:ext cx="4583663" cy="6858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68569" tIns="34275" rIns="68569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35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8" name="Google Shape;58;p30"/>
          <p:cNvSpPr>
            <a:spLocks noGrp="1"/>
          </p:cNvSpPr>
          <p:nvPr>
            <p:ph type="pic" idx="2"/>
          </p:nvPr>
        </p:nvSpPr>
        <p:spPr>
          <a:xfrm>
            <a:off x="4574598" y="0"/>
            <a:ext cx="4569402" cy="6858000"/>
          </a:xfrm>
          <a:prstGeom prst="rect">
            <a:avLst/>
          </a:prstGeom>
          <a:noFill/>
          <a:ln>
            <a:noFill/>
          </a:ln>
        </p:spPr>
      </p:sp>
      <p:sp>
        <p:nvSpPr>
          <p:cNvPr id="59" name="Google Shape;59;p30"/>
          <p:cNvSpPr txBox="1">
            <a:spLocks noGrp="1"/>
          </p:cNvSpPr>
          <p:nvPr>
            <p:ph type="body" idx="1"/>
          </p:nvPr>
        </p:nvSpPr>
        <p:spPr>
          <a:xfrm>
            <a:off x="292894" y="1965325"/>
            <a:ext cx="3937218" cy="4194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342900" marR="0" lvl="0" indent="-17145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2400" b="1" i="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685800" lvl="1" indent="-257175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028700" lvl="2" indent="-257175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371600" lvl="3" indent="-257175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1714500" lvl="4" indent="-257175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057400" lvl="5" indent="-257175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2400300" lvl="6" indent="-257175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2743200" lvl="7" indent="-257175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3086100" lvl="8" indent="-257175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0" name="Google Shape;60;p30"/>
          <p:cNvSpPr txBox="1">
            <a:spLocks noGrp="1"/>
          </p:cNvSpPr>
          <p:nvPr>
            <p:ph type="dt" idx="10"/>
          </p:nvPr>
        </p:nvSpPr>
        <p:spPr>
          <a:xfrm>
            <a:off x="292943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1" name="Google Shape;61;p30"/>
          <p:cNvSpPr txBox="1">
            <a:spLocks noGrp="1"/>
          </p:cNvSpPr>
          <p:nvPr>
            <p:ph type="ftr" idx="11"/>
          </p:nvPr>
        </p:nvSpPr>
        <p:spPr>
          <a:xfrm>
            <a:off x="2942625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2" name="Google Shape;62;p30"/>
          <p:cNvSpPr txBox="1">
            <a:spLocks noGrp="1"/>
          </p:cNvSpPr>
          <p:nvPr>
            <p:ph type="sldNum" idx="12"/>
          </p:nvPr>
        </p:nvSpPr>
        <p:spPr>
          <a:xfrm>
            <a:off x="6621007" y="6356351"/>
            <a:ext cx="22300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844800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3">
  <p:cSld name="Content 3">
    <p:bg>
      <p:bgPr>
        <a:solidFill>
          <a:schemeClr val="lt1"/>
        </a:solidFill>
        <a:effectLst/>
      </p:bgPr>
    </p:bg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31"/>
          <p:cNvSpPr/>
          <p:nvPr/>
        </p:nvSpPr>
        <p:spPr>
          <a:xfrm>
            <a:off x="4572001" y="0"/>
            <a:ext cx="4578467" cy="68580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68569" tIns="34275" rIns="68569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35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5" name="Google Shape;65;p31"/>
          <p:cNvSpPr txBox="1">
            <a:spLocks noGrp="1"/>
          </p:cNvSpPr>
          <p:nvPr>
            <p:ph type="body" idx="1"/>
          </p:nvPr>
        </p:nvSpPr>
        <p:spPr>
          <a:xfrm>
            <a:off x="4888922" y="513150"/>
            <a:ext cx="3929373" cy="13237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342900" lvl="0" indent="-17145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800"/>
              <a:buNone/>
              <a:defRPr sz="3600" b="1" i="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685800" lvl="1" indent="-257175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marL="1028700" lvl="2" indent="-257175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marL="1371600" lvl="3" indent="-257175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marL="1714500" lvl="4" indent="-257175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marL="2057400" lvl="5" indent="-257175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marL="2400300" lvl="6" indent="-257175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marL="2743200" lvl="7" indent="-257175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marL="3086100" lvl="8" indent="-257175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6" name="Google Shape;66;p31"/>
          <p:cNvSpPr txBox="1">
            <a:spLocks noGrp="1"/>
          </p:cNvSpPr>
          <p:nvPr>
            <p:ph type="body" idx="2"/>
          </p:nvPr>
        </p:nvSpPr>
        <p:spPr>
          <a:xfrm>
            <a:off x="4888922" y="2269259"/>
            <a:ext cx="3929373" cy="3435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342900" marR="0" lvl="0" indent="-257175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sz="1800" b="0" i="0">
                <a:solidFill>
                  <a:schemeClr val="lt1"/>
                </a:solidFill>
                <a:latin typeface="Roboto Light"/>
                <a:ea typeface="Roboto Light"/>
                <a:cs typeface="Roboto Light"/>
                <a:sym typeface="Roboto Light"/>
              </a:defRPr>
            </a:lvl1pPr>
            <a:lvl2pPr marL="685800" lvl="1" indent="-257175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marL="1028700" lvl="2" indent="-257175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marL="1371600" lvl="3" indent="-17145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4pPr>
            <a:lvl5pPr marL="1714500" lvl="4" indent="-257175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marL="2057400" lvl="5" indent="-257175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marL="2400300" lvl="6" indent="-257175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marL="2743200" lvl="7" indent="-257175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marL="3086100" lvl="8" indent="-257175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7" name="Google Shape;67;p31"/>
          <p:cNvSpPr>
            <a:spLocks noGrp="1"/>
          </p:cNvSpPr>
          <p:nvPr>
            <p:ph type="pic" idx="3"/>
          </p:nvPr>
        </p:nvSpPr>
        <p:spPr>
          <a:xfrm>
            <a:off x="2598" y="0"/>
            <a:ext cx="4569402" cy="6858000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31"/>
          <p:cNvSpPr txBox="1">
            <a:spLocks noGrp="1"/>
          </p:cNvSpPr>
          <p:nvPr>
            <p:ph type="dt" idx="10"/>
          </p:nvPr>
        </p:nvSpPr>
        <p:spPr>
          <a:xfrm>
            <a:off x="292943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9" name="Google Shape;69;p31"/>
          <p:cNvSpPr txBox="1">
            <a:spLocks noGrp="1"/>
          </p:cNvSpPr>
          <p:nvPr>
            <p:ph type="ftr" idx="11"/>
          </p:nvPr>
        </p:nvSpPr>
        <p:spPr>
          <a:xfrm>
            <a:off x="2942625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31"/>
          <p:cNvSpPr txBox="1">
            <a:spLocks noGrp="1"/>
          </p:cNvSpPr>
          <p:nvPr>
            <p:ph type="sldNum" idx="12"/>
          </p:nvPr>
        </p:nvSpPr>
        <p:spPr>
          <a:xfrm>
            <a:off x="6621007" y="6356351"/>
            <a:ext cx="22300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332209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132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5">
  <p:cSld name="Content 5"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32"/>
          <p:cNvSpPr/>
          <p:nvPr/>
        </p:nvSpPr>
        <p:spPr>
          <a:xfrm>
            <a:off x="0" y="0"/>
            <a:ext cx="9144000" cy="1485900"/>
          </a:xfrm>
          <a:prstGeom prst="rect">
            <a:avLst/>
          </a:prstGeom>
          <a:solidFill>
            <a:srgbClr val="275D38"/>
          </a:solidFill>
          <a:ln>
            <a:noFill/>
          </a:ln>
        </p:spPr>
        <p:txBody>
          <a:bodyPr spcFirstLastPara="1" wrap="square" lIns="68569" tIns="34275" rIns="68569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35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3" name="Google Shape;73;p32"/>
          <p:cNvSpPr txBox="1">
            <a:spLocks noGrp="1"/>
          </p:cNvSpPr>
          <p:nvPr>
            <p:ph type="title"/>
          </p:nvPr>
        </p:nvSpPr>
        <p:spPr>
          <a:xfrm>
            <a:off x="263616" y="556577"/>
            <a:ext cx="8587391" cy="7609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800"/>
              <a:buFont typeface="Roboto"/>
              <a:buNone/>
              <a:defRPr sz="4050" b="1" i="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32"/>
          <p:cNvSpPr txBox="1">
            <a:spLocks noGrp="1"/>
          </p:cNvSpPr>
          <p:nvPr>
            <p:ph type="body" idx="1"/>
          </p:nvPr>
        </p:nvSpPr>
        <p:spPr>
          <a:xfrm>
            <a:off x="292894" y="1965326"/>
            <a:ext cx="8558114" cy="4194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342900" lvl="0" indent="-257175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685800" lvl="1" indent="-257175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028700" lvl="2" indent="-257175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371600" lvl="3" indent="-257175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1714500" lvl="4" indent="-257175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057400" lvl="5" indent="-257175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2400300" lvl="6" indent="-257175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2743200" lvl="7" indent="-257175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3086100" lvl="8" indent="-257175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5" name="Google Shape;75;p32"/>
          <p:cNvSpPr txBox="1">
            <a:spLocks noGrp="1"/>
          </p:cNvSpPr>
          <p:nvPr>
            <p:ph type="dt" idx="10"/>
          </p:nvPr>
        </p:nvSpPr>
        <p:spPr>
          <a:xfrm>
            <a:off x="292943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32"/>
          <p:cNvSpPr txBox="1">
            <a:spLocks noGrp="1"/>
          </p:cNvSpPr>
          <p:nvPr>
            <p:ph type="ftr" idx="11"/>
          </p:nvPr>
        </p:nvSpPr>
        <p:spPr>
          <a:xfrm>
            <a:off x="2942625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32"/>
          <p:cNvSpPr txBox="1">
            <a:spLocks noGrp="1"/>
          </p:cNvSpPr>
          <p:nvPr>
            <p:ph type="sldNum" idx="12"/>
          </p:nvPr>
        </p:nvSpPr>
        <p:spPr>
          <a:xfrm>
            <a:off x="6621007" y="6356351"/>
            <a:ext cx="22300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267372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 2">
  <p:cSld name="Picture with Caption 2">
    <p:bg>
      <p:bgPr>
        <a:solidFill>
          <a:schemeClr val="lt1"/>
        </a:solidFill>
        <a:effectLst/>
      </p:bgPr>
    </p:bg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33"/>
          <p:cNvSpPr/>
          <p:nvPr/>
        </p:nvSpPr>
        <p:spPr>
          <a:xfrm>
            <a:off x="4572001" y="0"/>
            <a:ext cx="4578467" cy="68580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68569" tIns="34275" rIns="68569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35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0" name="Google Shape;80;p33"/>
          <p:cNvSpPr>
            <a:spLocks noGrp="1"/>
          </p:cNvSpPr>
          <p:nvPr>
            <p:ph type="pic" idx="2"/>
          </p:nvPr>
        </p:nvSpPr>
        <p:spPr>
          <a:xfrm>
            <a:off x="1" y="0"/>
            <a:ext cx="4572000" cy="6858000"/>
          </a:xfrm>
          <a:prstGeom prst="rect">
            <a:avLst/>
          </a:prstGeom>
          <a:noFill/>
          <a:ln>
            <a:noFill/>
          </a:ln>
        </p:spPr>
      </p:sp>
      <p:sp>
        <p:nvSpPr>
          <p:cNvPr id="81" name="Google Shape;81;p33"/>
          <p:cNvSpPr txBox="1">
            <a:spLocks noGrp="1"/>
          </p:cNvSpPr>
          <p:nvPr>
            <p:ph type="body" idx="1"/>
          </p:nvPr>
        </p:nvSpPr>
        <p:spPr>
          <a:xfrm>
            <a:off x="5321970" y="1579417"/>
            <a:ext cx="3133632" cy="38758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342900" marR="0" lvl="0" indent="-17145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None/>
              <a:defRPr sz="2400" b="0" i="0">
                <a:solidFill>
                  <a:schemeClr val="lt1"/>
                </a:solidFill>
                <a:latin typeface="Roboto Light"/>
                <a:ea typeface="Roboto Light"/>
                <a:cs typeface="Roboto Light"/>
                <a:sym typeface="Roboto Light"/>
              </a:defRPr>
            </a:lvl1pPr>
            <a:lvl2pPr marL="685800" lvl="1" indent="-257175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marL="1028700" lvl="2" indent="-257175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marL="1371600" lvl="3" indent="-257175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marL="1714500" lvl="4" indent="-257175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marL="2057400" lvl="5" indent="-257175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marL="2400300" lvl="6" indent="-257175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marL="2743200" lvl="7" indent="-257175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marL="3086100" lvl="8" indent="-257175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2" name="Google Shape;82;p33"/>
          <p:cNvSpPr txBox="1">
            <a:spLocks noGrp="1"/>
          </p:cNvSpPr>
          <p:nvPr>
            <p:ph type="dt" idx="10"/>
          </p:nvPr>
        </p:nvSpPr>
        <p:spPr>
          <a:xfrm>
            <a:off x="292943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33"/>
          <p:cNvSpPr txBox="1">
            <a:spLocks noGrp="1"/>
          </p:cNvSpPr>
          <p:nvPr>
            <p:ph type="ftr" idx="11"/>
          </p:nvPr>
        </p:nvSpPr>
        <p:spPr>
          <a:xfrm>
            <a:off x="2942625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4" name="Google Shape;84;p33"/>
          <p:cNvSpPr txBox="1">
            <a:spLocks noGrp="1"/>
          </p:cNvSpPr>
          <p:nvPr>
            <p:ph type="sldNum" idx="12"/>
          </p:nvPr>
        </p:nvSpPr>
        <p:spPr>
          <a:xfrm>
            <a:off x="6621007" y="6356351"/>
            <a:ext cx="22300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026789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 and Content">
  <p:cSld name="Big Number and Content">
    <p:bg>
      <p:bgPr>
        <a:solidFill>
          <a:schemeClr val="dk2"/>
        </a:solidFill>
        <a:effectLst/>
      </p:bgPr>
    </p:bg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34"/>
          <p:cNvSpPr/>
          <p:nvPr/>
        </p:nvSpPr>
        <p:spPr>
          <a:xfrm>
            <a:off x="0" y="0"/>
            <a:ext cx="4574598" cy="6858000"/>
          </a:xfrm>
          <a:prstGeom prst="rect">
            <a:avLst/>
          </a:prstGeom>
          <a:solidFill>
            <a:srgbClr val="6CC24A"/>
          </a:solidFill>
          <a:ln>
            <a:noFill/>
          </a:ln>
        </p:spPr>
        <p:txBody>
          <a:bodyPr spcFirstLastPara="1" wrap="square" lIns="68569" tIns="34275" rIns="68569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35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7" name="Google Shape;87;p34"/>
          <p:cNvSpPr txBox="1">
            <a:spLocks noGrp="1"/>
          </p:cNvSpPr>
          <p:nvPr>
            <p:ph type="body" idx="1"/>
          </p:nvPr>
        </p:nvSpPr>
        <p:spPr>
          <a:xfrm>
            <a:off x="341518" y="1565126"/>
            <a:ext cx="4061630" cy="45278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342900" lvl="0" indent="-1714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lt1"/>
              </a:buClr>
              <a:buSzPts val="35000"/>
              <a:buNone/>
              <a:defRPr sz="26250" b="1"/>
            </a:lvl1pPr>
            <a:lvl2pPr marL="685800" lvl="1" indent="-257175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marL="1028700" lvl="2" indent="-257175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marL="1371600" lvl="3" indent="-257175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marL="1714500" lvl="4" indent="-257175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marL="2057400" lvl="5" indent="-257175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marL="2400300" lvl="6" indent="-257175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marL="2743200" lvl="7" indent="-257175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marL="3086100" lvl="8" indent="-257175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8" name="Google Shape;88;p34"/>
          <p:cNvSpPr txBox="1">
            <a:spLocks noGrp="1"/>
          </p:cNvSpPr>
          <p:nvPr>
            <p:ph type="body" idx="2"/>
          </p:nvPr>
        </p:nvSpPr>
        <p:spPr>
          <a:xfrm>
            <a:off x="5321970" y="1579417"/>
            <a:ext cx="3133632" cy="38758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342900" marR="0" lvl="0" indent="-17145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None/>
              <a:defRPr sz="2400" b="0" i="0">
                <a:solidFill>
                  <a:schemeClr val="lt1"/>
                </a:solidFill>
                <a:latin typeface="Roboto Light"/>
                <a:ea typeface="Roboto Light"/>
                <a:cs typeface="Roboto Light"/>
                <a:sym typeface="Roboto Light"/>
              </a:defRPr>
            </a:lvl1pPr>
            <a:lvl2pPr marL="685800" lvl="1" indent="-257175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marL="1028700" lvl="2" indent="-257175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marL="1371600" lvl="3" indent="-257175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marL="1714500" lvl="4" indent="-257175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marL="2057400" lvl="5" indent="-257175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marL="2400300" lvl="6" indent="-257175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marL="2743200" lvl="7" indent="-257175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marL="3086100" lvl="8" indent="-257175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9" name="Google Shape;89;p34"/>
          <p:cNvSpPr txBox="1">
            <a:spLocks noGrp="1"/>
          </p:cNvSpPr>
          <p:nvPr>
            <p:ph type="dt" idx="10"/>
          </p:nvPr>
        </p:nvSpPr>
        <p:spPr>
          <a:xfrm>
            <a:off x="292943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0" name="Google Shape;90;p34"/>
          <p:cNvSpPr txBox="1">
            <a:spLocks noGrp="1"/>
          </p:cNvSpPr>
          <p:nvPr>
            <p:ph type="ftr" idx="11"/>
          </p:nvPr>
        </p:nvSpPr>
        <p:spPr>
          <a:xfrm>
            <a:off x="2942625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1" name="Google Shape;91;p34"/>
          <p:cNvSpPr txBox="1">
            <a:spLocks noGrp="1"/>
          </p:cNvSpPr>
          <p:nvPr>
            <p:ph type="sldNum" idx="12"/>
          </p:nvPr>
        </p:nvSpPr>
        <p:spPr>
          <a:xfrm>
            <a:off x="6621007" y="6356351"/>
            <a:ext cx="22300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297797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6">
  <p:cSld name="Content 6">
    <p:bg>
      <p:bgPr>
        <a:solidFill>
          <a:schemeClr val="dk2"/>
        </a:solidFill>
        <a:effectLst/>
      </p:bgPr>
    </p:bg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35"/>
          <p:cNvSpPr txBox="1">
            <a:spLocks noGrp="1"/>
          </p:cNvSpPr>
          <p:nvPr>
            <p:ph type="body" idx="1"/>
          </p:nvPr>
        </p:nvSpPr>
        <p:spPr>
          <a:xfrm>
            <a:off x="701503" y="2340856"/>
            <a:ext cx="8149553" cy="33845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342900" lvl="0" indent="-17145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>
                <a:solidFill>
                  <a:schemeClr val="lt1"/>
                </a:solidFill>
                <a:latin typeface="Roboto Light"/>
                <a:ea typeface="Roboto Light"/>
                <a:cs typeface="Roboto Light"/>
                <a:sym typeface="Roboto Light"/>
              </a:defRPr>
            </a:lvl1pPr>
            <a:lvl2pPr marL="685800" lvl="1" indent="-23812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/>
            </a:lvl2pPr>
            <a:lvl3pPr marL="1028700" lvl="2" indent="-23812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/>
            </a:lvl3pPr>
            <a:lvl4pPr marL="1371600" lvl="3" indent="-23812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/>
            </a:lvl4pPr>
            <a:lvl5pPr marL="1714500" lvl="4" indent="-23812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/>
            </a:lvl5pPr>
            <a:lvl6pPr marL="2057400" lvl="5" indent="-23812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/>
            </a:lvl6pPr>
            <a:lvl7pPr marL="2400300" lvl="6" indent="-23812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/>
            </a:lvl7pPr>
            <a:lvl8pPr marL="2743200" lvl="7" indent="-23812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/>
            </a:lvl8pPr>
            <a:lvl9pPr marL="3086100" lvl="8" indent="-23812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94" name="Google Shape;94;p35"/>
          <p:cNvSpPr txBox="1">
            <a:spLocks noGrp="1"/>
          </p:cNvSpPr>
          <p:nvPr>
            <p:ph type="body" idx="2"/>
          </p:nvPr>
        </p:nvSpPr>
        <p:spPr>
          <a:xfrm>
            <a:off x="701503" y="1074259"/>
            <a:ext cx="8149553" cy="7025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342900" lvl="0" indent="-171450" algn="l">
              <a:lnSpc>
                <a:spcPct val="80000"/>
              </a:lnSpc>
              <a:spcBef>
                <a:spcPts val="300"/>
              </a:spcBef>
              <a:spcAft>
                <a:spcPts val="0"/>
              </a:spcAft>
              <a:buClr>
                <a:schemeClr val="lt2"/>
              </a:buClr>
              <a:buSzPts val="5400"/>
              <a:buNone/>
              <a:defRPr sz="4050" b="1" i="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685800" lvl="1" indent="-257175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marL="1028700" lvl="2" indent="-257175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marL="1371600" lvl="3" indent="-257175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marL="1714500" lvl="4" indent="-257175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marL="2057400" lvl="5" indent="-257175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marL="2400300" lvl="6" indent="-257175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marL="2743200" lvl="7" indent="-257175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marL="3086100" lvl="8" indent="-257175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95" name="Google Shape;95;p35"/>
          <p:cNvSpPr txBox="1">
            <a:spLocks noGrp="1"/>
          </p:cNvSpPr>
          <p:nvPr>
            <p:ph type="dt" idx="10"/>
          </p:nvPr>
        </p:nvSpPr>
        <p:spPr>
          <a:xfrm>
            <a:off x="292943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6" name="Google Shape;96;p35"/>
          <p:cNvSpPr txBox="1">
            <a:spLocks noGrp="1"/>
          </p:cNvSpPr>
          <p:nvPr>
            <p:ph type="ftr" idx="11"/>
          </p:nvPr>
        </p:nvSpPr>
        <p:spPr>
          <a:xfrm>
            <a:off x="2942625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7" name="Google Shape;97;p35"/>
          <p:cNvSpPr txBox="1">
            <a:spLocks noGrp="1"/>
          </p:cNvSpPr>
          <p:nvPr>
            <p:ph type="sldNum" idx="12"/>
          </p:nvPr>
        </p:nvSpPr>
        <p:spPr>
          <a:xfrm>
            <a:off x="6621007" y="6356351"/>
            <a:ext cx="22300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323240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132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hart 1">
  <p:cSld name="Chart 1">
    <p:bg>
      <p:bgPr>
        <a:solidFill>
          <a:schemeClr val="dk2"/>
        </a:solidFill>
        <a:effectLst/>
      </p:bgPr>
    </p:bg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36"/>
          <p:cNvSpPr>
            <a:spLocks noGrp="1"/>
          </p:cNvSpPr>
          <p:nvPr>
            <p:ph type="chart" idx="2"/>
          </p:nvPr>
        </p:nvSpPr>
        <p:spPr>
          <a:xfrm>
            <a:off x="292944" y="1343279"/>
            <a:ext cx="8537923" cy="41835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Char char="•"/>
              <a:defRPr sz="2100" b="0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R="0" lvl="1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Char char="•"/>
              <a:defRPr sz="1800" b="0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R="0" lvl="2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  <a:defRPr sz="1500" b="0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R="0" lvl="3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sz="1350" b="0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R="0" lvl="4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sz="1350" b="0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R="0" lvl="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sz="135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sz="135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sz="135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sz="135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0" name="Google Shape;100;p36"/>
          <p:cNvSpPr txBox="1">
            <a:spLocks noGrp="1"/>
          </p:cNvSpPr>
          <p:nvPr>
            <p:ph type="body" idx="1"/>
          </p:nvPr>
        </p:nvSpPr>
        <p:spPr>
          <a:xfrm>
            <a:off x="292944" y="498931"/>
            <a:ext cx="8537923" cy="6873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342900" lvl="0" indent="-1714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lt2"/>
              </a:buClr>
              <a:buSzPts val="2800"/>
              <a:buNone/>
              <a:defRPr b="1">
                <a:solidFill>
                  <a:schemeClr val="lt2"/>
                </a:solidFill>
              </a:defRPr>
            </a:lvl1pPr>
            <a:lvl2pPr marL="685800" lvl="1" indent="-257175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marL="1028700" lvl="2" indent="-257175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marL="1371600" lvl="3" indent="-257175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marL="1714500" lvl="4" indent="-257175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marL="2057400" lvl="5" indent="-257175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marL="2400300" lvl="6" indent="-257175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marL="2743200" lvl="7" indent="-257175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marL="3086100" lvl="8" indent="-257175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01" name="Google Shape;101;p36"/>
          <p:cNvSpPr txBox="1">
            <a:spLocks noGrp="1"/>
          </p:cNvSpPr>
          <p:nvPr>
            <p:ph type="dt" idx="10"/>
          </p:nvPr>
        </p:nvSpPr>
        <p:spPr>
          <a:xfrm>
            <a:off x="292943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2" name="Google Shape;102;p36"/>
          <p:cNvSpPr txBox="1">
            <a:spLocks noGrp="1"/>
          </p:cNvSpPr>
          <p:nvPr>
            <p:ph type="ftr" idx="11"/>
          </p:nvPr>
        </p:nvSpPr>
        <p:spPr>
          <a:xfrm>
            <a:off x="2942625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3" name="Google Shape;103;p36"/>
          <p:cNvSpPr txBox="1">
            <a:spLocks noGrp="1"/>
          </p:cNvSpPr>
          <p:nvPr>
            <p:ph type="sldNum" idx="12"/>
          </p:nvPr>
        </p:nvSpPr>
        <p:spPr>
          <a:xfrm>
            <a:off x="6621007" y="6356351"/>
            <a:ext cx="22300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4" name="Google Shape;104;p36"/>
          <p:cNvSpPr txBox="1">
            <a:spLocks noGrp="1"/>
          </p:cNvSpPr>
          <p:nvPr>
            <p:ph type="body" idx="3"/>
          </p:nvPr>
        </p:nvSpPr>
        <p:spPr>
          <a:xfrm>
            <a:off x="292894" y="5688013"/>
            <a:ext cx="8558213" cy="3730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342900" lvl="0" indent="-1714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900" b="0" i="0">
                <a:solidFill>
                  <a:schemeClr val="lt1"/>
                </a:solidFill>
                <a:latin typeface="Roboto Light"/>
                <a:ea typeface="Roboto Light"/>
                <a:cs typeface="Roboto Light"/>
                <a:sym typeface="Roboto Light"/>
              </a:defRPr>
            </a:lvl1pPr>
            <a:lvl2pPr marL="685800" lvl="1" indent="-17145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900"/>
            </a:lvl2pPr>
            <a:lvl3pPr marL="1028700" lvl="2" indent="-17145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900"/>
            </a:lvl3pPr>
            <a:lvl4pPr marL="1371600" lvl="3" indent="-17145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900"/>
            </a:lvl4pPr>
            <a:lvl5pPr marL="1714500" lvl="4" indent="-17145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900"/>
            </a:lvl5pPr>
            <a:lvl6pPr marL="2057400" lvl="5" indent="-257175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marL="2400300" lvl="6" indent="-257175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marL="2743200" lvl="7" indent="-257175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marL="3086100" lvl="8" indent="-257175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41785351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132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hart 2">
  <p:cSld name="Chart 2">
    <p:bg>
      <p:bgPr>
        <a:solidFill>
          <a:schemeClr val="lt2"/>
        </a:solidFill>
        <a:effectLst/>
      </p:bgPr>
    </p:bg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37"/>
          <p:cNvSpPr>
            <a:spLocks noGrp="1"/>
          </p:cNvSpPr>
          <p:nvPr>
            <p:ph type="chart" idx="2"/>
          </p:nvPr>
        </p:nvSpPr>
        <p:spPr>
          <a:xfrm>
            <a:off x="292944" y="1343279"/>
            <a:ext cx="8537923" cy="41835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Char char="•"/>
              <a:defRPr sz="21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R="0" lvl="1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Char char="•"/>
              <a:defRPr sz="1800" b="0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R="0" lvl="2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  <a:defRPr sz="1500" b="0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R="0" lvl="3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sz="1350" b="0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R="0" lvl="4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sz="1350" b="0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R="0" lvl="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sz="135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sz="135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sz="135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sz="135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7" name="Google Shape;107;p37"/>
          <p:cNvSpPr txBox="1">
            <a:spLocks noGrp="1"/>
          </p:cNvSpPr>
          <p:nvPr>
            <p:ph type="body" idx="1"/>
          </p:nvPr>
        </p:nvSpPr>
        <p:spPr>
          <a:xfrm>
            <a:off x="292944" y="498931"/>
            <a:ext cx="8537923" cy="6873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342900" lvl="0" indent="-1714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2"/>
              </a:buClr>
              <a:buSzPts val="2800"/>
              <a:buNone/>
              <a:defRPr b="1">
                <a:solidFill>
                  <a:schemeClr val="dk2"/>
                </a:solidFill>
              </a:defRPr>
            </a:lvl1pPr>
            <a:lvl2pPr marL="685800" lvl="1" indent="-257175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marL="1028700" lvl="2" indent="-257175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marL="1371600" lvl="3" indent="-257175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marL="1714500" lvl="4" indent="-257175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marL="2057400" lvl="5" indent="-257175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marL="2400300" lvl="6" indent="-257175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marL="2743200" lvl="7" indent="-257175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marL="3086100" lvl="8" indent="-257175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08" name="Google Shape;108;p37"/>
          <p:cNvSpPr txBox="1">
            <a:spLocks noGrp="1"/>
          </p:cNvSpPr>
          <p:nvPr>
            <p:ph type="body" idx="3"/>
          </p:nvPr>
        </p:nvSpPr>
        <p:spPr>
          <a:xfrm>
            <a:off x="292894" y="5688013"/>
            <a:ext cx="8558213" cy="3730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342900" lvl="0" indent="-1714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2"/>
              </a:buClr>
              <a:buSzPts val="1200"/>
              <a:buNone/>
              <a:defRPr sz="900">
                <a:solidFill>
                  <a:schemeClr val="dk2"/>
                </a:solidFill>
              </a:defRPr>
            </a:lvl1pPr>
            <a:lvl2pPr marL="685800" lvl="1" indent="-17145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900"/>
            </a:lvl2pPr>
            <a:lvl3pPr marL="1028700" lvl="2" indent="-17145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900"/>
            </a:lvl3pPr>
            <a:lvl4pPr marL="1371600" lvl="3" indent="-17145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900"/>
            </a:lvl4pPr>
            <a:lvl5pPr marL="1714500" lvl="4" indent="-17145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900"/>
            </a:lvl5pPr>
            <a:lvl6pPr marL="2057400" lvl="5" indent="-257175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marL="2400300" lvl="6" indent="-257175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marL="2743200" lvl="7" indent="-257175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marL="3086100" lvl="8" indent="-257175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09" name="Google Shape;109;p37"/>
          <p:cNvSpPr txBox="1">
            <a:spLocks noGrp="1"/>
          </p:cNvSpPr>
          <p:nvPr>
            <p:ph type="dt" idx="10"/>
          </p:nvPr>
        </p:nvSpPr>
        <p:spPr>
          <a:xfrm>
            <a:off x="292943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0" name="Google Shape;110;p37"/>
          <p:cNvSpPr txBox="1">
            <a:spLocks noGrp="1"/>
          </p:cNvSpPr>
          <p:nvPr>
            <p:ph type="ftr" idx="11"/>
          </p:nvPr>
        </p:nvSpPr>
        <p:spPr>
          <a:xfrm>
            <a:off x="2942625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1" name="Google Shape;111;p37"/>
          <p:cNvSpPr txBox="1">
            <a:spLocks noGrp="1"/>
          </p:cNvSpPr>
          <p:nvPr>
            <p:ph type="sldNum" idx="12"/>
          </p:nvPr>
        </p:nvSpPr>
        <p:spPr>
          <a:xfrm>
            <a:off x="6621007" y="6356351"/>
            <a:ext cx="22300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842780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132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 3">
  <p:cSld name="Picture with Caption 3">
    <p:bg>
      <p:bgPr>
        <a:solidFill>
          <a:schemeClr val="dk2"/>
        </a:solidFill>
        <a:effectLst/>
      </p:bgPr>
    </p:bg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38"/>
          <p:cNvSpPr>
            <a:spLocks noGrp="1"/>
          </p:cNvSpPr>
          <p:nvPr>
            <p:ph type="pic" idx="2"/>
          </p:nvPr>
        </p:nvSpPr>
        <p:spPr>
          <a:xfrm>
            <a:off x="1088340" y="1608138"/>
            <a:ext cx="2667974" cy="3327638"/>
          </a:xfrm>
          <a:prstGeom prst="rect">
            <a:avLst/>
          </a:prstGeom>
          <a:noFill/>
          <a:ln>
            <a:noFill/>
          </a:ln>
        </p:spPr>
      </p:sp>
      <p:sp>
        <p:nvSpPr>
          <p:cNvPr id="114" name="Google Shape;114;p38"/>
          <p:cNvSpPr txBox="1">
            <a:spLocks noGrp="1"/>
          </p:cNvSpPr>
          <p:nvPr>
            <p:ph type="body" idx="1"/>
          </p:nvPr>
        </p:nvSpPr>
        <p:spPr>
          <a:xfrm>
            <a:off x="4393406" y="1608139"/>
            <a:ext cx="3992166" cy="4168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342900" lvl="0" indent="-171450" algn="l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800"/>
              <a:buNone/>
              <a:defRPr sz="2100" b="1" i="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685800" lvl="1" indent="-257175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marL="1028700" lvl="2" indent="-257175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marL="1371600" lvl="3" indent="-257175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marL="1714500" lvl="4" indent="-257175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marL="2057400" lvl="5" indent="-257175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marL="2400300" lvl="6" indent="-257175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marL="2743200" lvl="7" indent="-257175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marL="3086100" lvl="8" indent="-257175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15" name="Google Shape;115;p38"/>
          <p:cNvSpPr txBox="1">
            <a:spLocks noGrp="1"/>
          </p:cNvSpPr>
          <p:nvPr>
            <p:ph type="dt" idx="10"/>
          </p:nvPr>
        </p:nvSpPr>
        <p:spPr>
          <a:xfrm>
            <a:off x="292943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6" name="Google Shape;116;p38"/>
          <p:cNvSpPr txBox="1">
            <a:spLocks noGrp="1"/>
          </p:cNvSpPr>
          <p:nvPr>
            <p:ph type="ftr" idx="11"/>
          </p:nvPr>
        </p:nvSpPr>
        <p:spPr>
          <a:xfrm>
            <a:off x="2942625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7" name="Google Shape;117;p38"/>
          <p:cNvSpPr txBox="1">
            <a:spLocks noGrp="1"/>
          </p:cNvSpPr>
          <p:nvPr>
            <p:ph type="sldNum" idx="12"/>
          </p:nvPr>
        </p:nvSpPr>
        <p:spPr>
          <a:xfrm>
            <a:off x="6621007" y="6356351"/>
            <a:ext cx="22300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089643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132">
          <p15:clr>
            <a:srgbClr val="FBAE40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romise 1">
  <p:cSld name="Promise 1">
    <p:bg>
      <p:bgPr>
        <a:solidFill>
          <a:schemeClr val="dk2"/>
        </a:solidFill>
        <a:effectLst/>
      </p:bgPr>
    </p:bg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9" name="Google Shape;119;p39"/>
          <p:cNvPicPr preferRelativeResize="0"/>
          <p:nvPr/>
        </p:nvPicPr>
        <p:blipFill rotWithShape="1">
          <a:blip r:embed="rId2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925509" y="5876637"/>
            <a:ext cx="1832780" cy="661837"/>
          </a:xfrm>
          <a:prstGeom prst="rect">
            <a:avLst/>
          </a:prstGeom>
          <a:noFill/>
          <a:ln>
            <a:noFill/>
          </a:ln>
        </p:spPr>
      </p:pic>
      <p:sp>
        <p:nvSpPr>
          <p:cNvPr id="120" name="Google Shape;120;p39"/>
          <p:cNvSpPr txBox="1">
            <a:spLocks noGrp="1"/>
          </p:cNvSpPr>
          <p:nvPr>
            <p:ph type="title"/>
          </p:nvPr>
        </p:nvSpPr>
        <p:spPr>
          <a:xfrm>
            <a:off x="238990" y="2599171"/>
            <a:ext cx="8637444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2CD00"/>
              </a:buClr>
              <a:buSzPts val="8900"/>
              <a:buFont typeface="Roboto"/>
              <a:buNone/>
              <a:defRPr sz="6675" b="1" i="0">
                <a:solidFill>
                  <a:srgbClr val="F2CD00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61503527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132">
          <p15:clr>
            <a:srgbClr val="FBAE4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romise 2">
  <p:cSld name="Promise 2">
    <p:bg>
      <p:bgPr>
        <a:solidFill>
          <a:schemeClr val="dk2"/>
        </a:solidFill>
        <a:effectLst/>
      </p:bgPr>
    </p:bg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" name="Google Shape;122;p40"/>
          <p:cNvPicPr preferRelativeResize="0"/>
          <p:nvPr/>
        </p:nvPicPr>
        <p:blipFill rotWithShape="1">
          <a:blip r:embed="rId2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925509" y="5876637"/>
            <a:ext cx="1832780" cy="661837"/>
          </a:xfrm>
          <a:prstGeom prst="rect">
            <a:avLst/>
          </a:prstGeom>
          <a:noFill/>
          <a:ln>
            <a:noFill/>
          </a:ln>
        </p:spPr>
      </p:pic>
      <p:sp>
        <p:nvSpPr>
          <p:cNvPr id="123" name="Google Shape;123;p40"/>
          <p:cNvSpPr txBox="1">
            <a:spLocks noGrp="1"/>
          </p:cNvSpPr>
          <p:nvPr>
            <p:ph type="title"/>
          </p:nvPr>
        </p:nvSpPr>
        <p:spPr>
          <a:xfrm>
            <a:off x="238991" y="2630344"/>
            <a:ext cx="6852805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2CD00"/>
              </a:buClr>
              <a:buSzPts val="7200"/>
              <a:buFont typeface="Roboto"/>
              <a:buNone/>
              <a:defRPr sz="5400" b="1" i="0">
                <a:solidFill>
                  <a:srgbClr val="F2CD00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2602622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132">
          <p15:clr>
            <a:srgbClr val="FBAE40"/>
          </p15:clr>
        </p15:guide>
      </p15:sldGuideLst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nd Slide 1">
  <p:cSld name="End Slide 1">
    <p:bg>
      <p:bgPr>
        <a:solidFill>
          <a:schemeClr val="lt2"/>
        </a:solidFill>
        <a:effectLst/>
      </p:bgPr>
    </p:bg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5" name="Google Shape;125;p41"/>
          <p:cNvPicPr preferRelativeResize="0"/>
          <p:nvPr/>
        </p:nvPicPr>
        <p:blipFill rotWithShape="1">
          <a:blip r:embed="rId2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997785" y="5906805"/>
            <a:ext cx="1805723" cy="65206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82694249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132">
          <p15:clr>
            <a:srgbClr val="FBAE40"/>
          </p15:clr>
        </p15:guide>
      </p15:sldGuideLst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11/3/25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42349116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016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397F04-0EDB-444E-855F-58E29D95D18B}" type="datetimeFigureOut">
              <a:rPr lang="en-CA" smtClean="0"/>
              <a:t>2025-11-03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9DAF75-220C-4296-92D2-7247421B7BB3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10982056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397F04-0EDB-444E-855F-58E29D95D18B}" type="datetimeFigureOut">
              <a:rPr lang="en-CA" smtClean="0"/>
              <a:t>2025-11-03</a:t>
            </a:fld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9DAF75-220C-4296-92D2-7247421B7BB3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6745062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.xml"/><Relationship Id="rId13" Type="http://schemas.openxmlformats.org/officeDocument/2006/relationships/slideLayout" Target="../slideLayouts/slideLayout23.xml"/><Relationship Id="rId3" Type="http://schemas.openxmlformats.org/officeDocument/2006/relationships/slideLayout" Target="../slideLayouts/slideLayout13.xml"/><Relationship Id="rId7" Type="http://schemas.openxmlformats.org/officeDocument/2006/relationships/slideLayout" Target="../slideLayouts/slideLayout17.xml"/><Relationship Id="rId12" Type="http://schemas.openxmlformats.org/officeDocument/2006/relationships/slideLayout" Target="../slideLayouts/slideLayout22.xml"/><Relationship Id="rId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1.xml"/><Relationship Id="rId6" Type="http://schemas.openxmlformats.org/officeDocument/2006/relationships/slideLayout" Target="../slideLayouts/slideLayout16.xml"/><Relationship Id="rId11" Type="http://schemas.openxmlformats.org/officeDocument/2006/relationships/slideLayout" Target="../slideLayouts/slideLayout21.xml"/><Relationship Id="rId5" Type="http://schemas.openxmlformats.org/officeDocument/2006/relationships/slideLayout" Target="../slideLayouts/slideLayout15.xml"/><Relationship Id="rId15" Type="http://schemas.openxmlformats.org/officeDocument/2006/relationships/theme" Target="../theme/theme3.xml"/><Relationship Id="rId10" Type="http://schemas.openxmlformats.org/officeDocument/2006/relationships/slideLayout" Target="../slideLayouts/slideLayout20.xml"/><Relationship Id="rId4" Type="http://schemas.openxmlformats.org/officeDocument/2006/relationships/slideLayout" Target="../slideLayouts/slideLayout14.xml"/><Relationship Id="rId9" Type="http://schemas.openxmlformats.org/officeDocument/2006/relationships/slideLayout" Target="../slideLayouts/slideLayout19.xml"/><Relationship Id="rId14" Type="http://schemas.openxmlformats.org/officeDocument/2006/relationships/slideLayout" Target="../slideLayouts/slideLayout24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theme" Target="../theme/theme4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19225" y="6492875"/>
            <a:ext cx="630555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100" smtClean="0">
                <a:solidFill>
                  <a:srgbClr val="898989"/>
                </a:solidFill>
                <a:latin typeface="Calibri" charset="0"/>
                <a:cs typeface="Arial" charset="0"/>
              </a:defRPr>
            </a:lvl1pPr>
          </a:lstStyle>
          <a:p>
            <a:pPr>
              <a:defRPr/>
            </a:pPr>
            <a:r>
              <a:rPr lang="en-US"/>
              <a:t>© 2013 John Wiley &amp; Sons, Inc. All rights reserved.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5" r:id="rId1"/>
    <p:sldLayoutId id="2147483706" r:id="rId2"/>
    <p:sldLayoutId id="2147483707" r:id="rId3"/>
    <p:sldLayoutId id="2147483708" r:id="rId4"/>
    <p:sldLayoutId id="2147483709" r:id="rId5"/>
    <p:sldLayoutId id="2147483710" r:id="rId6"/>
    <p:sldLayoutId id="2147483711" r:id="rId7"/>
    <p:sldLayoutId id="2147483712" r:id="rId8"/>
    <p:sldLayoutId id="2147483713" r:id="rId9"/>
  </p:sldLayoutIdLst>
  <p:hf sldNum="0" hdr="0" dt="0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ＭＳ Ｐゴシック" charset="0"/>
          <a:cs typeface="ＭＳ Ｐゴシック" charset="0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charset="0"/>
          <a:cs typeface="ＭＳ Ｐゴシック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charset="0"/>
          <a:cs typeface="ＭＳ Ｐゴシック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charset="0"/>
          <a:cs typeface="ＭＳ Ｐゴシック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charset="0"/>
          <a:cs typeface="ＭＳ Ｐゴシック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ＭＳ Ｐゴシック" charset="0"/>
          <a:cs typeface="ＭＳ Ｐゴシック" charset="0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ＭＳ Ｐゴシック" charset="-128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ＭＳ Ｐゴシック" charset="-128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ＭＳ Ｐゴシック" charset="-128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ＭＳ Ｐゴシック" charset="-128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dk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2"/>
          <p:cNvSpPr txBox="1">
            <a:spLocks noGrp="1"/>
          </p:cNvSpPr>
          <p:nvPr>
            <p:ph type="title"/>
          </p:nvPr>
        </p:nvSpPr>
        <p:spPr>
          <a:xfrm>
            <a:off x="292943" y="365126"/>
            <a:ext cx="8558114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Roboto"/>
              <a:buNone/>
              <a:defRPr sz="4400" b="1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1" name="Google Shape;11;p22"/>
          <p:cNvSpPr txBox="1">
            <a:spLocks noGrp="1"/>
          </p:cNvSpPr>
          <p:nvPr>
            <p:ph type="body" idx="1"/>
          </p:nvPr>
        </p:nvSpPr>
        <p:spPr>
          <a:xfrm>
            <a:off x="292943" y="1825625"/>
            <a:ext cx="8560112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22"/>
          <p:cNvSpPr txBox="1">
            <a:spLocks noGrp="1"/>
          </p:cNvSpPr>
          <p:nvPr>
            <p:ph type="dt" idx="10"/>
          </p:nvPr>
        </p:nvSpPr>
        <p:spPr>
          <a:xfrm>
            <a:off x="292943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900" b="0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22"/>
          <p:cNvSpPr txBox="1">
            <a:spLocks noGrp="1"/>
          </p:cNvSpPr>
          <p:nvPr>
            <p:ph type="ftr" idx="11"/>
          </p:nvPr>
        </p:nvSpPr>
        <p:spPr>
          <a:xfrm>
            <a:off x="2942625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900" b="0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22"/>
          <p:cNvSpPr txBox="1">
            <a:spLocks noGrp="1"/>
          </p:cNvSpPr>
          <p:nvPr>
            <p:ph type="sldNum" idx="12"/>
          </p:nvPr>
        </p:nvSpPr>
        <p:spPr>
          <a:xfrm>
            <a:off x="6621007" y="6356351"/>
            <a:ext cx="22300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0" marR="0" lvl="1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0" marR="0" lvl="2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0" marR="0" lvl="3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0" marR="0" lvl="4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0" marR="0" lvl="5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0" marR="0" lvl="6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0" marR="0" lvl="7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0" marR="0" lvl="8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122960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715" r:id="rId1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21"/>
          <p:cNvSpPr txBox="1">
            <a:spLocks noGrp="1"/>
          </p:cNvSpPr>
          <p:nvPr>
            <p:ph type="title"/>
          </p:nvPr>
        </p:nvSpPr>
        <p:spPr>
          <a:xfrm>
            <a:off x="292943" y="365126"/>
            <a:ext cx="8558114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Roboto"/>
              <a:buNone/>
              <a:defRPr sz="4400" b="1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22" name="Google Shape;22;p21"/>
          <p:cNvSpPr txBox="1">
            <a:spLocks noGrp="1"/>
          </p:cNvSpPr>
          <p:nvPr>
            <p:ph type="body" idx="1"/>
          </p:nvPr>
        </p:nvSpPr>
        <p:spPr>
          <a:xfrm>
            <a:off x="292943" y="1825625"/>
            <a:ext cx="8560112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3" name="Google Shape;23;p21"/>
          <p:cNvSpPr txBox="1">
            <a:spLocks noGrp="1"/>
          </p:cNvSpPr>
          <p:nvPr>
            <p:ph type="dt" idx="10"/>
          </p:nvPr>
        </p:nvSpPr>
        <p:spPr>
          <a:xfrm>
            <a:off x="292943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900">
                <a:solidFill>
                  <a:srgbClr val="888888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4" name="Google Shape;24;p21"/>
          <p:cNvSpPr txBox="1">
            <a:spLocks noGrp="1"/>
          </p:cNvSpPr>
          <p:nvPr>
            <p:ph type="ftr" idx="11"/>
          </p:nvPr>
        </p:nvSpPr>
        <p:spPr>
          <a:xfrm>
            <a:off x="2942625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900">
                <a:solidFill>
                  <a:srgbClr val="888888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5" name="Google Shape;25;p21"/>
          <p:cNvSpPr txBox="1">
            <a:spLocks noGrp="1"/>
          </p:cNvSpPr>
          <p:nvPr>
            <p:ph type="sldNum" idx="12"/>
          </p:nvPr>
        </p:nvSpPr>
        <p:spPr>
          <a:xfrm>
            <a:off x="6621007" y="6356351"/>
            <a:ext cx="22300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900" b="0" u="none">
                <a:solidFill>
                  <a:srgbClr val="888888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0" marR="0" lvl="1" indent="0" algn="r" rtl="0">
              <a:spcBef>
                <a:spcPts val="0"/>
              </a:spcBef>
              <a:buNone/>
              <a:defRPr sz="900" b="0" u="none">
                <a:solidFill>
                  <a:srgbClr val="888888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0" marR="0" lvl="2" indent="0" algn="r" rtl="0">
              <a:spcBef>
                <a:spcPts val="0"/>
              </a:spcBef>
              <a:buNone/>
              <a:defRPr sz="900" b="0" u="none">
                <a:solidFill>
                  <a:srgbClr val="888888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0" marR="0" lvl="3" indent="0" algn="r" rtl="0">
              <a:spcBef>
                <a:spcPts val="0"/>
              </a:spcBef>
              <a:buNone/>
              <a:defRPr sz="900" b="0" u="none">
                <a:solidFill>
                  <a:srgbClr val="888888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0" marR="0" lvl="4" indent="0" algn="r" rtl="0">
              <a:spcBef>
                <a:spcPts val="0"/>
              </a:spcBef>
              <a:buNone/>
              <a:defRPr sz="900" b="0" u="none">
                <a:solidFill>
                  <a:srgbClr val="888888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0" marR="0" lvl="5" indent="0" algn="r" rtl="0">
              <a:spcBef>
                <a:spcPts val="0"/>
              </a:spcBef>
              <a:buNone/>
              <a:defRPr sz="900" b="0" u="none">
                <a:solidFill>
                  <a:srgbClr val="888888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0" marR="0" lvl="6" indent="0" algn="r" rtl="0">
              <a:spcBef>
                <a:spcPts val="0"/>
              </a:spcBef>
              <a:buNone/>
              <a:defRPr sz="900" b="0" u="none">
                <a:solidFill>
                  <a:srgbClr val="888888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0" marR="0" lvl="7" indent="0" algn="r" rtl="0">
              <a:spcBef>
                <a:spcPts val="0"/>
              </a:spcBef>
              <a:buNone/>
              <a:defRPr sz="900" b="0" u="none">
                <a:solidFill>
                  <a:srgbClr val="888888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0" marR="0" lvl="8" indent="0" algn="r" rtl="0">
              <a:spcBef>
                <a:spcPts val="0"/>
              </a:spcBef>
              <a:buNone/>
              <a:defRPr sz="900" b="0" u="none">
                <a:solidFill>
                  <a:srgbClr val="888888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0732731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717" r:id="rId1"/>
    <p:sldLayoutId id="2147483718" r:id="rId2"/>
    <p:sldLayoutId id="2147483719" r:id="rId3"/>
    <p:sldLayoutId id="2147483720" r:id="rId4"/>
    <p:sldLayoutId id="2147483721" r:id="rId5"/>
    <p:sldLayoutId id="2147483722" r:id="rId6"/>
    <p:sldLayoutId id="2147483723" r:id="rId7"/>
    <p:sldLayoutId id="2147483724" r:id="rId8"/>
    <p:sldLayoutId id="2147483725" r:id="rId9"/>
    <p:sldLayoutId id="2147483726" r:id="rId10"/>
    <p:sldLayoutId id="2147483727" r:id="rId11"/>
    <p:sldLayoutId id="2147483728" r:id="rId12"/>
    <p:sldLayoutId id="2147483729" r:id="rId13"/>
    <p:sldLayoutId id="2147483732" r:id="rId14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5397F04-0EDB-444E-855F-58E29D95D18B}" type="datetimeFigureOut">
              <a:rPr lang="en-CA" smtClean="0"/>
              <a:t>2025-11-03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9DAF75-220C-4296-92D2-7247421B7BB3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7570749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6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7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0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13.jpeg"/><Relationship Id="rId4" Type="http://schemas.openxmlformats.org/officeDocument/2006/relationships/image" Target="../media/image12.sv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jpeg"/><Relationship Id="rId13" Type="http://schemas.openxmlformats.org/officeDocument/2006/relationships/image" Target="../media/image12.svg"/><Relationship Id="rId3" Type="http://schemas.openxmlformats.org/officeDocument/2006/relationships/image" Target="../media/image14.jpeg"/><Relationship Id="rId7" Type="http://schemas.openxmlformats.org/officeDocument/2006/relationships/image" Target="../media/image18.jpeg"/><Relationship Id="rId12" Type="http://schemas.openxmlformats.org/officeDocument/2006/relationships/image" Target="../media/image1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17.jpeg"/><Relationship Id="rId11" Type="http://schemas.openxmlformats.org/officeDocument/2006/relationships/image" Target="../media/image22.jpeg"/><Relationship Id="rId5" Type="http://schemas.openxmlformats.org/officeDocument/2006/relationships/image" Target="../media/image16.png"/><Relationship Id="rId10" Type="http://schemas.openxmlformats.org/officeDocument/2006/relationships/image" Target="../media/image21.jpeg"/><Relationship Id="rId4" Type="http://schemas.openxmlformats.org/officeDocument/2006/relationships/image" Target="../media/image15.jpeg"/><Relationship Id="rId9" Type="http://schemas.openxmlformats.org/officeDocument/2006/relationships/image" Target="../media/image20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26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25.png"/><Relationship Id="rId5" Type="http://schemas.openxmlformats.org/officeDocument/2006/relationships/image" Target="../media/image24.jpg"/><Relationship Id="rId4" Type="http://schemas.openxmlformats.org/officeDocument/2006/relationships/image" Target="../media/image23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jpeg"/><Relationship Id="rId3" Type="http://schemas.openxmlformats.org/officeDocument/2006/relationships/image" Target="../media/image27.png"/><Relationship Id="rId7" Type="http://schemas.openxmlformats.org/officeDocument/2006/relationships/image" Target="../media/image3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0.png"/><Relationship Id="rId5" Type="http://schemas.openxmlformats.org/officeDocument/2006/relationships/image" Target="../media/image29.jpeg"/><Relationship Id="rId4" Type="http://schemas.openxmlformats.org/officeDocument/2006/relationships/image" Target="../media/image28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3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33.png"/><Relationship Id="rId5" Type="http://schemas.openxmlformats.org/officeDocument/2006/relationships/image" Target="../media/image24.jpg"/><Relationship Id="rId4" Type="http://schemas.openxmlformats.org/officeDocument/2006/relationships/image" Target="../media/image2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34.jpeg"/><Relationship Id="rId4" Type="http://schemas.openxmlformats.org/officeDocument/2006/relationships/image" Target="../media/image8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6.jpeg"/><Relationship Id="rId5" Type="http://schemas.openxmlformats.org/officeDocument/2006/relationships/image" Target="../media/image35.png"/><Relationship Id="rId4" Type="http://schemas.openxmlformats.org/officeDocument/2006/relationships/image" Target="../media/image8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8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0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37.png"/><Relationship Id="rId4" Type="http://schemas.openxmlformats.org/officeDocument/2006/relationships/image" Target="../media/image8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38.png"/><Relationship Id="rId4" Type="http://schemas.openxmlformats.org/officeDocument/2006/relationships/image" Target="../media/image8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0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0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5.xml"/><Relationship Id="rId4" Type="http://schemas.openxmlformats.org/officeDocument/2006/relationships/image" Target="../media/image8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0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77C453CF-D6D9-4042-9A27-D00229973355}"/>
              </a:ext>
            </a:extLst>
          </p:cNvPr>
          <p:cNvCxnSpPr>
            <a:cxnSpLocks/>
          </p:cNvCxnSpPr>
          <p:nvPr/>
        </p:nvCxnSpPr>
        <p:spPr bwMode="auto">
          <a:xfrm>
            <a:off x="339437" y="2846903"/>
            <a:ext cx="8498270" cy="0"/>
          </a:xfrm>
          <a:prstGeom prst="line">
            <a:avLst/>
          </a:prstGeom>
          <a:ln>
            <a:solidFill>
              <a:schemeClr val="bg1"/>
            </a:solidFill>
            <a:headEnd type="none" w="med" len="med"/>
            <a:tailEnd type="none" w="med" len="med"/>
          </a:ln>
          <a:effectLst/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pic>
        <p:nvPicPr>
          <p:cNvPr id="14" name="Picture 13">
            <a:extLst>
              <a:ext uri="{FF2B5EF4-FFF2-40B4-BE49-F238E27FC236}">
                <a16:creationId xmlns:a16="http://schemas.microsoft.com/office/drawing/2014/main" id="{6ECD1BCB-2C39-6F4B-8D92-CB8E8303D295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9377" y="5518799"/>
            <a:ext cx="1189422" cy="325109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01DB4B0E-D93D-4403-C057-C9C9E8E6B37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870855"/>
            <a:ext cx="9153677" cy="51489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372931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9F257C-4422-B9D9-12E1-68965F31B3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250A9771-77D3-32FC-7713-6E24E05F3B48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513" y="6360326"/>
            <a:ext cx="1331843" cy="44607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7FBE290-61EA-7E7E-4132-2180F2E7EC4D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5119" y="6406262"/>
            <a:ext cx="1331843" cy="364037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2BA33F5C-58B1-1627-348C-CF6A7FB1497E}"/>
              </a:ext>
            </a:extLst>
          </p:cNvPr>
          <p:cNvSpPr txBox="1"/>
          <p:nvPr/>
        </p:nvSpPr>
        <p:spPr>
          <a:xfrm>
            <a:off x="197971" y="723858"/>
            <a:ext cx="8965096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600" b="1" dirty="0">
                <a:solidFill>
                  <a:schemeClr val="bg1"/>
                </a:solidFill>
                <a:latin typeface="Arial Black" panose="020B0604020202020204" pitchFamily="34" charset="0"/>
                <a:ea typeface="Roboto" panose="02000000000000000000" pitchFamily="2" charset="0"/>
                <a:cs typeface="Arial Black" panose="020B0604020202020204" pitchFamily="34" charset="0"/>
              </a:rPr>
              <a:t>Impact of the Li Ka Shing Institute of Virology</a:t>
            </a:r>
          </a:p>
        </p:txBody>
      </p:sp>
      <p:pic>
        <p:nvPicPr>
          <p:cNvPr id="2" name="Google Shape;323;p65">
            <a:extLst>
              <a:ext uri="{FF2B5EF4-FFF2-40B4-BE49-F238E27FC236}">
                <a16:creationId xmlns:a16="http://schemas.microsoft.com/office/drawing/2014/main" id="{F36EB9F9-4CA5-922C-0E7E-47AB22E6698D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4">
            <a:alphaModFix/>
          </a:blip>
          <a:srcRect l="35186" r="20396"/>
          <a:stretch/>
        </p:blipFill>
        <p:spPr>
          <a:xfrm>
            <a:off x="5181601" y="0"/>
            <a:ext cx="39624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09878320-0C84-45E0-7DC7-D28115C26E13}"/>
              </a:ext>
            </a:extLst>
          </p:cNvPr>
          <p:cNvSpPr txBox="1"/>
          <p:nvPr/>
        </p:nvSpPr>
        <p:spPr>
          <a:xfrm>
            <a:off x="315686" y="827323"/>
            <a:ext cx="4865914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/>
              <a:t>The University of Alberta, its buildings, labs and research stations are primarily located on the territory of the </a:t>
            </a:r>
            <a:r>
              <a:rPr lang="en-US" sz="2200" dirty="0" err="1"/>
              <a:t>Néhiyaw</a:t>
            </a:r>
            <a:r>
              <a:rPr lang="en-US" sz="2200" dirty="0"/>
              <a:t> (Cree), </a:t>
            </a:r>
            <a:r>
              <a:rPr lang="en-US" sz="2200" dirty="0" err="1"/>
              <a:t>Niitsitapi</a:t>
            </a:r>
            <a:r>
              <a:rPr lang="en-US" sz="2200" dirty="0"/>
              <a:t> (Blackfoot), Métis, Nakoda (Stoney), Dene, Haudenosaunee (Iroquois) and Anishinaabe (Ojibway/Saulteaux), lands that are now known as part of Treaties 6, 7 and 8 and homeland of the Métis. The University of Alberta respects the sovereignty, lands, histories, languages, knowledge systems and cultures of all First Nations, Métis and Inuit nations.</a:t>
            </a:r>
          </a:p>
        </p:txBody>
      </p:sp>
    </p:spTree>
    <p:extLst>
      <p:ext uri="{BB962C8B-B14F-4D97-AF65-F5344CB8AC3E}">
        <p14:creationId xmlns:p14="http://schemas.microsoft.com/office/powerpoint/2010/main" val="311528566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43652A-3DB0-EF95-651F-57C5398490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294AF151-300B-D422-6868-E27803095E64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402715"/>
            <a:ext cx="9144000" cy="1073427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EB8B8A1E-DFD6-310D-2DCE-3CCCAFF4EB4C}"/>
              </a:ext>
            </a:extLst>
          </p:cNvPr>
          <p:cNvSpPr txBox="1"/>
          <p:nvPr/>
        </p:nvSpPr>
        <p:spPr>
          <a:xfrm>
            <a:off x="178904" y="679935"/>
            <a:ext cx="8965096" cy="5386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900" dirty="0">
                <a:solidFill>
                  <a:schemeClr val="bg1"/>
                </a:solidFill>
                <a:latin typeface="Arial Black" panose="020B0A04020102020204" pitchFamily="34" charset="0"/>
              </a:rPr>
              <a:t>Symposium Organizing Committee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51892458-87CF-8A59-2633-BFC6B4C14141}"/>
              </a:ext>
            </a:extLst>
          </p:cNvPr>
          <p:cNvSpPr txBox="1">
            <a:spLocks/>
          </p:cNvSpPr>
          <p:nvPr/>
        </p:nvSpPr>
        <p:spPr>
          <a:xfrm>
            <a:off x="329881" y="1870106"/>
            <a:ext cx="8487546" cy="3692495"/>
          </a:xfrm>
          <a:prstGeom prst="rect">
            <a:avLst/>
          </a:prstGeom>
        </p:spPr>
        <p:txBody>
          <a:bodyPr/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ea typeface="ＭＳ Ｐゴシック" pitchFamily="-107" charset="-128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ea typeface="ＭＳ Ｐゴシック" pitchFamily="-107" charset="-128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ea typeface="ＭＳ Ｐゴシック" pitchFamily="-107" charset="-128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ＭＳ Ｐゴシック" pitchFamily="-107" charset="-128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ＭＳ Ｐゴシック" pitchFamily="-107" charset="-128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ＭＳ Ｐゴシック" pitchFamily="-107" charset="-128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ＭＳ Ｐゴシック" pitchFamily="-107" charset="-128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ＭＳ Ｐゴシック" pitchFamily="-107" charset="-128"/>
              </a:defRPr>
            </a:lvl9pPr>
          </a:lstStyle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en-US" sz="2500" kern="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D. Lorne Tyrrell (Chair)</a:t>
            </a: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en-US" sz="2500" kern="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Shannon MacDonald (Co-Chair)		Maya </a:t>
            </a:r>
            <a:r>
              <a:rPr lang="en-US" sz="2500" kern="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Shmulevitz</a:t>
            </a:r>
            <a:r>
              <a:rPr lang="en-US" sz="2500" kern="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en-US" sz="2500" kern="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Tim Caulfield				Brian Taylor</a:t>
            </a: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en-US" sz="2500" kern="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Brittany Hope				Karina Top</a:t>
            </a: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en-US" sz="2500" kern="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Wendy Magee 				Sue Tsai</a:t>
            </a: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en-US" sz="2500" kern="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Ernest </a:t>
            </a:r>
            <a:r>
              <a:rPr lang="en-US" sz="2500" kern="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Oludada</a:t>
            </a:r>
            <a:r>
              <a:rPr lang="en-US" sz="2500" kern="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		                    Stephanie Yanow</a:t>
            </a: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en-US" sz="2500" kern="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				Umar Yunusa</a:t>
            </a:r>
          </a:p>
        </p:txBody>
      </p:sp>
      <p:pic>
        <p:nvPicPr>
          <p:cNvPr id="3" name="Picture 2" descr="A black background with orange text&#10;&#10;AI-generated content may be incorrect.">
            <a:extLst>
              <a:ext uri="{FF2B5EF4-FFF2-40B4-BE49-F238E27FC236}">
                <a16:creationId xmlns:a16="http://schemas.microsoft.com/office/drawing/2014/main" id="{CB43D7C4-13B4-5B4D-D82E-5DE4120B28FA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01544" y="6378579"/>
            <a:ext cx="2035629" cy="386392"/>
          </a:xfrm>
          <a:prstGeom prst="rect">
            <a:avLst/>
          </a:prstGeom>
        </p:spPr>
      </p:pic>
      <p:pic>
        <p:nvPicPr>
          <p:cNvPr id="10" name="Picture 9" descr="A logo for a scientific institution&#10;&#10;AI-generated content may be incorrect.">
            <a:extLst>
              <a:ext uri="{FF2B5EF4-FFF2-40B4-BE49-F238E27FC236}">
                <a16:creationId xmlns:a16="http://schemas.microsoft.com/office/drawing/2014/main" id="{AEB3F292-A2C6-F133-AD82-40D0B875B4AB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78904" y="6247219"/>
            <a:ext cx="1639010" cy="5781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287294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6E5FACF-9C4C-28AC-9E37-CD31AFF667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8" name="Graphic 97">
            <a:extLst>
              <a:ext uri="{FF2B5EF4-FFF2-40B4-BE49-F238E27FC236}">
                <a16:creationId xmlns:a16="http://schemas.microsoft.com/office/drawing/2014/main" id="{3035ACE1-75C4-CA07-5878-96B3AA351EE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895272" y="971525"/>
            <a:ext cx="2121553" cy="422586"/>
          </a:xfrm>
          <a:prstGeom prst="rect">
            <a:avLst/>
          </a:prstGeom>
        </p:spPr>
      </p:pic>
      <p:sp>
        <p:nvSpPr>
          <p:cNvPr id="2" name="Google Shape;686;p20">
            <a:extLst>
              <a:ext uri="{FF2B5EF4-FFF2-40B4-BE49-F238E27FC236}">
                <a16:creationId xmlns:a16="http://schemas.microsoft.com/office/drawing/2014/main" id="{DAF66C11-98AC-900F-2587-519064D0EC1F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56774" y="241819"/>
            <a:ext cx="8558114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34275" rIns="68569" bIns="34275" anchor="ctr" anchorCtr="0">
            <a:normAutofit/>
          </a:bodyPr>
          <a:lstStyle/>
          <a:p>
            <a:pPr>
              <a:buClr>
                <a:schemeClr val="dk1"/>
              </a:buClr>
            </a:pPr>
            <a:r>
              <a:rPr lang="en-US" sz="2700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The PRAIRIE Hub for Pandemic Preparedness</a:t>
            </a:r>
            <a:endParaRPr sz="2700" dirty="0">
              <a:solidFill>
                <a:schemeClr val="tx1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4C3DA65-09D1-4499-10EE-7864F3C17D49}"/>
              </a:ext>
            </a:extLst>
          </p:cNvPr>
          <p:cNvSpPr txBox="1"/>
          <p:nvPr/>
        </p:nvSpPr>
        <p:spPr>
          <a:xfrm>
            <a:off x="4572000" y="2956315"/>
            <a:ext cx="4451744" cy="126444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5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1800" b="0" i="0" u="none" strike="noStrike" kern="0" cap="all" spc="0" normalizeH="0" baseline="0" noProof="0">
                <a:ln>
                  <a:noFill/>
                </a:ln>
                <a:solidFill>
                  <a:srgbClr val="275D38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Mission</a:t>
            </a:r>
            <a:endParaRPr kumimoji="0" lang="en-US" sz="1800" b="0" i="0" u="none" strike="noStrike" kern="0" cap="all" spc="0" normalizeH="0" baseline="0" noProof="0" dirty="0">
              <a:ln>
                <a:noFill/>
              </a:ln>
              <a:solidFill>
                <a:srgbClr val="275D38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To connect researchers, industry, non-profits, government, and communities in preparation for the next Disease X.  </a:t>
            </a: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2B292A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3" name="Slide Number Placeholder 3">
            <a:extLst>
              <a:ext uri="{FF2B5EF4-FFF2-40B4-BE49-F238E27FC236}">
                <a16:creationId xmlns:a16="http://schemas.microsoft.com/office/drawing/2014/main" id="{397F3C18-8E92-DECC-8BE3-ABF91548F68E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>
          <a:xfrm>
            <a:off x="168252" y="5614122"/>
            <a:ext cx="548721" cy="273844"/>
          </a:xfrm>
        </p:spPr>
        <p:txBody>
          <a:bodyPr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61130C78-B4AB-6843-B818-B4CC8CBE3619}" type="slidenum">
              <a:rPr kumimoji="0" lang="en-US" sz="900" b="0" i="0" u="none" strike="noStrike" kern="0" cap="none" spc="0" normalizeH="0" baseline="0" noProof="0">
                <a:ln>
                  <a:noFill/>
                </a:ln>
                <a:solidFill>
                  <a:srgbClr val="888888"/>
                </a:solidFill>
                <a:effectLst/>
                <a:uLnTx/>
                <a:uFillTx/>
                <a:latin typeface="Roboto"/>
                <a:ea typeface="Roboto"/>
                <a:sym typeface="Roboto"/>
              </a:rPr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4</a:t>
            </a:fld>
            <a:endParaRPr kumimoji="0" lang="en-US" sz="900" b="0" i="0" u="none" strike="noStrike" kern="0" cap="none" spc="0" normalizeH="0" baseline="0" noProof="0">
              <a:ln>
                <a:noFill/>
              </a:ln>
              <a:solidFill>
                <a:srgbClr val="888888"/>
              </a:solidFill>
              <a:effectLst/>
              <a:uLnTx/>
              <a:uFillTx/>
              <a:latin typeface="Roboto"/>
              <a:ea typeface="Roboto"/>
              <a:sym typeface="Roboto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350FF17-B1DC-75EC-040A-4787DA14B58E}"/>
              </a:ext>
            </a:extLst>
          </p:cNvPr>
          <p:cNvSpPr txBox="1"/>
          <p:nvPr/>
        </p:nvSpPr>
        <p:spPr>
          <a:xfrm>
            <a:off x="247521" y="2956315"/>
            <a:ext cx="3951418" cy="9874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5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1800" b="0" i="0" u="none" strike="noStrike" kern="0" cap="all" spc="0" normalizeH="0" baseline="0" noProof="0">
                <a:ln>
                  <a:noFill/>
                </a:ln>
                <a:solidFill>
                  <a:srgbClr val="275D38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Vision</a:t>
            </a: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2B292A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A resilient Canadian health-sciences and biomanufacturing ecosystem.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7AA5B45-874E-E5A8-B59C-C29D6FA55041}"/>
              </a:ext>
            </a:extLst>
          </p:cNvPr>
          <p:cNvSpPr txBox="1"/>
          <p:nvPr/>
        </p:nvSpPr>
        <p:spPr>
          <a:xfrm>
            <a:off x="2293834" y="4571548"/>
            <a:ext cx="6033023" cy="9874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5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D16809"/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One Health Approach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An interdisciplinary model recognizing interconnections between humans, animals and ecosystem health.</a:t>
            </a: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  <a:sym typeface="Arial"/>
            </a:endParaRPr>
          </a:p>
        </p:txBody>
      </p:sp>
      <p:pic>
        <p:nvPicPr>
          <p:cNvPr id="17" name="Google Shape;153;p2" descr="One Health Model - Wikipedia">
            <a:extLst>
              <a:ext uri="{FF2B5EF4-FFF2-40B4-BE49-F238E27FC236}">
                <a16:creationId xmlns:a16="http://schemas.microsoft.com/office/drawing/2014/main" id="{B1AC35FD-BCB0-3E7C-3490-EA4DDDE960EB}"/>
              </a:ext>
            </a:extLst>
          </p:cNvPr>
          <p:cNvPicPr preferRelativeResize="0"/>
          <p:nvPr/>
        </p:nvPicPr>
        <p:blipFill rotWithShape="1">
          <a:blip r:embed="rId5" cstate="print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23582" y="4256433"/>
            <a:ext cx="1666728" cy="1544314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C0449706-DA14-D8B4-56D8-3842CC96EB15}"/>
              </a:ext>
            </a:extLst>
          </p:cNvPr>
          <p:cNvSpPr txBox="1"/>
          <p:nvPr/>
        </p:nvSpPr>
        <p:spPr>
          <a:xfrm>
            <a:off x="259039" y="2113435"/>
            <a:ext cx="832837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35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2B292A"/>
                </a:solidFill>
                <a:effectLst/>
                <a:uLnTx/>
                <a:uFillTx/>
                <a:latin typeface="Arial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One of </a:t>
            </a:r>
            <a:r>
              <a:rPr kumimoji="0" lang="en-US" sz="1800" b="1" i="0" u="none" strike="noStrike" kern="0" cap="none" spc="0" normalizeH="0" baseline="0" noProof="0">
                <a:ln>
                  <a:noFill/>
                </a:ln>
                <a:solidFill>
                  <a:srgbClr val="2B292A"/>
                </a:solidFill>
                <a:effectLst/>
                <a:uLnTx/>
                <a:uFillTx/>
                <a:latin typeface="Arial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5 federally-funded </a:t>
            </a:r>
            <a:r>
              <a: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2B292A"/>
                </a:solidFill>
                <a:effectLst/>
                <a:uLnTx/>
                <a:uFillTx/>
                <a:latin typeface="Arial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Hubs in Canada – supporting 4 multidisplinary pandemic preparedness teams in the PRAIRIE Hub region - </a:t>
            </a:r>
            <a:r>
              <a:rPr kumimoji="0" lang="en-US" sz="1800" b="1" i="0" u="none" strike="noStrike" kern="0" cap="none" spc="0" normalizeH="0" baseline="0" noProof="0">
                <a:ln>
                  <a:noFill/>
                </a:ln>
                <a:solidFill>
                  <a:srgbClr val="2B292A"/>
                </a:solidFill>
                <a:effectLst/>
                <a:uLnTx/>
                <a:uFillTx/>
                <a:latin typeface="Arial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$110 M in funding</a:t>
            </a:r>
          </a:p>
        </p:txBody>
      </p:sp>
    </p:spTree>
    <p:extLst>
      <p:ext uri="{BB962C8B-B14F-4D97-AF65-F5344CB8AC3E}">
        <p14:creationId xmlns:p14="http://schemas.microsoft.com/office/powerpoint/2010/main" val="300452737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A22350-8A13-AD13-7932-CCCDF49FFF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" name="Picture 18" descr="Gayle Piat - ISPE Canada Affiliate">
            <a:extLst>
              <a:ext uri="{FF2B5EF4-FFF2-40B4-BE49-F238E27FC236}">
                <a16:creationId xmlns:a16="http://schemas.microsoft.com/office/drawing/2014/main" id="{754C6CCA-6263-43D6-CDB0-D8DD4DF4556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7938956" y="4227913"/>
            <a:ext cx="1019093" cy="12699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3" name="Picture 10" descr="Preparing for the next pandemic: USask microbiologist - USask Health  Sciences | University of Saskatchewan">
            <a:extLst>
              <a:ext uri="{FF2B5EF4-FFF2-40B4-BE49-F238E27FC236}">
                <a16:creationId xmlns:a16="http://schemas.microsoft.com/office/drawing/2014/main" id="{437F581C-EF86-BDFF-4287-52035AA55DB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893"/>
          <a:stretch/>
        </p:blipFill>
        <p:spPr bwMode="auto">
          <a:xfrm>
            <a:off x="1219285" y="4220769"/>
            <a:ext cx="959147" cy="12656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2" name="object 19">
            <a:extLst>
              <a:ext uri="{FF2B5EF4-FFF2-40B4-BE49-F238E27FC236}">
                <a16:creationId xmlns:a16="http://schemas.microsoft.com/office/drawing/2014/main" id="{3C03782E-0C8B-EE48-7E70-7103329A120B}"/>
              </a:ext>
            </a:extLst>
          </p:cNvPr>
          <p:cNvSpPr/>
          <p:nvPr/>
        </p:nvSpPr>
        <p:spPr>
          <a:xfrm>
            <a:off x="221456" y="2651836"/>
            <a:ext cx="8758238" cy="1532976"/>
          </a:xfrm>
          <a:custGeom>
            <a:avLst/>
            <a:gdLst/>
            <a:ahLst/>
            <a:cxnLst/>
            <a:rect l="l" t="t" r="r" b="b"/>
            <a:pathLst>
              <a:path w="7991475" h="1543050">
                <a:moveTo>
                  <a:pt x="7991475" y="0"/>
                </a:moveTo>
                <a:lnTo>
                  <a:pt x="0" y="0"/>
                </a:lnTo>
                <a:lnTo>
                  <a:pt x="0" y="1542542"/>
                </a:lnTo>
                <a:lnTo>
                  <a:pt x="7991475" y="1542542"/>
                </a:lnTo>
                <a:lnTo>
                  <a:pt x="7991475" y="0"/>
                </a:lnTo>
                <a:close/>
              </a:path>
            </a:pathLst>
          </a:custGeom>
          <a:solidFill>
            <a:srgbClr val="DED28E">
              <a:alpha val="35685"/>
            </a:srgbClr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752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35" name="object 35">
            <a:extLst>
              <a:ext uri="{FF2B5EF4-FFF2-40B4-BE49-F238E27FC236}">
                <a16:creationId xmlns:a16="http://schemas.microsoft.com/office/drawing/2014/main" id="{C625B25D-A9F3-ADA0-B07A-99640666675F}"/>
              </a:ext>
            </a:extLst>
          </p:cNvPr>
          <p:cNvSpPr/>
          <p:nvPr/>
        </p:nvSpPr>
        <p:spPr>
          <a:xfrm>
            <a:off x="247511" y="2394251"/>
            <a:ext cx="1403529" cy="261798"/>
          </a:xfrm>
          <a:custGeom>
            <a:avLst/>
            <a:gdLst/>
            <a:ahLst/>
            <a:cxnLst/>
            <a:rect l="l" t="t" r="r" b="b"/>
            <a:pathLst>
              <a:path w="2476500" h="342900">
                <a:moveTo>
                  <a:pt x="2476500" y="0"/>
                </a:moveTo>
                <a:lnTo>
                  <a:pt x="0" y="0"/>
                </a:lnTo>
                <a:lnTo>
                  <a:pt x="0" y="342785"/>
                </a:lnTo>
                <a:lnTo>
                  <a:pt x="2476500" y="342785"/>
                </a:lnTo>
                <a:lnTo>
                  <a:pt x="2476500" y="0"/>
                </a:lnTo>
                <a:close/>
              </a:path>
            </a:pathLst>
          </a:custGeom>
          <a:solidFill>
            <a:srgbClr val="DED28E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752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36" name="object 36">
            <a:extLst>
              <a:ext uri="{FF2B5EF4-FFF2-40B4-BE49-F238E27FC236}">
                <a16:creationId xmlns:a16="http://schemas.microsoft.com/office/drawing/2014/main" id="{F4566453-116C-868A-6892-57457AF43A72}"/>
              </a:ext>
            </a:extLst>
          </p:cNvPr>
          <p:cNvSpPr txBox="1"/>
          <p:nvPr/>
        </p:nvSpPr>
        <p:spPr>
          <a:xfrm>
            <a:off x="326759" y="2428980"/>
            <a:ext cx="1202003" cy="193276"/>
          </a:xfrm>
          <a:prstGeom prst="rect">
            <a:avLst/>
          </a:prstGeom>
        </p:spPr>
        <p:txBody>
          <a:bodyPr vert="horz" wrap="square" lIns="0" tIns="8527" rIns="0" bIns="0" rtlCol="0">
            <a:spAutoFit/>
          </a:bodyPr>
          <a:lstStyle/>
          <a:p>
            <a:pPr marL="6822" marR="0" lvl="0" indent="0" algn="l" defTabSz="914400" rtl="0" eaLnBrk="1" fontAlgn="auto" latinLnBrk="0" hangingPunct="1">
              <a:lnSpc>
                <a:spcPct val="100000"/>
              </a:lnSpc>
              <a:spcBef>
                <a:spcPts val="68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sz="12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PRAIRIE</a:t>
            </a:r>
            <a:r>
              <a:rPr kumimoji="0" sz="1200" b="1" i="0" u="none" strike="noStrike" kern="0" cap="none" spc="-29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</a:t>
            </a:r>
            <a:r>
              <a:rPr kumimoji="0" sz="1200" b="1" i="0" u="none" strike="noStrike" kern="0" cap="none" spc="-14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Hub</a:t>
            </a:r>
            <a:endParaRPr kumimoji="0" sz="12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133" name="object 133">
            <a:extLst>
              <a:ext uri="{FF2B5EF4-FFF2-40B4-BE49-F238E27FC236}">
                <a16:creationId xmlns:a16="http://schemas.microsoft.com/office/drawing/2014/main" id="{4906C5A0-8A47-5805-C9EA-DBA7B393606D}"/>
              </a:ext>
            </a:extLst>
          </p:cNvPr>
          <p:cNvSpPr txBox="1"/>
          <p:nvPr/>
        </p:nvSpPr>
        <p:spPr>
          <a:xfrm>
            <a:off x="5473282" y="2362429"/>
            <a:ext cx="1344377" cy="170193"/>
          </a:xfrm>
          <a:prstGeom prst="rect">
            <a:avLst/>
          </a:prstGeom>
        </p:spPr>
        <p:txBody>
          <a:bodyPr vert="horz" wrap="square" lIns="0" tIns="8527" rIns="0" bIns="0" rtlCol="0">
            <a:spAutoFit/>
          </a:bodyPr>
          <a:lstStyle/>
          <a:p>
            <a:pPr marL="6822" marR="0" lvl="0" indent="0" algn="l" defTabSz="914400" rtl="0" eaLnBrk="1" fontAlgn="auto" latinLnBrk="0" hangingPunct="1">
              <a:lnSpc>
                <a:spcPct val="100000"/>
              </a:lnSpc>
              <a:spcBef>
                <a:spcPts val="68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sz="1050" b="1" i="0" u="none" strike="noStrike" kern="0" cap="none" spc="-11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BRIF</a:t>
            </a:r>
            <a:r>
              <a:rPr kumimoji="0" lang="en-CA" sz="1050" b="1" i="0" u="none" strike="noStrike" kern="0" cap="none" spc="-11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- Infrastructure</a:t>
            </a:r>
            <a:endParaRPr kumimoji="0" sz="105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134" name="object 134">
            <a:extLst>
              <a:ext uri="{FF2B5EF4-FFF2-40B4-BE49-F238E27FC236}">
                <a16:creationId xmlns:a16="http://schemas.microsoft.com/office/drawing/2014/main" id="{773A4B88-2FBA-59BE-1E6B-FACD44AFA86E}"/>
              </a:ext>
            </a:extLst>
          </p:cNvPr>
          <p:cNvSpPr/>
          <p:nvPr/>
        </p:nvSpPr>
        <p:spPr>
          <a:xfrm>
            <a:off x="5206769" y="2349657"/>
            <a:ext cx="198443" cy="208887"/>
          </a:xfrm>
          <a:custGeom>
            <a:avLst/>
            <a:gdLst/>
            <a:ahLst/>
            <a:cxnLst/>
            <a:rect l="l" t="t" r="r" b="b"/>
            <a:pathLst>
              <a:path w="180975" h="190500">
                <a:moveTo>
                  <a:pt x="0" y="190436"/>
                </a:moveTo>
                <a:lnTo>
                  <a:pt x="180975" y="190436"/>
                </a:lnTo>
                <a:lnTo>
                  <a:pt x="180975" y="0"/>
                </a:lnTo>
                <a:lnTo>
                  <a:pt x="0" y="0"/>
                </a:lnTo>
                <a:lnTo>
                  <a:pt x="0" y="190436"/>
                </a:lnTo>
                <a:close/>
              </a:path>
            </a:pathLst>
          </a:custGeom>
          <a:ln w="254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752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135" name="object 135">
            <a:extLst>
              <a:ext uri="{FF2B5EF4-FFF2-40B4-BE49-F238E27FC236}">
                <a16:creationId xmlns:a16="http://schemas.microsoft.com/office/drawing/2014/main" id="{0A57BB4A-74A5-A8E8-5B3E-01ABD7515BFB}"/>
              </a:ext>
            </a:extLst>
          </p:cNvPr>
          <p:cNvSpPr txBox="1"/>
          <p:nvPr/>
        </p:nvSpPr>
        <p:spPr>
          <a:xfrm>
            <a:off x="2737371" y="2382931"/>
            <a:ext cx="1240269" cy="170193"/>
          </a:xfrm>
          <a:prstGeom prst="rect">
            <a:avLst/>
          </a:prstGeom>
        </p:spPr>
        <p:txBody>
          <a:bodyPr vert="horz" wrap="square" lIns="0" tIns="8527" rIns="0" bIns="0" rtlCol="0">
            <a:spAutoFit/>
          </a:bodyPr>
          <a:lstStyle/>
          <a:p>
            <a:pPr marL="6822" marR="0" lvl="0" indent="0" algn="l" defTabSz="914400" rtl="0" eaLnBrk="1" fontAlgn="auto" latinLnBrk="0" hangingPunct="1">
              <a:lnSpc>
                <a:spcPct val="100000"/>
              </a:lnSpc>
              <a:spcBef>
                <a:spcPts val="68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sz="1050" b="1" i="0" u="none" strike="noStrike" kern="0" cap="none" spc="-11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CBRF</a:t>
            </a:r>
            <a:r>
              <a:rPr kumimoji="0" lang="en-CA" sz="1050" b="1" i="0" u="none" strike="noStrike" kern="0" cap="none" spc="-11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- Research</a:t>
            </a:r>
            <a:endParaRPr kumimoji="0" sz="105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pic>
        <p:nvPicPr>
          <p:cNvPr id="136" name="object 136">
            <a:extLst>
              <a:ext uri="{FF2B5EF4-FFF2-40B4-BE49-F238E27FC236}">
                <a16:creationId xmlns:a16="http://schemas.microsoft.com/office/drawing/2014/main" id="{CA0A9EBD-676B-9B27-7F81-5734EE8C9896}"/>
              </a:ext>
            </a:extLst>
          </p:cNvPr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77722" y="2349657"/>
            <a:ext cx="226295" cy="236739"/>
          </a:xfrm>
          <a:prstGeom prst="rect">
            <a:avLst/>
          </a:prstGeom>
        </p:spPr>
      </p:pic>
      <p:pic>
        <p:nvPicPr>
          <p:cNvPr id="19" name="Picture 4" descr="New provincial research funding for U of A aims to create made-in-Alberta  vaccine and drug development pipeline | Folio">
            <a:extLst>
              <a:ext uri="{FF2B5EF4-FFF2-40B4-BE49-F238E27FC236}">
                <a16:creationId xmlns:a16="http://schemas.microsoft.com/office/drawing/2014/main" id="{355A0F5A-E20E-DC2D-519A-5D1104C0D32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3383160" y="4227198"/>
            <a:ext cx="968293" cy="12706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" name="Picture 2" descr="Director | Li Ka Shing Institute of Virology">
            <a:extLst>
              <a:ext uri="{FF2B5EF4-FFF2-40B4-BE49-F238E27FC236}">
                <a16:creationId xmlns:a16="http://schemas.microsoft.com/office/drawing/2014/main" id="{052E3B69-C002-CE04-40B6-DA289F5DC0D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2386710" y="4227166"/>
            <a:ext cx="980193" cy="12703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" name="Picture 6" descr="Dr. X. Chis Le: Environmental Health Sciences">
            <a:extLst>
              <a:ext uri="{FF2B5EF4-FFF2-40B4-BE49-F238E27FC236}">
                <a16:creationId xmlns:a16="http://schemas.microsoft.com/office/drawing/2014/main" id="{0C24E127-C93C-998A-A5B1-49A296060CF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234875" y="4214392"/>
            <a:ext cx="965481" cy="12559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4" name="Picture 12" descr="Maya Shmulevitz - Professor ...">
            <a:extLst>
              <a:ext uri="{FF2B5EF4-FFF2-40B4-BE49-F238E27FC236}">
                <a16:creationId xmlns:a16="http://schemas.microsoft.com/office/drawing/2014/main" id="{616EB985-A5C0-ADFD-39FC-29A5D9F2D3B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2666"/>
          <a:stretch/>
        </p:blipFill>
        <p:spPr bwMode="auto">
          <a:xfrm>
            <a:off x="5637030" y="4259269"/>
            <a:ext cx="940702" cy="12385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7" name="Picture 14" descr="UM Today | Faculty of Science | Peter Pelka, Department of Microbiology  recognized as an outstanding teacher">
            <a:extLst>
              <a:ext uri="{FF2B5EF4-FFF2-40B4-BE49-F238E27FC236}">
                <a16:creationId xmlns:a16="http://schemas.microsoft.com/office/drawing/2014/main" id="{872E1936-FCEF-48E1-C753-DB27DD045D0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4681903" y="4222039"/>
            <a:ext cx="931742" cy="12758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8" name="Picture 16" descr="Greg Korbutt and Andrew Pepper">
            <a:extLst>
              <a:ext uri="{FF2B5EF4-FFF2-40B4-BE49-F238E27FC236}">
                <a16:creationId xmlns:a16="http://schemas.microsoft.com/office/drawing/2014/main" id="{02EC3D20-4E4B-526C-F401-A754CD559C7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6955047" y="4227913"/>
            <a:ext cx="960622" cy="12638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15" name="Group 114">
            <a:extLst>
              <a:ext uri="{FF2B5EF4-FFF2-40B4-BE49-F238E27FC236}">
                <a16:creationId xmlns:a16="http://schemas.microsoft.com/office/drawing/2014/main" id="{FD79F509-0A5B-7458-7C19-5E4ECDAFEC88}"/>
              </a:ext>
            </a:extLst>
          </p:cNvPr>
          <p:cNvGrpSpPr/>
          <p:nvPr/>
        </p:nvGrpSpPr>
        <p:grpSpPr>
          <a:xfrm>
            <a:off x="285063" y="2725105"/>
            <a:ext cx="1858062" cy="1282977"/>
            <a:chOff x="380084" y="615950"/>
            <a:chExt cx="2477416" cy="1710636"/>
          </a:xfrm>
        </p:grpSpPr>
        <p:sp>
          <p:nvSpPr>
            <p:cNvPr id="20" name="object 20">
              <a:extLst>
                <a:ext uri="{FF2B5EF4-FFF2-40B4-BE49-F238E27FC236}">
                  <a16:creationId xmlns:a16="http://schemas.microsoft.com/office/drawing/2014/main" id="{477C9B93-C0FE-1404-9E0E-66201B91326A}"/>
                </a:ext>
              </a:extLst>
            </p:cNvPr>
            <p:cNvSpPr txBox="1"/>
            <p:nvPr/>
          </p:nvSpPr>
          <p:spPr>
            <a:xfrm>
              <a:off x="380084" y="1228371"/>
              <a:ext cx="2192975" cy="573700"/>
            </a:xfrm>
            <a:prstGeom prst="rect">
              <a:avLst/>
            </a:prstGeom>
          </p:spPr>
          <p:txBody>
            <a:bodyPr vert="horz" wrap="square" lIns="0" tIns="4093" rIns="0" bIns="0" rtlCol="0">
              <a:spAutoFit/>
            </a:bodyPr>
            <a:lstStyle/>
            <a:p>
              <a:pPr marL="6822" marR="2729" lvl="0" indent="0" algn="l" defTabSz="914400" rtl="0" eaLnBrk="1" fontAlgn="auto" latinLnBrk="0" hangingPunct="1">
                <a:lnSpc>
                  <a:spcPct val="105400"/>
                </a:lnSpc>
                <a:spcBef>
                  <a:spcPts val="32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sz="9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rPr>
                <a:t>Innovative</a:t>
              </a:r>
              <a:r>
                <a:rPr kumimoji="0" sz="900" b="0" i="0" u="none" strike="noStrike" kern="0" cap="none" spc="8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rPr>
                <a:t> </a:t>
              </a:r>
              <a:r>
                <a:rPr kumimoji="0" sz="9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rPr>
                <a:t>techniques</a:t>
              </a:r>
              <a:r>
                <a:rPr kumimoji="0" sz="900" b="0" i="0" u="none" strike="noStrike" kern="0" cap="none" spc="126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rPr>
                <a:t> </a:t>
              </a:r>
              <a:r>
                <a:rPr kumimoji="0" sz="900" b="0" i="0" u="none" strike="noStrike" kern="0" cap="none" spc="-14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rPr>
                <a:t>and </a:t>
              </a:r>
              <a:r>
                <a:rPr kumimoji="0" sz="9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rPr>
                <a:t>diagnostic</a:t>
              </a:r>
              <a:r>
                <a:rPr kumimoji="0" sz="900" b="0" i="0" u="none" strike="noStrike" kern="0" cap="none" spc="51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rPr>
                <a:t> </a:t>
              </a:r>
              <a:r>
                <a:rPr kumimoji="0" sz="9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rPr>
                <a:t>tests</a:t>
              </a:r>
              <a:r>
                <a:rPr kumimoji="0" sz="900" b="0" i="0" u="none" strike="noStrike" kern="0" cap="none" spc="54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rPr>
                <a:t> </a:t>
              </a:r>
              <a:r>
                <a:rPr kumimoji="0" sz="9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rPr>
                <a:t>for</a:t>
              </a:r>
              <a:r>
                <a:rPr kumimoji="0" sz="900" b="0" i="0" u="none" strike="noStrike" kern="0" cap="none" spc="62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rPr>
                <a:t> </a:t>
              </a:r>
              <a:r>
                <a:rPr kumimoji="0" sz="900" b="0" i="0" u="none" strike="noStrike" kern="0" cap="none" spc="-5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rPr>
                <a:t>pandemic </a:t>
              </a:r>
              <a:r>
                <a:rPr kumimoji="0" sz="9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rPr>
                <a:t>preparedness</a:t>
              </a:r>
              <a:r>
                <a:rPr kumimoji="0" sz="900" b="0" i="0" u="none" strike="noStrike" kern="0" cap="none" spc="105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rPr>
                <a:t> </a:t>
              </a:r>
              <a:r>
                <a:rPr kumimoji="0" sz="9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rPr>
                <a:t>and</a:t>
              </a:r>
              <a:r>
                <a:rPr kumimoji="0" sz="900" b="0" i="0" u="none" strike="noStrike" kern="0" cap="none" spc="62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rPr>
                <a:t> </a:t>
              </a:r>
              <a:r>
                <a:rPr kumimoji="0" sz="9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rPr>
                <a:t>health</a:t>
              </a:r>
              <a:r>
                <a:rPr kumimoji="0" sz="900" b="0" i="0" u="none" strike="noStrike" kern="0" cap="none" spc="65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rPr>
                <a:t> </a:t>
              </a:r>
              <a:r>
                <a:rPr kumimoji="0" sz="900" b="0" i="0" u="none" strike="noStrike" kern="0" cap="none" spc="-5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rPr>
                <a:t>equity</a:t>
              </a:r>
              <a:endParaRPr kumimoji="0" sz="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21" name="object 21">
              <a:extLst>
                <a:ext uri="{FF2B5EF4-FFF2-40B4-BE49-F238E27FC236}">
                  <a16:creationId xmlns:a16="http://schemas.microsoft.com/office/drawing/2014/main" id="{64828240-BC90-47C9-6D4F-3C6152B89EB6}"/>
                </a:ext>
              </a:extLst>
            </p:cNvPr>
            <p:cNvSpPr txBox="1"/>
            <p:nvPr/>
          </p:nvSpPr>
          <p:spPr>
            <a:xfrm>
              <a:off x="474025" y="1918573"/>
              <a:ext cx="2383475" cy="408013"/>
            </a:xfrm>
            <a:prstGeom prst="rect">
              <a:avLst/>
            </a:prstGeom>
          </p:spPr>
          <p:txBody>
            <a:bodyPr vert="horz" wrap="square" lIns="0" tIns="16031" rIns="0" bIns="0" rtlCol="0">
              <a:spAutoFit/>
            </a:bodyPr>
            <a:lstStyle/>
            <a:p>
              <a:pPr marL="6822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126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sz="9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rPr>
                <a:t>Chris</a:t>
              </a:r>
              <a:r>
                <a:rPr kumimoji="0" sz="900" b="1" i="0" u="none" strike="noStrike" kern="0" cap="none" spc="48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rPr>
                <a:t> </a:t>
              </a:r>
              <a:r>
                <a:rPr kumimoji="0" sz="9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rPr>
                <a:t>Le</a:t>
              </a:r>
              <a:r>
                <a:rPr kumimoji="0" sz="900" b="1" i="0" u="none" strike="noStrike" kern="0" cap="none" spc="46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rPr>
                <a:t> </a:t>
              </a:r>
              <a:r>
                <a:rPr kumimoji="0" sz="900" b="1" i="0" u="none" strike="noStrike" kern="0" cap="none" spc="-11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rPr>
                <a:t>UA</a:t>
              </a:r>
              <a:r>
                <a:rPr kumimoji="0" lang="en-CA" sz="900" b="1" i="0" u="none" strike="noStrike" kern="0" cap="none" spc="-11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rPr>
                <a:t>lberta</a:t>
              </a:r>
              <a:endParaRPr kumimoji="0" sz="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  <a:p>
              <a:pPr marL="6822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73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sz="9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rPr>
                <a:t>Camille</a:t>
              </a:r>
              <a:r>
                <a:rPr kumimoji="0" sz="900" b="1" i="0" u="none" strike="noStrike" kern="0" cap="none" spc="8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rPr>
                <a:t> </a:t>
              </a:r>
              <a:r>
                <a:rPr kumimoji="0" sz="9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rPr>
                <a:t>Hamula</a:t>
              </a:r>
              <a:r>
                <a:rPr kumimoji="0" sz="900" b="1" i="0" u="none" strike="noStrike" kern="0" cap="none" spc="75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rPr>
                <a:t> </a:t>
              </a:r>
              <a:r>
                <a:rPr kumimoji="0" sz="900" b="1" i="0" u="none" strike="noStrike" kern="0" cap="none" spc="-11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rPr>
                <a:t>USask</a:t>
              </a:r>
              <a:r>
                <a:rPr kumimoji="0" lang="en-CA" sz="900" b="1" i="0" u="none" strike="noStrike" kern="0" cap="none" spc="-11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rPr>
                <a:t>atchewan</a:t>
              </a:r>
              <a:endParaRPr kumimoji="0" sz="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grpSp>
          <p:nvGrpSpPr>
            <p:cNvPr id="106" name="Group 105">
              <a:extLst>
                <a:ext uri="{FF2B5EF4-FFF2-40B4-BE49-F238E27FC236}">
                  <a16:creationId xmlns:a16="http://schemas.microsoft.com/office/drawing/2014/main" id="{C3B20ACC-6A8E-54F7-F18C-D6331C059B5B}"/>
                </a:ext>
              </a:extLst>
            </p:cNvPr>
            <p:cNvGrpSpPr/>
            <p:nvPr/>
          </p:nvGrpSpPr>
          <p:grpSpPr>
            <a:xfrm>
              <a:off x="380084" y="615950"/>
              <a:ext cx="2402305" cy="448592"/>
              <a:chOff x="380084" y="615950"/>
              <a:chExt cx="2402305" cy="448592"/>
            </a:xfrm>
          </p:grpSpPr>
          <p:sp>
            <p:nvSpPr>
              <p:cNvPr id="45" name="object 45">
                <a:extLst>
                  <a:ext uri="{FF2B5EF4-FFF2-40B4-BE49-F238E27FC236}">
                    <a16:creationId xmlns:a16="http://schemas.microsoft.com/office/drawing/2014/main" id="{9A309818-1DF7-2C08-C045-8BDA2E6CA80E}"/>
                  </a:ext>
                </a:extLst>
              </p:cNvPr>
              <p:cNvSpPr txBox="1"/>
              <p:nvPr/>
            </p:nvSpPr>
            <p:spPr>
              <a:xfrm>
                <a:off x="901055" y="649841"/>
                <a:ext cx="1881334" cy="380812"/>
              </a:xfrm>
              <a:prstGeom prst="rect">
                <a:avLst/>
              </a:prstGeom>
            </p:spPr>
            <p:txBody>
              <a:bodyPr vert="horz" wrap="square" lIns="0" tIns="8527" rIns="0" bIns="0" rtlCol="0">
                <a:spAutoFit/>
              </a:bodyPr>
              <a:lstStyle/>
              <a:p>
                <a:pPr marL="6822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68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r>
                  <a:rPr kumimoji="0" sz="900" b="1" i="0" u="none" strike="noStrike" kern="0" cap="none" spc="-5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cs typeface="Arial"/>
                    <a:sym typeface="Arial"/>
                  </a:rPr>
                  <a:t>Diagnostic</a:t>
                </a:r>
                <a:r>
                  <a:rPr kumimoji="0" lang="en-US" sz="900" b="1" i="0" u="none" strike="noStrike" kern="0" cap="none" spc="-5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cs typeface="Arial"/>
                    <a:sym typeface="Arial"/>
                  </a:rPr>
                  <a:t> Point-of-Care Technologies</a:t>
                </a:r>
                <a:endParaRPr kumimoji="0" sz="9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grpSp>
            <p:nvGrpSpPr>
              <p:cNvPr id="91" name="Group 90">
                <a:extLst>
                  <a:ext uri="{FF2B5EF4-FFF2-40B4-BE49-F238E27FC236}">
                    <a16:creationId xmlns:a16="http://schemas.microsoft.com/office/drawing/2014/main" id="{D340271B-23F6-7C6C-2FD1-92F20A29F63D}"/>
                  </a:ext>
                </a:extLst>
              </p:cNvPr>
              <p:cNvGrpSpPr/>
              <p:nvPr/>
            </p:nvGrpSpPr>
            <p:grpSpPr>
              <a:xfrm>
                <a:off x="380084" y="615950"/>
                <a:ext cx="448592" cy="448592"/>
                <a:chOff x="2085059" y="4563604"/>
                <a:chExt cx="448592" cy="448592"/>
              </a:xfrm>
            </p:grpSpPr>
            <p:sp>
              <p:nvSpPr>
                <p:cNvPr id="70" name="object 41">
                  <a:extLst>
                    <a:ext uri="{FF2B5EF4-FFF2-40B4-BE49-F238E27FC236}">
                      <a16:creationId xmlns:a16="http://schemas.microsoft.com/office/drawing/2014/main" id="{F8609AB8-00A4-A1C5-5925-2B8C433601A6}"/>
                    </a:ext>
                  </a:extLst>
                </p:cNvPr>
                <p:cNvSpPr/>
                <p:nvPr/>
              </p:nvSpPr>
              <p:spPr>
                <a:xfrm>
                  <a:off x="2085059" y="4563604"/>
                  <a:ext cx="448592" cy="44859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81000" h="371475">
                      <a:moveTo>
                        <a:pt x="0" y="371348"/>
                      </a:moveTo>
                      <a:lnTo>
                        <a:pt x="381000" y="371348"/>
                      </a:lnTo>
                      <a:lnTo>
                        <a:pt x="381000" y="0"/>
                      </a:lnTo>
                      <a:lnTo>
                        <a:pt x="0" y="0"/>
                      </a:lnTo>
                      <a:lnTo>
                        <a:pt x="0" y="371348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 w="25400">
                  <a:solidFill>
                    <a:srgbClr val="000000"/>
                  </a:solidFill>
                </a:ln>
              </p:spPr>
              <p:txBody>
                <a:bodyPr wrap="square" lIns="0" tIns="0" rIns="0" bIns="0" rtlCol="0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sz="752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71" name="object 43">
                  <a:extLst>
                    <a:ext uri="{FF2B5EF4-FFF2-40B4-BE49-F238E27FC236}">
                      <a16:creationId xmlns:a16="http://schemas.microsoft.com/office/drawing/2014/main" id="{604A00CE-E4A9-900D-3D66-99158BFCABC4}"/>
                    </a:ext>
                  </a:extLst>
                </p:cNvPr>
                <p:cNvSpPr/>
                <p:nvPr/>
              </p:nvSpPr>
              <p:spPr>
                <a:xfrm>
                  <a:off x="2085059" y="4563604"/>
                  <a:ext cx="448592" cy="44859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42900" h="342900">
                      <a:moveTo>
                        <a:pt x="0" y="171450"/>
                      </a:moveTo>
                      <a:lnTo>
                        <a:pt x="6120" y="125853"/>
                      </a:lnTo>
                      <a:lnTo>
                        <a:pt x="23396" y="84892"/>
                      </a:lnTo>
                      <a:lnTo>
                        <a:pt x="50196" y="50196"/>
                      </a:lnTo>
                      <a:lnTo>
                        <a:pt x="84892" y="23396"/>
                      </a:lnTo>
                      <a:lnTo>
                        <a:pt x="125853" y="6120"/>
                      </a:lnTo>
                      <a:lnTo>
                        <a:pt x="171450" y="0"/>
                      </a:lnTo>
                      <a:lnTo>
                        <a:pt x="217002" y="6120"/>
                      </a:lnTo>
                      <a:lnTo>
                        <a:pt x="257951" y="23396"/>
                      </a:lnTo>
                      <a:lnTo>
                        <a:pt x="292655" y="50196"/>
                      </a:lnTo>
                      <a:lnTo>
                        <a:pt x="319475" y="84892"/>
                      </a:lnTo>
                      <a:lnTo>
                        <a:pt x="336770" y="125853"/>
                      </a:lnTo>
                      <a:lnTo>
                        <a:pt x="342900" y="171450"/>
                      </a:lnTo>
                      <a:lnTo>
                        <a:pt x="336770" y="216993"/>
                      </a:lnTo>
                      <a:lnTo>
                        <a:pt x="319475" y="257918"/>
                      </a:lnTo>
                      <a:lnTo>
                        <a:pt x="292655" y="292592"/>
                      </a:lnTo>
                      <a:lnTo>
                        <a:pt x="257951" y="319381"/>
                      </a:lnTo>
                      <a:lnTo>
                        <a:pt x="217002" y="336652"/>
                      </a:lnTo>
                      <a:lnTo>
                        <a:pt x="171450" y="342773"/>
                      </a:lnTo>
                      <a:lnTo>
                        <a:pt x="125853" y="336652"/>
                      </a:lnTo>
                      <a:lnTo>
                        <a:pt x="84892" y="319381"/>
                      </a:lnTo>
                      <a:lnTo>
                        <a:pt x="50196" y="292592"/>
                      </a:lnTo>
                      <a:lnTo>
                        <a:pt x="23396" y="257918"/>
                      </a:lnTo>
                      <a:lnTo>
                        <a:pt x="6120" y="216993"/>
                      </a:lnTo>
                      <a:lnTo>
                        <a:pt x="0" y="171450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 w="25400">
                  <a:solidFill>
                    <a:srgbClr val="000000"/>
                  </a:solidFill>
                </a:ln>
              </p:spPr>
              <p:txBody>
                <a:bodyPr wrap="square" lIns="0" tIns="0" rIns="0" bIns="0" rtlCol="0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sz="752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72" name="object 44">
                  <a:extLst>
                    <a:ext uri="{FF2B5EF4-FFF2-40B4-BE49-F238E27FC236}">
                      <a16:creationId xmlns:a16="http://schemas.microsoft.com/office/drawing/2014/main" id="{3F4E4274-5BC6-2062-E090-C7C58DD4892C}"/>
                    </a:ext>
                  </a:extLst>
                </p:cNvPr>
                <p:cNvSpPr txBox="1"/>
                <p:nvPr/>
              </p:nvSpPr>
              <p:spPr>
                <a:xfrm>
                  <a:off x="2085059" y="4615836"/>
                  <a:ext cx="448592" cy="307776"/>
                </a:xfrm>
                <a:prstGeom prst="rect">
                  <a:avLst/>
                </a:prstGeom>
              </p:spPr>
              <p:txBody>
                <a:bodyPr vert="horz" wrap="square" lIns="0" tIns="0" rIns="0" bIns="0" rtlCol="0">
                  <a:sp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277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r>
                    <a:rPr kumimoji="0" lang="en-CA" sz="1500" b="1" i="0" u="none" strike="noStrike" kern="0" cap="none" spc="-27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Arial"/>
                      <a:cs typeface="Arial"/>
                      <a:sym typeface="Arial"/>
                    </a:rPr>
                    <a:t>1</a:t>
                  </a:r>
                  <a:endParaRPr kumimoji="0" sz="15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cs typeface="Arial"/>
                    <a:sym typeface="Arial"/>
                  </a:endParaRPr>
                </a:p>
              </p:txBody>
            </p:sp>
          </p:grpSp>
        </p:grpSp>
      </p:grpSp>
      <p:grpSp>
        <p:nvGrpSpPr>
          <p:cNvPr id="111" name="Group 110">
            <a:extLst>
              <a:ext uri="{FF2B5EF4-FFF2-40B4-BE49-F238E27FC236}">
                <a16:creationId xmlns:a16="http://schemas.microsoft.com/office/drawing/2014/main" id="{3D234653-A5CD-81FC-F2D4-E4142BDCDC66}"/>
              </a:ext>
            </a:extLst>
          </p:cNvPr>
          <p:cNvGrpSpPr/>
          <p:nvPr/>
        </p:nvGrpSpPr>
        <p:grpSpPr>
          <a:xfrm>
            <a:off x="2435986" y="2725105"/>
            <a:ext cx="2228883" cy="1282977"/>
            <a:chOff x="3034384" y="615950"/>
            <a:chExt cx="2971844" cy="1710636"/>
          </a:xfrm>
        </p:grpSpPr>
        <p:sp>
          <p:nvSpPr>
            <p:cNvPr id="22" name="object 22">
              <a:extLst>
                <a:ext uri="{FF2B5EF4-FFF2-40B4-BE49-F238E27FC236}">
                  <a16:creationId xmlns:a16="http://schemas.microsoft.com/office/drawing/2014/main" id="{AEB27965-941F-C222-F175-DEFDAFB899C9}"/>
                </a:ext>
              </a:extLst>
            </p:cNvPr>
            <p:cNvSpPr txBox="1"/>
            <p:nvPr/>
          </p:nvSpPr>
          <p:spPr>
            <a:xfrm>
              <a:off x="3034384" y="1228371"/>
              <a:ext cx="2811507" cy="379801"/>
            </a:xfrm>
            <a:prstGeom prst="rect">
              <a:avLst/>
            </a:prstGeom>
          </p:spPr>
          <p:txBody>
            <a:bodyPr vert="horz" wrap="square" lIns="0" tIns="4093" rIns="0" bIns="0" rtlCol="0">
              <a:spAutoFit/>
            </a:bodyPr>
            <a:lstStyle/>
            <a:p>
              <a:pPr marL="6822" marR="2729" lvl="0" indent="0" algn="l" defTabSz="914400" rtl="0" eaLnBrk="1" fontAlgn="auto" latinLnBrk="0" hangingPunct="1">
                <a:lnSpc>
                  <a:spcPct val="105400"/>
                </a:lnSpc>
                <a:spcBef>
                  <a:spcPts val="32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sz="9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rPr>
                <a:t>Developing</a:t>
              </a:r>
              <a:r>
                <a:rPr kumimoji="0" sz="900" b="0" i="0" u="none" strike="noStrike" kern="0" cap="none" spc="156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rPr>
                <a:t> </a:t>
              </a:r>
              <a:r>
                <a:rPr kumimoji="0" sz="9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rPr>
                <a:t>self-</a:t>
              </a:r>
              <a:r>
                <a:rPr kumimoji="0" sz="900" b="0" i="0" u="none" strike="noStrike" kern="0" cap="none" spc="-5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rPr>
                <a:t>amplifying </a:t>
              </a:r>
              <a:r>
                <a:rPr kumimoji="0" sz="9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rPr>
                <a:t>(sa)</a:t>
              </a:r>
              <a:r>
                <a:rPr kumimoji="0" sz="900" b="0" i="0" u="none" strike="noStrike" kern="0" cap="none" spc="7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rPr>
                <a:t> </a:t>
              </a:r>
              <a:r>
                <a:rPr kumimoji="0" sz="9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rPr>
                <a:t>RNA</a:t>
              </a:r>
              <a:r>
                <a:rPr kumimoji="0" sz="900" b="0" i="0" u="none" strike="noStrike" kern="0" cap="none" spc="51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rPr>
                <a:t> </a:t>
              </a:r>
              <a:r>
                <a:rPr kumimoji="0" sz="9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rPr>
                <a:t>vaccines</a:t>
              </a:r>
              <a:r>
                <a:rPr kumimoji="0" sz="900" b="0" i="0" u="none" strike="noStrike" kern="0" cap="none" spc="59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rPr>
                <a:t> </a:t>
              </a:r>
              <a:r>
                <a:rPr kumimoji="0" sz="900" b="0" i="0" u="none" strike="noStrike" kern="0" cap="none" spc="-5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rPr>
                <a:t>against </a:t>
              </a:r>
              <a:r>
                <a:rPr kumimoji="0" sz="9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rPr>
                <a:t>pandemic</a:t>
              </a:r>
              <a:r>
                <a:rPr kumimoji="0" sz="900" b="0" i="0" u="none" strike="noStrike" kern="0" cap="none" spc="75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rPr>
                <a:t> </a:t>
              </a:r>
              <a:r>
                <a:rPr kumimoji="0" sz="9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rPr>
                <a:t>virus</a:t>
              </a:r>
              <a:r>
                <a:rPr kumimoji="0" sz="900" b="0" i="0" u="none" strike="noStrike" kern="0" cap="none" spc="78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rPr>
                <a:t> </a:t>
              </a:r>
              <a:r>
                <a:rPr kumimoji="0" sz="900" b="0" i="0" u="none" strike="noStrike" kern="0" cap="none" spc="-5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rPr>
                <a:t>threats</a:t>
              </a:r>
              <a:endParaRPr kumimoji="0" sz="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23" name="object 23">
              <a:extLst>
                <a:ext uri="{FF2B5EF4-FFF2-40B4-BE49-F238E27FC236}">
                  <a16:creationId xmlns:a16="http://schemas.microsoft.com/office/drawing/2014/main" id="{688422CB-3DB6-74E8-42D6-9861D5891FED}"/>
                </a:ext>
              </a:extLst>
            </p:cNvPr>
            <p:cNvSpPr txBox="1"/>
            <p:nvPr/>
          </p:nvSpPr>
          <p:spPr>
            <a:xfrm>
              <a:off x="3034384" y="1918573"/>
              <a:ext cx="2971844" cy="408013"/>
            </a:xfrm>
            <a:prstGeom prst="rect">
              <a:avLst/>
            </a:prstGeom>
          </p:spPr>
          <p:txBody>
            <a:bodyPr vert="horz" wrap="square" lIns="0" tIns="16031" rIns="0" bIns="0" rtlCol="0">
              <a:spAutoFit/>
            </a:bodyPr>
            <a:lstStyle/>
            <a:p>
              <a:pPr marL="6822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126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sz="9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rPr>
                <a:t>Michael</a:t>
              </a:r>
              <a:r>
                <a:rPr kumimoji="0" sz="900" b="1" i="0" u="none" strike="noStrike" kern="0" cap="none" spc="75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rPr>
                <a:t> </a:t>
              </a:r>
              <a:r>
                <a:rPr kumimoji="0" sz="9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rPr>
                <a:t>Houghton</a:t>
              </a:r>
              <a:r>
                <a:rPr kumimoji="0" sz="900" b="1" i="0" u="none" strike="noStrike" kern="0" cap="none" spc="14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rPr>
                <a:t> </a:t>
              </a:r>
              <a:r>
                <a:rPr kumimoji="0" lang="en-CA" sz="900" b="1" i="0" u="none" strike="noStrike" kern="0" cap="none" spc="-11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rPr>
                <a:t>UAlberta</a:t>
              </a:r>
              <a:endParaRPr kumimoji="0" sz="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  <a:p>
              <a:pPr marL="6822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73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sz="9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rPr>
                <a:t>Lorne</a:t>
              </a:r>
              <a:r>
                <a:rPr kumimoji="0" sz="900" b="1" i="0" u="none" strike="noStrike" kern="0" cap="none" spc="8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rPr>
                <a:t> </a:t>
              </a:r>
              <a:r>
                <a:rPr kumimoji="0" sz="9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rPr>
                <a:t>Tyrrell</a:t>
              </a:r>
              <a:r>
                <a:rPr kumimoji="0" sz="900" b="1" i="0" u="none" strike="noStrike" kern="0" cap="none" spc="62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rPr>
                <a:t> </a:t>
              </a:r>
              <a:r>
                <a:rPr kumimoji="0" lang="en-CA" sz="900" b="1" i="0" u="none" strike="noStrike" kern="0" cap="none" spc="-11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rPr>
                <a:t>UAlberta</a:t>
              </a:r>
              <a:endParaRPr kumimoji="0" sz="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grpSp>
          <p:nvGrpSpPr>
            <p:cNvPr id="105" name="Group 104">
              <a:extLst>
                <a:ext uri="{FF2B5EF4-FFF2-40B4-BE49-F238E27FC236}">
                  <a16:creationId xmlns:a16="http://schemas.microsoft.com/office/drawing/2014/main" id="{2A9E8F76-CFD2-92FD-32A9-00014A03AC29}"/>
                </a:ext>
              </a:extLst>
            </p:cNvPr>
            <p:cNvGrpSpPr/>
            <p:nvPr/>
          </p:nvGrpSpPr>
          <p:grpSpPr>
            <a:xfrm>
              <a:off x="3034384" y="615950"/>
              <a:ext cx="2366291" cy="448592"/>
              <a:chOff x="3034384" y="615950"/>
              <a:chExt cx="2366291" cy="448592"/>
            </a:xfrm>
          </p:grpSpPr>
          <p:sp>
            <p:nvSpPr>
              <p:cNvPr id="52" name="object 52">
                <a:extLst>
                  <a:ext uri="{FF2B5EF4-FFF2-40B4-BE49-F238E27FC236}">
                    <a16:creationId xmlns:a16="http://schemas.microsoft.com/office/drawing/2014/main" id="{EA602BBB-9328-4794-0548-8977D7186238}"/>
                  </a:ext>
                </a:extLst>
              </p:cNvPr>
              <p:cNvSpPr txBox="1"/>
              <p:nvPr/>
            </p:nvSpPr>
            <p:spPr>
              <a:xfrm>
                <a:off x="3560809" y="649841"/>
                <a:ext cx="1839866" cy="380812"/>
              </a:xfrm>
              <a:prstGeom prst="rect">
                <a:avLst/>
              </a:prstGeom>
            </p:spPr>
            <p:txBody>
              <a:bodyPr vert="horz" wrap="square" lIns="0" tIns="8527" rIns="0" bIns="0" rtlCol="0">
                <a:spAutoFit/>
              </a:bodyPr>
              <a:lstStyle/>
              <a:p>
                <a:pPr marL="6822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68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r>
                  <a:rPr kumimoji="0" sz="900" b="1" i="0" u="none" strike="noStrike" kern="0" cap="none" spc="-5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cs typeface="Arial"/>
                    <a:sym typeface="Arial"/>
                  </a:rPr>
                  <a:t>Vaccines</a:t>
                </a:r>
                <a:endParaRPr kumimoji="0" sz="9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  <a:p>
                <a:pPr marL="6822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r>
                  <a:rPr kumimoji="0" sz="900" b="1" i="0" u="none" strike="noStrike" kern="0" cap="none" spc="-5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cs typeface="Arial"/>
                    <a:sym typeface="Arial"/>
                  </a:rPr>
                  <a:t>Biomanufacturing</a:t>
                </a:r>
                <a:endParaRPr kumimoji="0" sz="9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grpSp>
            <p:nvGrpSpPr>
              <p:cNvPr id="92" name="Group 91">
                <a:extLst>
                  <a:ext uri="{FF2B5EF4-FFF2-40B4-BE49-F238E27FC236}">
                    <a16:creationId xmlns:a16="http://schemas.microsoft.com/office/drawing/2014/main" id="{27ACD2E3-767A-3425-70B3-23C429C6AC9D}"/>
                  </a:ext>
                </a:extLst>
              </p:cNvPr>
              <p:cNvGrpSpPr/>
              <p:nvPr/>
            </p:nvGrpSpPr>
            <p:grpSpPr>
              <a:xfrm>
                <a:off x="3034384" y="615950"/>
                <a:ext cx="448592" cy="448592"/>
                <a:chOff x="3818609" y="4787900"/>
                <a:chExt cx="448592" cy="448592"/>
              </a:xfrm>
            </p:grpSpPr>
            <p:sp>
              <p:nvSpPr>
                <p:cNvPr id="73" name="object 41">
                  <a:extLst>
                    <a:ext uri="{FF2B5EF4-FFF2-40B4-BE49-F238E27FC236}">
                      <a16:creationId xmlns:a16="http://schemas.microsoft.com/office/drawing/2014/main" id="{27C93015-9076-7BEC-AE1D-A041E6163982}"/>
                    </a:ext>
                  </a:extLst>
                </p:cNvPr>
                <p:cNvSpPr/>
                <p:nvPr/>
              </p:nvSpPr>
              <p:spPr>
                <a:xfrm>
                  <a:off x="3818609" y="4787900"/>
                  <a:ext cx="448592" cy="44859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81000" h="371475">
                      <a:moveTo>
                        <a:pt x="0" y="371348"/>
                      </a:moveTo>
                      <a:lnTo>
                        <a:pt x="381000" y="371348"/>
                      </a:lnTo>
                      <a:lnTo>
                        <a:pt x="381000" y="0"/>
                      </a:lnTo>
                      <a:lnTo>
                        <a:pt x="0" y="0"/>
                      </a:lnTo>
                      <a:lnTo>
                        <a:pt x="0" y="371348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 w="25400">
                  <a:solidFill>
                    <a:srgbClr val="000000"/>
                  </a:solidFill>
                </a:ln>
              </p:spPr>
              <p:txBody>
                <a:bodyPr wrap="square" lIns="0" tIns="0" rIns="0" bIns="0" rtlCol="0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sz="752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76" name="object 43">
                  <a:extLst>
                    <a:ext uri="{FF2B5EF4-FFF2-40B4-BE49-F238E27FC236}">
                      <a16:creationId xmlns:a16="http://schemas.microsoft.com/office/drawing/2014/main" id="{4D6BA39A-447B-3A3E-189E-EF78321A1D53}"/>
                    </a:ext>
                  </a:extLst>
                </p:cNvPr>
                <p:cNvSpPr/>
                <p:nvPr/>
              </p:nvSpPr>
              <p:spPr>
                <a:xfrm>
                  <a:off x="3818609" y="4787900"/>
                  <a:ext cx="448592" cy="44859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42900" h="342900">
                      <a:moveTo>
                        <a:pt x="0" y="171450"/>
                      </a:moveTo>
                      <a:lnTo>
                        <a:pt x="6120" y="125853"/>
                      </a:lnTo>
                      <a:lnTo>
                        <a:pt x="23396" y="84892"/>
                      </a:lnTo>
                      <a:lnTo>
                        <a:pt x="50196" y="50196"/>
                      </a:lnTo>
                      <a:lnTo>
                        <a:pt x="84892" y="23396"/>
                      </a:lnTo>
                      <a:lnTo>
                        <a:pt x="125853" y="6120"/>
                      </a:lnTo>
                      <a:lnTo>
                        <a:pt x="171450" y="0"/>
                      </a:lnTo>
                      <a:lnTo>
                        <a:pt x="217002" y="6120"/>
                      </a:lnTo>
                      <a:lnTo>
                        <a:pt x="257951" y="23396"/>
                      </a:lnTo>
                      <a:lnTo>
                        <a:pt x="292655" y="50196"/>
                      </a:lnTo>
                      <a:lnTo>
                        <a:pt x="319475" y="84892"/>
                      </a:lnTo>
                      <a:lnTo>
                        <a:pt x="336770" y="125853"/>
                      </a:lnTo>
                      <a:lnTo>
                        <a:pt x="342900" y="171450"/>
                      </a:lnTo>
                      <a:lnTo>
                        <a:pt x="336770" y="216993"/>
                      </a:lnTo>
                      <a:lnTo>
                        <a:pt x="319475" y="257918"/>
                      </a:lnTo>
                      <a:lnTo>
                        <a:pt x="292655" y="292592"/>
                      </a:lnTo>
                      <a:lnTo>
                        <a:pt x="257951" y="319381"/>
                      </a:lnTo>
                      <a:lnTo>
                        <a:pt x="217002" y="336652"/>
                      </a:lnTo>
                      <a:lnTo>
                        <a:pt x="171450" y="342773"/>
                      </a:lnTo>
                      <a:lnTo>
                        <a:pt x="125853" y="336652"/>
                      </a:lnTo>
                      <a:lnTo>
                        <a:pt x="84892" y="319381"/>
                      </a:lnTo>
                      <a:lnTo>
                        <a:pt x="50196" y="292592"/>
                      </a:lnTo>
                      <a:lnTo>
                        <a:pt x="23396" y="257918"/>
                      </a:lnTo>
                      <a:lnTo>
                        <a:pt x="6120" y="216993"/>
                      </a:lnTo>
                      <a:lnTo>
                        <a:pt x="0" y="171450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 w="25400">
                  <a:solidFill>
                    <a:srgbClr val="000000"/>
                  </a:solidFill>
                </a:ln>
              </p:spPr>
              <p:txBody>
                <a:bodyPr wrap="square" lIns="0" tIns="0" rIns="0" bIns="0" rtlCol="0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sz="752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79" name="object 44">
                  <a:extLst>
                    <a:ext uri="{FF2B5EF4-FFF2-40B4-BE49-F238E27FC236}">
                      <a16:creationId xmlns:a16="http://schemas.microsoft.com/office/drawing/2014/main" id="{711ED6FF-6F8C-89BE-A790-CEE835D7333F}"/>
                    </a:ext>
                  </a:extLst>
                </p:cNvPr>
                <p:cNvSpPr txBox="1"/>
                <p:nvPr/>
              </p:nvSpPr>
              <p:spPr>
                <a:xfrm>
                  <a:off x="3818609" y="4840132"/>
                  <a:ext cx="448592" cy="307776"/>
                </a:xfrm>
                <a:prstGeom prst="rect">
                  <a:avLst/>
                </a:prstGeom>
              </p:spPr>
              <p:txBody>
                <a:bodyPr vert="horz" wrap="square" lIns="0" tIns="0" rIns="0" bIns="0" rtlCol="0">
                  <a:sp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277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r>
                    <a:rPr kumimoji="0" lang="en-CA" sz="1500" b="1" i="0" u="none" strike="noStrike" kern="0" cap="none" spc="-27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Arial"/>
                      <a:cs typeface="Arial"/>
                      <a:sym typeface="Arial"/>
                    </a:rPr>
                    <a:t>2</a:t>
                  </a:r>
                  <a:endParaRPr kumimoji="0" sz="15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cs typeface="Arial"/>
                    <a:sym typeface="Arial"/>
                  </a:endParaRPr>
                </a:p>
              </p:txBody>
            </p:sp>
          </p:grpSp>
        </p:grpSp>
      </p:grpSp>
      <p:grpSp>
        <p:nvGrpSpPr>
          <p:cNvPr id="109" name="Group 108">
            <a:extLst>
              <a:ext uri="{FF2B5EF4-FFF2-40B4-BE49-F238E27FC236}">
                <a16:creationId xmlns:a16="http://schemas.microsoft.com/office/drawing/2014/main" id="{E13483A2-ECFE-0453-4C20-F23943AA0543}"/>
              </a:ext>
            </a:extLst>
          </p:cNvPr>
          <p:cNvGrpSpPr/>
          <p:nvPr/>
        </p:nvGrpSpPr>
        <p:grpSpPr>
          <a:xfrm>
            <a:off x="6893031" y="2725105"/>
            <a:ext cx="2050944" cy="1262576"/>
            <a:chOff x="8342983" y="615950"/>
            <a:chExt cx="2734592" cy="1683434"/>
          </a:xfrm>
        </p:grpSpPr>
        <p:sp>
          <p:nvSpPr>
            <p:cNvPr id="26" name="object 26">
              <a:extLst>
                <a:ext uri="{FF2B5EF4-FFF2-40B4-BE49-F238E27FC236}">
                  <a16:creationId xmlns:a16="http://schemas.microsoft.com/office/drawing/2014/main" id="{303A38E7-6769-F973-E144-CBB6B261AF13}"/>
                </a:ext>
              </a:extLst>
            </p:cNvPr>
            <p:cNvSpPr txBox="1"/>
            <p:nvPr/>
          </p:nvSpPr>
          <p:spPr>
            <a:xfrm>
              <a:off x="8342983" y="1228371"/>
              <a:ext cx="2734592" cy="565479"/>
            </a:xfrm>
            <a:prstGeom prst="rect">
              <a:avLst/>
            </a:prstGeom>
          </p:spPr>
          <p:txBody>
            <a:bodyPr vert="horz" wrap="square" lIns="0" tIns="8527" rIns="0" bIns="0" rtlCol="0">
              <a:spAutoFit/>
            </a:bodyPr>
            <a:lstStyle/>
            <a:p>
              <a:pPr marL="6822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68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sz="9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rPr>
                <a:t>Filling</a:t>
              </a:r>
              <a:r>
                <a:rPr kumimoji="0" sz="900" b="0" i="0" u="none" strike="noStrike" kern="0" cap="none" spc="59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rPr>
                <a:t> </a:t>
              </a:r>
              <a:r>
                <a:rPr kumimoji="0" sz="9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rPr>
                <a:t>Vials</a:t>
              </a:r>
              <a:r>
                <a:rPr kumimoji="0" sz="900" b="0" i="0" u="none" strike="noStrike" kern="0" cap="none" spc="43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rPr>
                <a:t> </a:t>
              </a:r>
              <a:r>
                <a:rPr kumimoji="0" sz="900" b="0" i="0" u="none" strike="noStrike" kern="0" cap="none" spc="-14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rPr>
                <a:t>for</a:t>
              </a:r>
              <a:r>
                <a:rPr kumimoji="0" lang="en-CA" sz="900" b="0" i="0" u="none" strike="noStrike" kern="0" cap="none" spc="-14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rPr>
                <a:t> </a:t>
              </a:r>
              <a:r>
                <a:rPr kumimoji="0" sz="9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rPr>
                <a:t>Pandemic</a:t>
              </a:r>
              <a:r>
                <a:rPr kumimoji="0" sz="900" b="0" i="0" u="none" strike="noStrike" kern="0" cap="none" spc="113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rPr>
                <a:t> </a:t>
              </a:r>
              <a:r>
                <a:rPr kumimoji="0" sz="900" b="0" i="0" u="none" strike="noStrike" kern="0" cap="none" spc="-5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rPr>
                <a:t>Preparedness</a:t>
              </a:r>
              <a:endParaRPr kumimoji="0" lang="en-CA" sz="900" b="0" i="0" u="none" strike="noStrike" kern="0" cap="none" spc="-5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  <a:p>
              <a:pPr marL="6822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32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en-CA" sz="900" b="0" i="0" u="none" strike="noStrike" kern="0" cap="none" spc="-5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rPr>
                <a:t>Alberta Cell Therapy Manufacturing (ACTM)</a:t>
              </a:r>
              <a:endParaRPr kumimoji="0" sz="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27" name="object 27">
              <a:extLst>
                <a:ext uri="{FF2B5EF4-FFF2-40B4-BE49-F238E27FC236}">
                  <a16:creationId xmlns:a16="http://schemas.microsoft.com/office/drawing/2014/main" id="{3D0688B3-C98C-5C02-0F2D-6D6B9352589E}"/>
                </a:ext>
              </a:extLst>
            </p:cNvPr>
            <p:cNvSpPr txBox="1"/>
            <p:nvPr/>
          </p:nvSpPr>
          <p:spPr>
            <a:xfrm>
              <a:off x="8342984" y="1918572"/>
              <a:ext cx="2658391" cy="380812"/>
            </a:xfrm>
            <a:prstGeom prst="rect">
              <a:avLst/>
            </a:prstGeom>
          </p:spPr>
          <p:txBody>
            <a:bodyPr vert="horz" wrap="square" lIns="0" tIns="8527" rIns="0" bIns="0" rtlCol="0">
              <a:spAutoFit/>
            </a:bodyPr>
            <a:lstStyle/>
            <a:p>
              <a:pPr marL="6822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68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sz="9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rPr>
                <a:t>Greg</a:t>
              </a:r>
              <a:r>
                <a:rPr kumimoji="0" sz="900" b="1" i="0" u="none" strike="noStrike" kern="0" cap="none" spc="83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rPr>
                <a:t> </a:t>
              </a:r>
              <a:r>
                <a:rPr kumimoji="0" sz="9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rPr>
                <a:t>Korbutt</a:t>
              </a:r>
              <a:r>
                <a:rPr kumimoji="0" sz="900" b="1" i="0" u="none" strike="noStrike" kern="0" cap="none" spc="83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rPr>
                <a:t> </a:t>
              </a:r>
              <a:r>
                <a:rPr kumimoji="0" lang="en-CA" sz="900" b="1" i="0" u="none" strike="noStrike" kern="0" cap="none" spc="-11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rPr>
                <a:t>UAlberta</a:t>
              </a:r>
              <a:endParaRPr kumimoji="0" sz="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  <a:p>
              <a:pPr marL="6822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sz="9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rPr>
                <a:t>Gayle</a:t>
              </a:r>
              <a:r>
                <a:rPr kumimoji="0" sz="900" b="1" i="0" u="none" strike="noStrike" kern="0" cap="none" spc="46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rPr>
                <a:t> </a:t>
              </a:r>
              <a:r>
                <a:rPr kumimoji="0" sz="9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rPr>
                <a:t>Piat</a:t>
              </a:r>
              <a:r>
                <a:rPr kumimoji="0" sz="900" b="1" i="0" u="none" strike="noStrike" kern="0" cap="none" spc="62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rPr>
                <a:t> </a:t>
              </a:r>
              <a:r>
                <a:rPr kumimoji="0" lang="en-CA" sz="900" b="1" i="0" u="none" strike="noStrike" kern="0" cap="none" spc="-11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rPr>
                <a:t>UAlberta</a:t>
              </a:r>
              <a:endParaRPr kumimoji="0" sz="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grpSp>
          <p:nvGrpSpPr>
            <p:cNvPr id="95" name="Group 94">
              <a:extLst>
                <a:ext uri="{FF2B5EF4-FFF2-40B4-BE49-F238E27FC236}">
                  <a16:creationId xmlns:a16="http://schemas.microsoft.com/office/drawing/2014/main" id="{F8B793C9-3041-71E9-A959-27A0AB66077D}"/>
                </a:ext>
              </a:extLst>
            </p:cNvPr>
            <p:cNvGrpSpPr/>
            <p:nvPr/>
          </p:nvGrpSpPr>
          <p:grpSpPr>
            <a:xfrm>
              <a:off x="8342984" y="615950"/>
              <a:ext cx="1991641" cy="448592"/>
              <a:chOff x="8342984" y="615950"/>
              <a:chExt cx="1991641" cy="448592"/>
            </a:xfrm>
          </p:grpSpPr>
          <p:sp>
            <p:nvSpPr>
              <p:cNvPr id="53" name="object 53">
                <a:extLst>
                  <a:ext uri="{FF2B5EF4-FFF2-40B4-BE49-F238E27FC236}">
                    <a16:creationId xmlns:a16="http://schemas.microsoft.com/office/drawing/2014/main" id="{3F154F9B-5605-8B2A-1DA2-FE7B0ACF78ED}"/>
                  </a:ext>
                </a:extLst>
              </p:cNvPr>
              <p:cNvSpPr txBox="1"/>
              <p:nvPr/>
            </p:nvSpPr>
            <p:spPr>
              <a:xfrm>
                <a:off x="8869261" y="649841"/>
                <a:ext cx="1465364" cy="380812"/>
              </a:xfrm>
              <a:prstGeom prst="rect">
                <a:avLst/>
              </a:prstGeom>
            </p:spPr>
            <p:txBody>
              <a:bodyPr vert="horz" wrap="square" lIns="0" tIns="8527" rIns="0" bIns="0" rtlCol="0">
                <a:spAutoFit/>
              </a:bodyPr>
              <a:lstStyle/>
              <a:p>
                <a:pPr marL="6822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68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r>
                  <a:rPr kumimoji="0" sz="9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cs typeface="Arial"/>
                    <a:sym typeface="Arial"/>
                  </a:rPr>
                  <a:t>Fill</a:t>
                </a:r>
                <a:r>
                  <a:rPr kumimoji="0" sz="900" b="1" i="0" u="none" strike="noStrike" kern="0" cap="none" spc="19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cs typeface="Arial"/>
                    <a:sym typeface="Arial"/>
                  </a:rPr>
                  <a:t> </a:t>
                </a:r>
                <a:r>
                  <a:rPr kumimoji="0" sz="9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cs typeface="Arial"/>
                    <a:sym typeface="Arial"/>
                  </a:rPr>
                  <a:t>/</a:t>
                </a:r>
                <a:r>
                  <a:rPr kumimoji="0" sz="900" b="1" i="0" u="none" strike="noStrike" kern="0" cap="none" spc="22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cs typeface="Arial"/>
                    <a:sym typeface="Arial"/>
                  </a:rPr>
                  <a:t> </a:t>
                </a:r>
                <a:r>
                  <a:rPr kumimoji="0" sz="900" b="1" i="0" u="none" strike="noStrike" kern="0" cap="none" spc="-5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cs typeface="Arial"/>
                    <a:sym typeface="Arial"/>
                  </a:rPr>
                  <a:t>Finish</a:t>
                </a:r>
                <a:endParaRPr kumimoji="0" sz="9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  <a:p>
                <a:pPr marL="6822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r>
                  <a:rPr kumimoji="0" sz="900" b="1" i="0" u="none" strike="noStrike" kern="0" cap="none" spc="-5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cs typeface="Arial"/>
                    <a:sym typeface="Arial"/>
                  </a:rPr>
                  <a:t>Biomanufacturing</a:t>
                </a:r>
                <a:endParaRPr kumimoji="0" sz="9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grpSp>
            <p:nvGrpSpPr>
              <p:cNvPr id="88" name="Group 87">
                <a:extLst>
                  <a:ext uri="{FF2B5EF4-FFF2-40B4-BE49-F238E27FC236}">
                    <a16:creationId xmlns:a16="http://schemas.microsoft.com/office/drawing/2014/main" id="{BC638EB3-F110-309D-3F91-0465312F36C6}"/>
                  </a:ext>
                </a:extLst>
              </p:cNvPr>
              <p:cNvGrpSpPr/>
              <p:nvPr/>
            </p:nvGrpSpPr>
            <p:grpSpPr>
              <a:xfrm>
                <a:off x="8342984" y="615950"/>
                <a:ext cx="448592" cy="448592"/>
                <a:chOff x="2237459" y="4716004"/>
                <a:chExt cx="448592" cy="448592"/>
              </a:xfrm>
            </p:grpSpPr>
            <p:sp>
              <p:nvSpPr>
                <p:cNvPr id="83" name="object 41">
                  <a:extLst>
                    <a:ext uri="{FF2B5EF4-FFF2-40B4-BE49-F238E27FC236}">
                      <a16:creationId xmlns:a16="http://schemas.microsoft.com/office/drawing/2014/main" id="{286CF16B-59A9-0F0F-665D-3CE316470654}"/>
                    </a:ext>
                  </a:extLst>
                </p:cNvPr>
                <p:cNvSpPr/>
                <p:nvPr/>
              </p:nvSpPr>
              <p:spPr>
                <a:xfrm>
                  <a:off x="2237459" y="4716004"/>
                  <a:ext cx="448592" cy="44859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81000" h="371475">
                      <a:moveTo>
                        <a:pt x="0" y="371348"/>
                      </a:moveTo>
                      <a:lnTo>
                        <a:pt x="381000" y="371348"/>
                      </a:lnTo>
                      <a:lnTo>
                        <a:pt x="381000" y="0"/>
                      </a:lnTo>
                      <a:lnTo>
                        <a:pt x="0" y="0"/>
                      </a:lnTo>
                      <a:lnTo>
                        <a:pt x="0" y="371348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 w="25400">
                  <a:solidFill>
                    <a:srgbClr val="000000"/>
                  </a:solidFill>
                </a:ln>
              </p:spPr>
              <p:txBody>
                <a:bodyPr wrap="square" lIns="0" tIns="0" rIns="0" bIns="0" rtlCol="0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sz="752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87" name="object 44">
                  <a:extLst>
                    <a:ext uri="{FF2B5EF4-FFF2-40B4-BE49-F238E27FC236}">
                      <a16:creationId xmlns:a16="http://schemas.microsoft.com/office/drawing/2014/main" id="{5876DF9E-9A27-C798-39CB-DAD6C40F833B}"/>
                    </a:ext>
                  </a:extLst>
                </p:cNvPr>
                <p:cNvSpPr txBox="1"/>
                <p:nvPr/>
              </p:nvSpPr>
              <p:spPr>
                <a:xfrm>
                  <a:off x="2237459" y="4768236"/>
                  <a:ext cx="448592" cy="307776"/>
                </a:xfrm>
                <a:prstGeom prst="rect">
                  <a:avLst/>
                </a:prstGeom>
              </p:spPr>
              <p:txBody>
                <a:bodyPr vert="horz" wrap="square" lIns="0" tIns="0" rIns="0" bIns="0" rtlCol="0">
                  <a:sp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277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r>
                    <a:rPr kumimoji="0" lang="en-CA" sz="1500" b="1" i="0" u="none" strike="noStrike" kern="0" cap="none" spc="-27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Arial"/>
                      <a:cs typeface="Arial"/>
                      <a:sym typeface="Arial"/>
                    </a:rPr>
                    <a:t>4</a:t>
                  </a:r>
                  <a:endParaRPr kumimoji="0" sz="15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cs typeface="Arial"/>
                    <a:sym typeface="Arial"/>
                  </a:endParaRPr>
                </a:p>
              </p:txBody>
            </p:sp>
          </p:grpSp>
        </p:grpSp>
      </p:grpSp>
      <p:grpSp>
        <p:nvGrpSpPr>
          <p:cNvPr id="110" name="Group 109">
            <a:extLst>
              <a:ext uri="{FF2B5EF4-FFF2-40B4-BE49-F238E27FC236}">
                <a16:creationId xmlns:a16="http://schemas.microsoft.com/office/drawing/2014/main" id="{8DFA1062-C0F7-D8CF-541D-006A00A9D4F3}"/>
              </a:ext>
            </a:extLst>
          </p:cNvPr>
          <p:cNvGrpSpPr/>
          <p:nvPr/>
        </p:nvGrpSpPr>
        <p:grpSpPr>
          <a:xfrm>
            <a:off x="4716897" y="2725105"/>
            <a:ext cx="2083954" cy="1262576"/>
            <a:chOff x="5688684" y="615950"/>
            <a:chExt cx="2778605" cy="1683434"/>
          </a:xfrm>
        </p:grpSpPr>
        <p:sp>
          <p:nvSpPr>
            <p:cNvPr id="24" name="object 24">
              <a:extLst>
                <a:ext uri="{FF2B5EF4-FFF2-40B4-BE49-F238E27FC236}">
                  <a16:creationId xmlns:a16="http://schemas.microsoft.com/office/drawing/2014/main" id="{FCEE825A-5521-E125-1B6A-77891A349DCF}"/>
                </a:ext>
              </a:extLst>
            </p:cNvPr>
            <p:cNvSpPr txBox="1"/>
            <p:nvPr/>
          </p:nvSpPr>
          <p:spPr>
            <a:xfrm>
              <a:off x="5688684" y="1228371"/>
              <a:ext cx="2449856" cy="379801"/>
            </a:xfrm>
            <a:prstGeom prst="rect">
              <a:avLst/>
            </a:prstGeom>
          </p:spPr>
          <p:txBody>
            <a:bodyPr vert="horz" wrap="square" lIns="0" tIns="4093" rIns="0" bIns="0" rtlCol="0">
              <a:spAutoFit/>
            </a:bodyPr>
            <a:lstStyle/>
            <a:p>
              <a:pPr marL="6822" marR="2729" lvl="0" indent="0" algn="l" defTabSz="914400" rtl="0" eaLnBrk="1" fontAlgn="auto" latinLnBrk="0" hangingPunct="1">
                <a:lnSpc>
                  <a:spcPct val="105400"/>
                </a:lnSpc>
                <a:spcBef>
                  <a:spcPts val="32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sz="9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rPr>
                <a:t>Viral</a:t>
              </a:r>
              <a:r>
                <a:rPr kumimoji="0" sz="900" b="0" i="0" u="none" strike="noStrike" kern="0" cap="none" spc="43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rPr>
                <a:t> </a:t>
              </a:r>
              <a:r>
                <a:rPr kumimoji="0" sz="9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rPr>
                <a:t>vector</a:t>
              </a:r>
              <a:r>
                <a:rPr kumimoji="0" sz="900" b="0" i="0" u="none" strike="noStrike" kern="0" cap="none" spc="73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rPr>
                <a:t> </a:t>
              </a:r>
              <a:r>
                <a:rPr kumimoji="0" sz="900" b="0" i="0" u="none" strike="noStrike" kern="0" cap="none" spc="-5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rPr>
                <a:t>vaccine</a:t>
              </a:r>
              <a:r>
                <a:rPr kumimoji="0" lang="en-CA" sz="900" b="0" i="0" u="none" strike="noStrike" kern="0" cap="none" spc="269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rPr>
                <a:t> </a:t>
              </a:r>
              <a:r>
                <a:rPr kumimoji="0" sz="9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rPr>
                <a:t>platforms</a:t>
              </a:r>
              <a:r>
                <a:rPr kumimoji="0" sz="900" b="0" i="0" u="none" strike="noStrike" kern="0" cap="none" spc="48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rPr>
                <a:t> </a:t>
              </a:r>
              <a:r>
                <a:rPr kumimoji="0" sz="9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rPr>
                <a:t>for</a:t>
              </a:r>
              <a:r>
                <a:rPr kumimoji="0" sz="900" b="0" i="0" u="none" strike="noStrike" kern="0" cap="none" spc="11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rPr>
                <a:t> </a:t>
              </a:r>
              <a:r>
                <a:rPr kumimoji="0" sz="9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rPr>
                <a:t>rapid</a:t>
              </a:r>
              <a:r>
                <a:rPr kumimoji="0" sz="900" b="0" i="0" u="none" strike="noStrike" kern="0" cap="none" spc="62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rPr>
                <a:t> </a:t>
              </a:r>
              <a:r>
                <a:rPr kumimoji="0" sz="900" b="0" i="0" u="none" strike="noStrike" kern="0" cap="none" spc="-5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rPr>
                <a:t>response </a:t>
              </a:r>
              <a:r>
                <a:rPr kumimoji="0" sz="9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rPr>
                <a:t>to</a:t>
              </a:r>
              <a:r>
                <a:rPr kumimoji="0" sz="900" b="0" i="0" u="none" strike="noStrike" kern="0" cap="none" spc="43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rPr>
                <a:t> </a:t>
              </a:r>
              <a:r>
                <a:rPr kumimoji="0" sz="9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rPr>
                <a:t>future</a:t>
              </a:r>
              <a:r>
                <a:rPr kumimoji="0" sz="900" b="0" i="0" u="none" strike="noStrike" kern="0" cap="none" spc="43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rPr>
                <a:t> </a:t>
              </a:r>
              <a:r>
                <a:rPr kumimoji="0" sz="900" b="0" i="0" u="none" strike="noStrike" kern="0" cap="none" spc="-5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rPr>
                <a:t>pandemics</a:t>
              </a:r>
              <a:endParaRPr kumimoji="0" sz="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25" name="object 25">
              <a:extLst>
                <a:ext uri="{FF2B5EF4-FFF2-40B4-BE49-F238E27FC236}">
                  <a16:creationId xmlns:a16="http://schemas.microsoft.com/office/drawing/2014/main" id="{545A03E7-C0CF-34E2-C1B7-9935572F425D}"/>
                </a:ext>
              </a:extLst>
            </p:cNvPr>
            <p:cNvSpPr txBox="1"/>
            <p:nvPr/>
          </p:nvSpPr>
          <p:spPr>
            <a:xfrm>
              <a:off x="5688684" y="1918572"/>
              <a:ext cx="2778605" cy="380812"/>
            </a:xfrm>
            <a:prstGeom prst="rect">
              <a:avLst/>
            </a:prstGeom>
          </p:spPr>
          <p:txBody>
            <a:bodyPr vert="horz" wrap="square" lIns="0" tIns="8527" rIns="0" bIns="0" rtlCol="0">
              <a:spAutoFit/>
            </a:bodyPr>
            <a:lstStyle/>
            <a:p>
              <a:pPr marL="6822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68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sz="9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rPr>
                <a:t>Peter</a:t>
              </a:r>
              <a:r>
                <a:rPr kumimoji="0" sz="900" b="1" i="0" u="none" strike="noStrike" kern="0" cap="none" spc="73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rPr>
                <a:t> </a:t>
              </a:r>
              <a:r>
                <a:rPr kumimoji="0" sz="9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rPr>
                <a:t>Pelka</a:t>
              </a:r>
              <a:r>
                <a:rPr kumimoji="0" sz="900" b="1" i="0" u="none" strike="noStrike" kern="0" cap="none" spc="51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rPr>
                <a:t> </a:t>
              </a:r>
              <a:r>
                <a:rPr kumimoji="0" sz="900" b="1" i="0" u="none" strike="noStrike" kern="0" cap="none" spc="-11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rPr>
                <a:t>UMan</a:t>
              </a:r>
              <a:r>
                <a:rPr kumimoji="0" lang="en-CA" sz="900" b="1" i="0" u="none" strike="noStrike" kern="0" cap="none" spc="-11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rPr>
                <a:t>itoba</a:t>
              </a:r>
              <a:endParaRPr kumimoji="0" sz="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  <a:p>
              <a:pPr marL="6822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32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sz="9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rPr>
                <a:t>Maya</a:t>
              </a:r>
              <a:r>
                <a:rPr kumimoji="0" sz="900" b="1" i="0" u="none" strike="noStrike" kern="0" cap="none" spc="86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rPr>
                <a:t> </a:t>
              </a:r>
              <a:r>
                <a:rPr kumimoji="0" sz="9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rPr>
                <a:t>Shmulevitz</a:t>
              </a:r>
              <a:r>
                <a:rPr kumimoji="0" sz="900" b="1" i="0" u="none" strike="noStrike" kern="0" cap="none" spc="83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rPr>
                <a:t> </a:t>
              </a:r>
              <a:r>
                <a:rPr kumimoji="0" lang="en-CA" sz="900" b="1" i="0" u="none" strike="noStrike" kern="0" cap="none" spc="-11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rPr>
                <a:t>UAlberta</a:t>
              </a:r>
              <a:endParaRPr kumimoji="0" sz="9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grpSp>
          <p:nvGrpSpPr>
            <p:cNvPr id="104" name="Group 103">
              <a:extLst>
                <a:ext uri="{FF2B5EF4-FFF2-40B4-BE49-F238E27FC236}">
                  <a16:creationId xmlns:a16="http://schemas.microsoft.com/office/drawing/2014/main" id="{537A2AA2-FABD-E653-F34D-67C03B496995}"/>
                </a:ext>
              </a:extLst>
            </p:cNvPr>
            <p:cNvGrpSpPr/>
            <p:nvPr/>
          </p:nvGrpSpPr>
          <p:grpSpPr>
            <a:xfrm>
              <a:off x="5688684" y="615950"/>
              <a:ext cx="2359941" cy="448592"/>
              <a:chOff x="5688684" y="615950"/>
              <a:chExt cx="2359941" cy="448592"/>
            </a:xfrm>
          </p:grpSpPr>
          <p:grpSp>
            <p:nvGrpSpPr>
              <p:cNvPr id="93" name="Group 92">
                <a:extLst>
                  <a:ext uri="{FF2B5EF4-FFF2-40B4-BE49-F238E27FC236}">
                    <a16:creationId xmlns:a16="http://schemas.microsoft.com/office/drawing/2014/main" id="{4564D9ED-24A1-BF1A-5E69-41F56D79CA11}"/>
                  </a:ext>
                </a:extLst>
              </p:cNvPr>
              <p:cNvGrpSpPr/>
              <p:nvPr/>
            </p:nvGrpSpPr>
            <p:grpSpPr>
              <a:xfrm>
                <a:off x="5688684" y="615950"/>
                <a:ext cx="448592" cy="448592"/>
                <a:chOff x="4923509" y="5411329"/>
                <a:chExt cx="448592" cy="448592"/>
              </a:xfrm>
            </p:grpSpPr>
            <p:sp>
              <p:nvSpPr>
                <p:cNvPr id="80" name="object 41">
                  <a:extLst>
                    <a:ext uri="{FF2B5EF4-FFF2-40B4-BE49-F238E27FC236}">
                      <a16:creationId xmlns:a16="http://schemas.microsoft.com/office/drawing/2014/main" id="{08C0A51D-0D8B-989D-0730-CC4BF9879774}"/>
                    </a:ext>
                  </a:extLst>
                </p:cNvPr>
                <p:cNvSpPr/>
                <p:nvPr/>
              </p:nvSpPr>
              <p:spPr>
                <a:xfrm>
                  <a:off x="4923509" y="5411329"/>
                  <a:ext cx="448592" cy="44859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81000" h="371475">
                      <a:moveTo>
                        <a:pt x="0" y="371348"/>
                      </a:moveTo>
                      <a:lnTo>
                        <a:pt x="381000" y="371348"/>
                      </a:lnTo>
                      <a:lnTo>
                        <a:pt x="381000" y="0"/>
                      </a:lnTo>
                      <a:lnTo>
                        <a:pt x="0" y="0"/>
                      </a:lnTo>
                      <a:lnTo>
                        <a:pt x="0" y="371348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 w="25400">
                  <a:solidFill>
                    <a:srgbClr val="000000"/>
                  </a:solidFill>
                </a:ln>
              </p:spPr>
              <p:txBody>
                <a:bodyPr wrap="square" lIns="0" tIns="0" rIns="0" bIns="0" rtlCol="0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sz="752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81" name="object 43">
                  <a:extLst>
                    <a:ext uri="{FF2B5EF4-FFF2-40B4-BE49-F238E27FC236}">
                      <a16:creationId xmlns:a16="http://schemas.microsoft.com/office/drawing/2014/main" id="{3CE6243D-A2D8-D755-D506-62DB8ED174C4}"/>
                    </a:ext>
                  </a:extLst>
                </p:cNvPr>
                <p:cNvSpPr/>
                <p:nvPr/>
              </p:nvSpPr>
              <p:spPr>
                <a:xfrm>
                  <a:off x="4923509" y="5411329"/>
                  <a:ext cx="448592" cy="44859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42900" h="342900">
                      <a:moveTo>
                        <a:pt x="0" y="171450"/>
                      </a:moveTo>
                      <a:lnTo>
                        <a:pt x="6120" y="125853"/>
                      </a:lnTo>
                      <a:lnTo>
                        <a:pt x="23396" y="84892"/>
                      </a:lnTo>
                      <a:lnTo>
                        <a:pt x="50196" y="50196"/>
                      </a:lnTo>
                      <a:lnTo>
                        <a:pt x="84892" y="23396"/>
                      </a:lnTo>
                      <a:lnTo>
                        <a:pt x="125853" y="6120"/>
                      </a:lnTo>
                      <a:lnTo>
                        <a:pt x="171450" y="0"/>
                      </a:lnTo>
                      <a:lnTo>
                        <a:pt x="217002" y="6120"/>
                      </a:lnTo>
                      <a:lnTo>
                        <a:pt x="257951" y="23396"/>
                      </a:lnTo>
                      <a:lnTo>
                        <a:pt x="292655" y="50196"/>
                      </a:lnTo>
                      <a:lnTo>
                        <a:pt x="319475" y="84892"/>
                      </a:lnTo>
                      <a:lnTo>
                        <a:pt x="336770" y="125853"/>
                      </a:lnTo>
                      <a:lnTo>
                        <a:pt x="342900" y="171450"/>
                      </a:lnTo>
                      <a:lnTo>
                        <a:pt x="336770" y="216993"/>
                      </a:lnTo>
                      <a:lnTo>
                        <a:pt x="319475" y="257918"/>
                      </a:lnTo>
                      <a:lnTo>
                        <a:pt x="292655" y="292592"/>
                      </a:lnTo>
                      <a:lnTo>
                        <a:pt x="257951" y="319381"/>
                      </a:lnTo>
                      <a:lnTo>
                        <a:pt x="217002" y="336652"/>
                      </a:lnTo>
                      <a:lnTo>
                        <a:pt x="171450" y="342773"/>
                      </a:lnTo>
                      <a:lnTo>
                        <a:pt x="125853" y="336652"/>
                      </a:lnTo>
                      <a:lnTo>
                        <a:pt x="84892" y="319381"/>
                      </a:lnTo>
                      <a:lnTo>
                        <a:pt x="50196" y="292592"/>
                      </a:lnTo>
                      <a:lnTo>
                        <a:pt x="23396" y="257918"/>
                      </a:lnTo>
                      <a:lnTo>
                        <a:pt x="6120" y="216993"/>
                      </a:lnTo>
                      <a:lnTo>
                        <a:pt x="0" y="171450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 w="25400">
                  <a:solidFill>
                    <a:srgbClr val="000000"/>
                  </a:solidFill>
                </a:ln>
              </p:spPr>
              <p:txBody>
                <a:bodyPr wrap="square" lIns="0" tIns="0" rIns="0" bIns="0" rtlCol="0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sz="752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82" name="object 44">
                  <a:extLst>
                    <a:ext uri="{FF2B5EF4-FFF2-40B4-BE49-F238E27FC236}">
                      <a16:creationId xmlns:a16="http://schemas.microsoft.com/office/drawing/2014/main" id="{A7629E87-6DE8-E7FF-24E6-CB3FE8D8B6D5}"/>
                    </a:ext>
                  </a:extLst>
                </p:cNvPr>
                <p:cNvSpPr txBox="1"/>
                <p:nvPr/>
              </p:nvSpPr>
              <p:spPr>
                <a:xfrm>
                  <a:off x="4923509" y="5463561"/>
                  <a:ext cx="448592" cy="307776"/>
                </a:xfrm>
                <a:prstGeom prst="rect">
                  <a:avLst/>
                </a:prstGeom>
              </p:spPr>
              <p:txBody>
                <a:bodyPr vert="horz" wrap="square" lIns="0" tIns="0" rIns="0" bIns="0" rtlCol="0">
                  <a:sp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277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r>
                    <a:rPr kumimoji="0" lang="en-CA" sz="1500" b="1" i="0" u="none" strike="noStrike" kern="0" cap="none" spc="-27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Arial"/>
                      <a:cs typeface="Arial"/>
                      <a:sym typeface="Arial"/>
                    </a:rPr>
                    <a:t>3</a:t>
                  </a:r>
                  <a:endParaRPr kumimoji="0" sz="15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cs typeface="Arial"/>
                    <a:sym typeface="Arial"/>
                  </a:endParaRPr>
                </a:p>
              </p:txBody>
            </p:sp>
          </p:grpSp>
          <p:sp>
            <p:nvSpPr>
              <p:cNvPr id="94" name="object 52">
                <a:extLst>
                  <a:ext uri="{FF2B5EF4-FFF2-40B4-BE49-F238E27FC236}">
                    <a16:creationId xmlns:a16="http://schemas.microsoft.com/office/drawing/2014/main" id="{1A2939F6-84DA-95EF-9543-B24AE722C2A5}"/>
                  </a:ext>
                </a:extLst>
              </p:cNvPr>
              <p:cNvSpPr txBox="1"/>
              <p:nvPr/>
            </p:nvSpPr>
            <p:spPr>
              <a:xfrm>
                <a:off x="6208759" y="649841"/>
                <a:ext cx="1839866" cy="380812"/>
              </a:xfrm>
              <a:prstGeom prst="rect">
                <a:avLst/>
              </a:prstGeom>
            </p:spPr>
            <p:txBody>
              <a:bodyPr vert="horz" wrap="square" lIns="0" tIns="8527" rIns="0" bIns="0" rtlCol="0">
                <a:spAutoFit/>
              </a:bodyPr>
              <a:lstStyle/>
              <a:p>
                <a:pPr marL="6822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68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r>
                  <a:rPr kumimoji="0" sz="900" b="1" i="0" u="none" strike="noStrike" kern="0" cap="none" spc="-5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cs typeface="Arial"/>
                    <a:sym typeface="Arial"/>
                  </a:rPr>
                  <a:t>Vaccines</a:t>
                </a:r>
                <a:endParaRPr kumimoji="0" sz="9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  <a:p>
                <a:pPr marL="6822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r>
                  <a:rPr kumimoji="0" sz="900" b="1" i="0" u="none" strike="noStrike" kern="0" cap="none" spc="-5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cs typeface="Arial"/>
                    <a:sym typeface="Arial"/>
                  </a:rPr>
                  <a:t>Biomanufacturing</a:t>
                </a:r>
                <a:endParaRPr kumimoji="0" sz="9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</p:grpSp>
      </p:grpSp>
      <p:sp>
        <p:nvSpPr>
          <p:cNvPr id="245" name="Rectangle 244">
            <a:extLst>
              <a:ext uri="{FF2B5EF4-FFF2-40B4-BE49-F238E27FC236}">
                <a16:creationId xmlns:a16="http://schemas.microsoft.com/office/drawing/2014/main" id="{A2971180-3674-736C-908A-2C879E4B5A42}"/>
              </a:ext>
            </a:extLst>
          </p:cNvPr>
          <p:cNvSpPr/>
          <p:nvPr/>
        </p:nvSpPr>
        <p:spPr>
          <a:xfrm>
            <a:off x="0" y="857251"/>
            <a:ext cx="9144000" cy="1114425"/>
          </a:xfrm>
          <a:prstGeom prst="rect">
            <a:avLst/>
          </a:prstGeom>
          <a:solidFill>
            <a:srgbClr val="F2CD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CA" sz="105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sp>
        <p:nvSpPr>
          <p:cNvPr id="247" name="TextBox 246">
            <a:extLst>
              <a:ext uri="{FF2B5EF4-FFF2-40B4-BE49-F238E27FC236}">
                <a16:creationId xmlns:a16="http://schemas.microsoft.com/office/drawing/2014/main" id="{6CC503E5-E071-328D-08D2-BF1EE7679A07}"/>
              </a:ext>
            </a:extLst>
          </p:cNvPr>
          <p:cNvSpPr txBox="1"/>
          <p:nvPr/>
        </p:nvSpPr>
        <p:spPr>
          <a:xfrm>
            <a:off x="211117" y="1005000"/>
            <a:ext cx="8517925" cy="8438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6822" marR="0" lvl="0" indent="0" algn="l" defTabSz="914400" rtl="0" eaLnBrk="1" fontAlgn="auto" latinLnBrk="0" hangingPunct="1">
              <a:lnSpc>
                <a:spcPct val="100000"/>
              </a:lnSpc>
              <a:spcBef>
                <a:spcPts val="68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400" b="1" i="0" u="none" strike="noStrike" kern="0" cap="none" spc="-11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Canadian Biomedical Research Fund (CBRF) </a:t>
            </a:r>
          </a:p>
          <a:p>
            <a:pPr marL="6822" marR="0" lvl="0" indent="0" algn="l" defTabSz="914400" rtl="0" eaLnBrk="1" fontAlgn="auto" latinLnBrk="0" hangingPunct="1">
              <a:lnSpc>
                <a:spcPct val="100000"/>
              </a:lnSpc>
              <a:spcBef>
                <a:spcPts val="68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400" b="1" i="0" u="none" strike="noStrike" kern="0" cap="none" spc="-11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Biosciences Research Infrastructure Fund (BRIF) Teams</a:t>
            </a:r>
            <a:endParaRPr kumimoji="0" lang="en-US" sz="2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2" name="Slide Number Placeholder 3">
            <a:extLst>
              <a:ext uri="{FF2B5EF4-FFF2-40B4-BE49-F238E27FC236}">
                <a16:creationId xmlns:a16="http://schemas.microsoft.com/office/drawing/2014/main" id="{DC15C2F6-A2F8-F506-1B75-3607A46E8A7F}"/>
              </a:ext>
            </a:extLst>
          </p:cNvPr>
          <p:cNvSpPr txBox="1">
            <a:spLocks/>
          </p:cNvSpPr>
          <p:nvPr/>
        </p:nvSpPr>
        <p:spPr>
          <a:xfrm>
            <a:off x="168252" y="5614122"/>
            <a:ext cx="548721" cy="273844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61130C78-B4AB-6843-B818-B4CC8CBE3619}" type="slidenum">
              <a:rPr kumimoji="0" lang="en-US" sz="900" b="0" i="0" u="none" strike="noStrike" kern="0" cap="none" spc="0" normalizeH="0" baseline="0" noProof="0">
                <a:ln>
                  <a:noFill/>
                </a:ln>
                <a:solidFill>
                  <a:srgbClr val="888888"/>
                </a:solidFill>
                <a:effectLst/>
                <a:uLnTx/>
                <a:uFillTx/>
                <a:latin typeface="Roboto"/>
                <a:ea typeface="Roboto"/>
                <a:cs typeface="Roboto"/>
                <a:sym typeface="Roboto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5</a:t>
            </a:fld>
            <a:endParaRPr kumimoji="0" lang="en-US" sz="900" b="0" i="0" u="none" strike="noStrike" kern="0" cap="none" spc="0" normalizeH="0" baseline="0" noProof="0">
              <a:ln>
                <a:noFill/>
              </a:ln>
              <a:solidFill>
                <a:srgbClr val="888888"/>
              </a:solidFill>
              <a:effectLst/>
              <a:uLnTx/>
              <a:uFillTx/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17A0459A-78B5-E5A0-BCC8-8CF50B609669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6895272" y="971525"/>
            <a:ext cx="2121553" cy="4225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284009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REW__ - Galvani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339437" y="5463625"/>
            <a:ext cx="457200" cy="45720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857250"/>
            <a:ext cx="9144000" cy="5143500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>
          <a:xfrm>
            <a:off x="-1" y="1919295"/>
            <a:ext cx="9144000" cy="1889016"/>
          </a:xfrm>
          <a:prstGeom prst="rect">
            <a:avLst/>
          </a:prstGeom>
          <a:solidFill>
            <a:srgbClr val="00003E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en-US" sz="3600" b="1" dirty="0">
              <a:solidFill>
                <a:schemeClr val="bg1"/>
              </a:solidFill>
              <a:latin typeface="Arial" panose="020B0604020202020204" pitchFamily="34" charset="0"/>
              <a:ea typeface="Roboto Medium" panose="02000000000000000000" pitchFamily="2" charset="0"/>
              <a:cs typeface="Arial" panose="020B0604020202020204" pitchFamily="34" charset="0"/>
            </a:endParaRPr>
          </a:p>
          <a:p>
            <a:pPr algn="ctr">
              <a:lnSpc>
                <a:spcPct val="150000"/>
              </a:lnSpc>
            </a:pPr>
            <a:r>
              <a:rPr lang="en-US" sz="3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 Ka </a:t>
            </a:r>
            <a:r>
              <a:rPr lang="en-US" sz="36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Shing</a:t>
            </a:r>
            <a:r>
              <a:rPr lang="en-US" sz="3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Institute of Virology</a:t>
            </a:r>
            <a:r>
              <a:rPr lang="en-US" sz="4000" b="1" dirty="0">
                <a:solidFill>
                  <a:schemeClr val="bg1"/>
                </a:solidFill>
                <a:latin typeface="Arial" panose="020B0604020202020204" pitchFamily="34" charset="0"/>
                <a:ea typeface="Roboto Medium" panose="02000000000000000000" pitchFamily="2" charset="0"/>
                <a:cs typeface="Arial" panose="020B0604020202020204" pitchFamily="34" charset="0"/>
              </a:rPr>
              <a:t> </a:t>
            </a:r>
            <a:endParaRPr lang="en-CA" sz="3200" b="1" dirty="0">
              <a:solidFill>
                <a:schemeClr val="bg1"/>
              </a:solidFill>
              <a:latin typeface="Arial" panose="020B0604020202020204" pitchFamily="34" charset="0"/>
              <a:ea typeface="Roboto Medium" panose="02000000000000000000" pitchFamily="2" charset="0"/>
              <a:cs typeface="Arial" panose="020B0604020202020204" pitchFamily="34" charset="0"/>
            </a:endParaRP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77C453CF-D6D9-4042-9A27-D00229973355}"/>
              </a:ext>
            </a:extLst>
          </p:cNvPr>
          <p:cNvCxnSpPr>
            <a:cxnSpLocks/>
          </p:cNvCxnSpPr>
          <p:nvPr/>
        </p:nvCxnSpPr>
        <p:spPr bwMode="auto">
          <a:xfrm>
            <a:off x="325037" y="2846903"/>
            <a:ext cx="8498270" cy="0"/>
          </a:xfrm>
          <a:prstGeom prst="line">
            <a:avLst/>
          </a:prstGeom>
          <a:ln>
            <a:solidFill>
              <a:schemeClr val="bg1"/>
            </a:solidFill>
            <a:headEnd type="none" w="med" len="med"/>
            <a:tailEnd type="none" w="med" len="med"/>
          </a:ln>
          <a:effectLst/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11" name="Rectangle 10">
            <a:extLst>
              <a:ext uri="{FF2B5EF4-FFF2-40B4-BE49-F238E27FC236}">
                <a16:creationId xmlns:a16="http://schemas.microsoft.com/office/drawing/2014/main" id="{E71FDC8F-F3CC-1948-9305-53618A63321D}"/>
              </a:ext>
            </a:extLst>
          </p:cNvPr>
          <p:cNvSpPr/>
          <p:nvPr/>
        </p:nvSpPr>
        <p:spPr>
          <a:xfrm>
            <a:off x="2664425" y="4184307"/>
            <a:ext cx="3815148" cy="1653110"/>
          </a:xfrm>
          <a:prstGeom prst="rect">
            <a:avLst/>
          </a:prstGeom>
          <a:solidFill>
            <a:srgbClr val="00003E">
              <a:alpha val="5411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100" b="1" dirty="0">
                <a:latin typeface="Arial Narrow" panose="020B0606020202030204" pitchFamily="34" charset="0"/>
              </a:rPr>
              <a:t>Established April 23, 2010</a:t>
            </a:r>
            <a:endParaRPr lang="en-US" dirty="0">
              <a:latin typeface="Arial Narrow" panose="020B0606020202030204" pitchFamily="34" charset="0"/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31DA99DA-1807-7948-85DF-B1D6BC2EA91C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109" y="5431367"/>
            <a:ext cx="1480378" cy="495820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6ECD1BCB-2C39-6F4B-8D92-CB8E8303D295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9377" y="5518799"/>
            <a:ext cx="1189422" cy="3251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8349899"/>
      </p:ext>
    </p:extLst>
  </p:cSld>
  <p:clrMapOvr>
    <a:masterClrMapping/>
  </p:clrMapOvr>
  <p:timing>
    <p:tnLst>
      <p:par>
        <p:cTn id="1" dur="indefinite" restart="never" nodeType="tmRoot">
          <p:childTnLst>
            <p:audio>
              <p:cMediaNode vol="80000" numSld="999">
                <p:cTn id="2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0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/>
          <p:cNvPicPr>
            <a:picLocks noChangeAspect="1" noChangeArrowheads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87708" y="612304"/>
            <a:ext cx="9142936" cy="854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179512" y="658518"/>
            <a:ext cx="8959328" cy="792088"/>
          </a:xfrm>
        </p:spPr>
        <p:txBody>
          <a:bodyPr/>
          <a:lstStyle/>
          <a:p>
            <a:pPr algn="l"/>
            <a:r>
              <a:rPr lang="en-US" sz="2800" dirty="0">
                <a:latin typeface="Arial Black" panose="020B0A04020102020204" pitchFamily="34" charset="0"/>
              </a:rPr>
              <a:t>Li </a:t>
            </a:r>
            <a:r>
              <a:rPr lang="en-US" sz="2800" dirty="0" err="1">
                <a:latin typeface="Arial Black" panose="020B0A04020102020204" pitchFamily="34" charset="0"/>
              </a:rPr>
              <a:t>Ka</a:t>
            </a:r>
            <a:r>
              <a:rPr lang="en-US" sz="2800" dirty="0">
                <a:latin typeface="Arial Black" panose="020B0A04020102020204" pitchFamily="34" charset="0"/>
              </a:rPr>
              <a:t> </a:t>
            </a:r>
            <a:r>
              <a:rPr lang="en-US" sz="2800" dirty="0" err="1">
                <a:latin typeface="Arial Black" panose="020B0A04020102020204" pitchFamily="34" charset="0"/>
              </a:rPr>
              <a:t>Shing</a:t>
            </a:r>
            <a:r>
              <a:rPr lang="en-US" sz="2800" dirty="0">
                <a:latin typeface="Arial Black" panose="020B0A04020102020204" pitchFamily="34" charset="0"/>
              </a:rPr>
              <a:t> Foundation</a:t>
            </a:r>
            <a:endParaRPr lang="en-US" sz="2800" b="1" dirty="0">
              <a:latin typeface="Arial Rounded MT Bold" panose="020F0704030504030204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>
          <a:xfrm>
            <a:off x="175694" y="1844824"/>
            <a:ext cx="8780453" cy="3888432"/>
          </a:xfrm>
          <a:prstGeom prst="rect">
            <a:avLst/>
          </a:prstGeom>
        </p:spPr>
        <p:txBody>
          <a:bodyPr/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ea typeface="ＭＳ Ｐゴシック" pitchFamily="-107" charset="-128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ea typeface="ＭＳ Ｐゴシック" pitchFamily="-107" charset="-128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ea typeface="ＭＳ Ｐゴシック" pitchFamily="-107" charset="-128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ＭＳ Ｐゴシック" pitchFamily="-107" charset="-128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ＭＳ Ｐゴシック" pitchFamily="-107" charset="-128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ＭＳ Ｐゴシック" pitchFamily="-107" charset="-128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ＭＳ Ｐゴシック" pitchFamily="-107" charset="-128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ＭＳ Ｐゴシック" pitchFamily="-107" charset="-128"/>
              </a:defRPr>
            </a:lvl9pPr>
          </a:lstStyle>
          <a:p>
            <a:pPr eaLnBrk="1" hangingPunct="1"/>
            <a:r>
              <a:rPr lang="en-CA" sz="2400" kern="0" dirty="0">
                <a:latin typeface="Arial" panose="020B0604020202020204" pitchFamily="34" charset="0"/>
                <a:cs typeface="Arial" panose="020B0604020202020204" pitchFamily="34" charset="0"/>
              </a:rPr>
              <a:t>Mr. Li - philanthropist</a:t>
            </a:r>
          </a:p>
          <a:p>
            <a:pPr eaLnBrk="1" hangingPunct="1"/>
            <a:endParaRPr lang="en-US" sz="2400" kern="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/>
            <a:endParaRPr lang="en-CA" sz="2400" kern="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/>
            <a:r>
              <a:rPr lang="en-CA" sz="2400" kern="0" dirty="0">
                <a:latin typeface="Arial" panose="020B0604020202020204" pitchFamily="34" charset="0"/>
                <a:cs typeface="Arial" panose="020B0604020202020204" pitchFamily="34" charset="0"/>
              </a:rPr>
              <a:t>Network of 15 Institutes, including:</a:t>
            </a:r>
          </a:p>
          <a:p>
            <a:pPr lvl="1" eaLnBrk="1" hangingPunct="1"/>
            <a:r>
              <a:rPr lang="en-CA" sz="2000" kern="0" dirty="0">
                <a:latin typeface="Arial" panose="020B0604020202020204" pitchFamily="34" charset="0"/>
                <a:cs typeface="Arial" panose="020B0604020202020204" pitchFamily="34" charset="0"/>
              </a:rPr>
              <a:t>Stanford, Berkley, University of Alberta, University of Toronto, Oxford, Cambridge, Harvard, UCSF, Hong Kong University, Chinese University of Hong Kong </a:t>
            </a:r>
          </a:p>
          <a:p>
            <a:pPr eaLnBrk="1" hangingPunct="1"/>
            <a:endParaRPr lang="en-US" sz="2400" kern="0" dirty="0">
              <a:solidFill>
                <a:schemeClr val="accent6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/>
            <a:endParaRPr lang="en-CA" sz="2400" kern="0" dirty="0">
              <a:solidFill>
                <a:schemeClr val="accent6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/>
            <a:r>
              <a:rPr lang="en-CA" sz="2400" kern="0" dirty="0">
                <a:latin typeface="Arial" panose="020B0604020202020204" pitchFamily="34" charset="0"/>
                <a:cs typeface="Arial" panose="020B0604020202020204" pitchFamily="34" charset="0"/>
              </a:rPr>
              <a:t>Shantou University Medical College</a:t>
            </a:r>
          </a:p>
        </p:txBody>
      </p:sp>
      <p:pic>
        <p:nvPicPr>
          <p:cNvPr id="13" name="Picture 12" descr="Z:\LKSIoV LOGOS\UofA-LKSIoV Logos\UA-LKS-COLOUR.jpg"/>
          <p:cNvPicPr/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8224" y="6257116"/>
            <a:ext cx="2529205" cy="55626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4" name="Straight Connector 13"/>
          <p:cNvCxnSpPr/>
          <p:nvPr/>
        </p:nvCxnSpPr>
        <p:spPr bwMode="auto">
          <a:xfrm>
            <a:off x="0" y="6237312"/>
            <a:ext cx="9144000" cy="0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rgbClr val="333399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pic>
        <p:nvPicPr>
          <p:cNvPr id="3074" name="Picture 2" descr="C:\Users\carlasalvado\Desktop\LiKaShing_small.jpg"/>
          <p:cNvPicPr>
            <a:picLocks noChangeAspect="1" noChangeArrowheads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84035" y="6291954"/>
            <a:ext cx="1723669" cy="4865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6216" y="657107"/>
            <a:ext cx="1597530" cy="8276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59089" y="1619672"/>
            <a:ext cx="1197287" cy="1701408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2"/>
          <p:cNvSpPr/>
          <p:nvPr/>
        </p:nvSpPr>
        <p:spPr>
          <a:xfrm>
            <a:off x="3317948" y="6237312"/>
            <a:ext cx="2495944" cy="1846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CA" sz="600" dirty="0">
                <a:latin typeface="Arial" panose="020B0604020202020204" pitchFamily="34" charset="0"/>
                <a:cs typeface="Arial" panose="020B0604020202020204" pitchFamily="34" charset="0"/>
              </a:rPr>
              <a:t>Mr. Li Image: https://www.ckh.com.hk/en/about/senior_advisor.php</a:t>
            </a:r>
          </a:p>
        </p:txBody>
      </p:sp>
      <p:pic>
        <p:nvPicPr>
          <p:cNvPr id="8196" name="Picture 4" descr="C:\Users\carlasalvado\Downloads\IMG_2426.jpg"/>
          <p:cNvPicPr>
            <a:picLocks noChangeAspect="1" noChangeArrowheads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70755" y="4653136"/>
            <a:ext cx="1834937" cy="1376203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879458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REW__ - Galvani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339437" y="5463625"/>
            <a:ext cx="457200" cy="45720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" y="766673"/>
            <a:ext cx="9144000" cy="514350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31DA99DA-1807-7948-85DF-B1D6BC2EA91C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109" y="5431367"/>
            <a:ext cx="1480378" cy="495820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6ECD1BCB-2C39-6F4B-8D92-CB8E8303D295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9377" y="5518799"/>
            <a:ext cx="1189422" cy="325109"/>
          </a:xfrm>
          <a:prstGeom prst="rect">
            <a:avLst/>
          </a:prstGeom>
        </p:spPr>
      </p:pic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91BF058E-F669-024E-B8DF-F89451F5DC0F}"/>
              </a:ext>
            </a:extLst>
          </p:cNvPr>
          <p:cNvSpPr/>
          <p:nvPr/>
        </p:nvSpPr>
        <p:spPr bwMode="auto">
          <a:xfrm>
            <a:off x="1763687" y="1464347"/>
            <a:ext cx="5616624" cy="811717"/>
          </a:xfrm>
          <a:prstGeom prst="roundRect">
            <a:avLst/>
          </a:prstGeom>
          <a:solidFill>
            <a:srgbClr val="002060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lvl="0" algn="ctr" eaLnBrk="1" hangingPunct="1"/>
            <a:r>
              <a:rPr lang="en-US" b="1" kern="0" dirty="0">
                <a:solidFill>
                  <a:schemeClr val="bg1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Institute’s Vision</a:t>
            </a:r>
          </a:p>
          <a:p>
            <a:pPr lvl="0" algn="ctr" eaLnBrk="1" hangingPunct="1"/>
            <a:r>
              <a:rPr lang="en-US" sz="1800" kern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Leading the world in virology discoveries and cures.</a:t>
            </a:r>
          </a:p>
        </p:txBody>
      </p:sp>
      <p:sp>
        <p:nvSpPr>
          <p:cNvPr id="15" name="Rounded Rectangle 14">
            <a:extLst>
              <a:ext uri="{FF2B5EF4-FFF2-40B4-BE49-F238E27FC236}">
                <a16:creationId xmlns:a16="http://schemas.microsoft.com/office/drawing/2014/main" id="{D65C7593-0DF1-8D47-A249-F31AB020802B}"/>
              </a:ext>
            </a:extLst>
          </p:cNvPr>
          <p:cNvSpPr/>
          <p:nvPr/>
        </p:nvSpPr>
        <p:spPr bwMode="auto">
          <a:xfrm>
            <a:off x="276153" y="2775237"/>
            <a:ext cx="8591691" cy="2499288"/>
          </a:xfrm>
          <a:prstGeom prst="roundRect">
            <a:avLst/>
          </a:prstGeom>
          <a:solidFill>
            <a:srgbClr val="002060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lvl="0" algn="ctr" eaLnBrk="1" hangingPunct="1">
              <a:lnSpc>
                <a:spcPct val="150000"/>
              </a:lnSpc>
            </a:pPr>
            <a:r>
              <a:rPr lang="en-US" b="1" kern="0" dirty="0">
                <a:solidFill>
                  <a:schemeClr val="bg1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Institute’s Mission</a:t>
            </a:r>
          </a:p>
          <a:p>
            <a:pPr lvl="0" algn="ctr" eaLnBrk="1" hangingPunct="1">
              <a:lnSpc>
                <a:spcPct val="150000"/>
              </a:lnSpc>
            </a:pPr>
            <a:r>
              <a:rPr lang="en-US" kern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Through leadership in scientific excellence and international collaboration, </a:t>
            </a:r>
          </a:p>
          <a:p>
            <a:pPr lvl="0" algn="ctr" eaLnBrk="1" hangingPunct="1">
              <a:lnSpc>
                <a:spcPct val="150000"/>
              </a:lnSpc>
            </a:pPr>
            <a:r>
              <a:rPr lang="en-US" kern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Li Ka Shing Institute of Virology will invest in virology &amp; immunology research to discover new methods to prevent, treat, and cure virus-related diseases</a:t>
            </a:r>
          </a:p>
          <a:p>
            <a:pPr lvl="0" algn="ctr" eaLnBrk="1" hangingPunct="1">
              <a:lnSpc>
                <a:spcPct val="150000"/>
              </a:lnSpc>
            </a:pPr>
            <a:r>
              <a:rPr lang="en-US" kern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reduce the burden of viral disease around the world.</a:t>
            </a:r>
          </a:p>
          <a:p>
            <a:pPr lvl="0" algn="ctr" eaLnBrk="1" hangingPunct="1"/>
            <a:endParaRPr lang="en-US" b="1" kern="0" dirty="0">
              <a:solidFill>
                <a:schemeClr val="bg1"/>
              </a:solidFill>
              <a:latin typeface="Arial Black" panose="020B0604020202020204" pitchFamily="34" charset="0"/>
              <a:cs typeface="Arial Black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27744477"/>
      </p:ext>
    </p:extLst>
  </p:cSld>
  <p:clrMapOvr>
    <a:masterClrMapping/>
  </p:clrMapOvr>
  <p:timing>
    <p:tnLst>
      <p:par>
        <p:cTn id="1" dur="indefinite" restart="never" nodeType="tmRoot">
          <p:childTnLst>
            <p:audio>
              <p:cMediaNode vol="80000" numSld="999">
                <p:cTn id="2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0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56205AA8-B145-CB46-B6EB-3C2AD9FD883B}"/>
              </a:ext>
            </a:extLst>
          </p:cNvPr>
          <p:cNvSpPr/>
          <p:nvPr/>
        </p:nvSpPr>
        <p:spPr>
          <a:xfrm>
            <a:off x="0" y="6329298"/>
            <a:ext cx="9144000" cy="528702"/>
          </a:xfrm>
          <a:prstGeom prst="rect">
            <a:avLst/>
          </a:prstGeom>
          <a:solidFill>
            <a:srgbClr val="00003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1114C42-45D0-2A41-A58B-59D595765534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513" y="6360326"/>
            <a:ext cx="1331843" cy="44607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63E538E3-82C1-A144-8239-7A3093C9AFE7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5119" y="6406262"/>
            <a:ext cx="1331843" cy="364037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0FA3E084-C1D9-0341-9D40-04D0EF818DD6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417442"/>
            <a:ext cx="9144000" cy="1073427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8AAB26A1-2BCE-5843-9830-454FD2522AA6}"/>
              </a:ext>
            </a:extLst>
          </p:cNvPr>
          <p:cNvSpPr txBox="1"/>
          <p:nvPr/>
        </p:nvSpPr>
        <p:spPr>
          <a:xfrm>
            <a:off x="178904" y="844290"/>
            <a:ext cx="89650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bg1"/>
                </a:solidFill>
                <a:latin typeface="Arial Black" panose="020B0604020202020204" pitchFamily="34" charset="0"/>
                <a:ea typeface="Roboto" panose="02000000000000000000" pitchFamily="2" charset="0"/>
                <a:cs typeface="Arial Black" panose="020B0604020202020204" pitchFamily="34" charset="0"/>
              </a:rPr>
              <a:t>Institute of Virology </a:t>
            </a:r>
            <a:r>
              <a:rPr lang="en-US" sz="2400" b="1" dirty="0">
                <a:solidFill>
                  <a:schemeClr val="bg1"/>
                </a:solidFill>
                <a:latin typeface="Arial Black" panose="020B0604020202020204" pitchFamily="34" charset="0"/>
                <a:ea typeface="Roboto" panose="02000000000000000000" pitchFamily="2" charset="0"/>
                <a:cs typeface="Arial Black" panose="020B0604020202020204" pitchFamily="34" charset="0"/>
                <a:sym typeface="Wingdings" pitchFamily="2" charset="2"/>
              </a:rPr>
              <a:t></a:t>
            </a:r>
            <a:r>
              <a:rPr lang="en-US" sz="2400" b="1" dirty="0">
                <a:solidFill>
                  <a:schemeClr val="bg1"/>
                </a:solidFill>
                <a:latin typeface="Arial Black" panose="020B0604020202020204" pitchFamily="34" charset="0"/>
                <a:ea typeface="Roboto" panose="02000000000000000000" pitchFamily="2" charset="0"/>
                <a:cs typeface="Arial Black" panose="020B0604020202020204" pitchFamily="34" charset="0"/>
              </a:rPr>
              <a:t> Applied Virology Institute</a:t>
            </a:r>
            <a:endParaRPr lang="en-CA" sz="2400" b="1" dirty="0">
              <a:solidFill>
                <a:schemeClr val="bg1"/>
              </a:solidFill>
              <a:latin typeface="Arial Black" panose="020B0604020202020204" pitchFamily="34" charset="0"/>
              <a:ea typeface="Roboto" panose="02000000000000000000" pitchFamily="2" charset="0"/>
              <a:cs typeface="Arial Black" panose="020B0604020202020204" pitchFamily="34" charset="0"/>
            </a:endParaRPr>
          </a:p>
        </p:txBody>
      </p:sp>
      <p:pic>
        <p:nvPicPr>
          <p:cNvPr id="10" name="Picture 2" descr="C:\Users\carlasalvado\Desktop\Website Pics\Venn 1.jpg">
            <a:extLst>
              <a:ext uri="{FF2B5EF4-FFF2-40B4-BE49-F238E27FC236}">
                <a16:creationId xmlns:a16="http://schemas.microsoft.com/office/drawing/2014/main" id="{1BF1A56B-CF1F-B842-A26D-7F4FBD57E88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342978" y="2114699"/>
            <a:ext cx="8458044" cy="35927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2137127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56205AA8-B145-CB46-B6EB-3C2AD9FD883B}"/>
              </a:ext>
            </a:extLst>
          </p:cNvPr>
          <p:cNvSpPr/>
          <p:nvPr/>
        </p:nvSpPr>
        <p:spPr>
          <a:xfrm>
            <a:off x="0" y="6329298"/>
            <a:ext cx="9144000" cy="528702"/>
          </a:xfrm>
          <a:prstGeom prst="rect">
            <a:avLst/>
          </a:prstGeom>
          <a:solidFill>
            <a:srgbClr val="00003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1114C42-45D0-2A41-A58B-59D595765534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513" y="6360326"/>
            <a:ext cx="1331843" cy="44607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63E538E3-82C1-A144-8239-7A3093C9AFE7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5119" y="6406262"/>
            <a:ext cx="1331843" cy="364037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0FA3E084-C1D9-0341-9D40-04D0EF818DD6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417442"/>
            <a:ext cx="9144000" cy="1073427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8AAB26A1-2BCE-5843-9830-454FD2522AA6}"/>
              </a:ext>
            </a:extLst>
          </p:cNvPr>
          <p:cNvSpPr txBox="1"/>
          <p:nvPr/>
        </p:nvSpPr>
        <p:spPr>
          <a:xfrm>
            <a:off x="178904" y="703722"/>
            <a:ext cx="89650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chemeClr val="bg1"/>
                </a:solidFill>
                <a:latin typeface="Arial Black" panose="020B0A04020102020204" pitchFamily="34" charset="0"/>
              </a:rPr>
              <a:t>2020 Nobel Laureate Dr. Michael Houghton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8AB14F26-2487-0646-A7D4-21CDFA380FF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7038" y="1755968"/>
            <a:ext cx="3231173" cy="4308231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77C7CB4C-F8E1-6747-9B9C-666091845A4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281186" y="3084946"/>
            <a:ext cx="3868136" cy="17296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876406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9F257C-4422-B9D9-12E1-68965F31B3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2F06FFFF-010C-C2EA-3B68-BF50A3734728}"/>
              </a:ext>
            </a:extLst>
          </p:cNvPr>
          <p:cNvSpPr/>
          <p:nvPr/>
        </p:nvSpPr>
        <p:spPr>
          <a:xfrm>
            <a:off x="0" y="6329298"/>
            <a:ext cx="9144000" cy="528702"/>
          </a:xfrm>
          <a:prstGeom prst="rect">
            <a:avLst/>
          </a:prstGeom>
          <a:solidFill>
            <a:srgbClr val="00003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50A9771-77D3-32FC-7713-6E24E05F3B48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513" y="6360326"/>
            <a:ext cx="1331843" cy="44607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7FBE290-61EA-7E7E-4132-2180F2E7EC4D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5119" y="6406262"/>
            <a:ext cx="1331843" cy="364037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13EFAC99-B548-3400-817C-275CED6C0082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417442"/>
            <a:ext cx="9144000" cy="1073427"/>
          </a:xfrm>
          <a:prstGeom prst="rect">
            <a:avLst/>
          </a:prstGeom>
        </p:spPr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id="{FFCF9ADD-6B58-16B4-E428-709FE3EF0AE5}"/>
              </a:ext>
            </a:extLst>
          </p:cNvPr>
          <p:cNvGrpSpPr/>
          <p:nvPr/>
        </p:nvGrpSpPr>
        <p:grpSpPr>
          <a:xfrm>
            <a:off x="3702868" y="3170052"/>
            <a:ext cx="1738265" cy="1229009"/>
            <a:chOff x="4937157" y="2634558"/>
            <a:chExt cx="2317687" cy="1638678"/>
          </a:xfrm>
        </p:grpSpPr>
        <p:sp>
          <p:nvSpPr>
            <p:cNvPr id="5" name="Oval 4">
              <a:extLst>
                <a:ext uri="{FF2B5EF4-FFF2-40B4-BE49-F238E27FC236}">
                  <a16:creationId xmlns:a16="http://schemas.microsoft.com/office/drawing/2014/main" id="{60CE817A-FA4E-7F0C-589D-952F84B680A9}"/>
                </a:ext>
              </a:extLst>
            </p:cNvPr>
            <p:cNvSpPr/>
            <p:nvPr/>
          </p:nvSpPr>
          <p:spPr>
            <a:xfrm>
              <a:off x="4937157" y="2634558"/>
              <a:ext cx="2317687" cy="1638678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 fontAlgn="auto">
                <a:spcBef>
                  <a:spcPts val="0"/>
                </a:spcBef>
                <a:spcAft>
                  <a:spcPts val="0"/>
                </a:spcAft>
              </a:pPr>
              <a:endParaRPr lang="en-US" sz="1350">
                <a:solidFill>
                  <a:prstClr val="white"/>
                </a:solidFill>
                <a:latin typeface="Aptos" panose="02110004020202020204"/>
              </a:endParaRP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A591A53A-0243-7099-F0C8-A50B33CB8CA8}"/>
                </a:ext>
              </a:extLst>
            </p:cNvPr>
            <p:cNvSpPr txBox="1"/>
            <p:nvPr/>
          </p:nvSpPr>
          <p:spPr>
            <a:xfrm>
              <a:off x="5335509" y="2879229"/>
              <a:ext cx="1520982" cy="123110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685800" fontAlgn="auto">
                <a:spcBef>
                  <a:spcPts val="0"/>
                </a:spcBef>
                <a:spcAft>
                  <a:spcPts val="0"/>
                </a:spcAft>
              </a:pPr>
              <a:r>
                <a:rPr lang="en-US" sz="1350" b="1" dirty="0">
                  <a:solidFill>
                    <a:prstClr val="white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Li Ka Shing Institute of Virology</a:t>
              </a:r>
            </a:p>
            <a:p>
              <a:pPr algn="ctr" defTabSz="685800" fontAlgn="auto">
                <a:spcBef>
                  <a:spcPts val="0"/>
                </a:spcBef>
                <a:spcAft>
                  <a:spcPts val="0"/>
                </a:spcAft>
              </a:pPr>
              <a:r>
                <a:rPr lang="en-US" sz="1350" b="1" dirty="0">
                  <a:solidFill>
                    <a:prstClr val="white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2010</a:t>
              </a: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A6A326C0-8D95-43C2-7DEC-8741CD3AAF92}"/>
              </a:ext>
            </a:extLst>
          </p:cNvPr>
          <p:cNvGrpSpPr/>
          <p:nvPr/>
        </p:nvGrpSpPr>
        <p:grpSpPr>
          <a:xfrm>
            <a:off x="4991796" y="2142267"/>
            <a:ext cx="2497861" cy="1711365"/>
            <a:chOff x="1133193" y="1140736"/>
            <a:chExt cx="1265976" cy="1048693"/>
          </a:xfrm>
        </p:grpSpPr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961B90CA-62E4-FBE3-D9C4-3BE2BD126E45}"/>
                </a:ext>
              </a:extLst>
            </p:cNvPr>
            <p:cNvSpPr/>
            <p:nvPr/>
          </p:nvSpPr>
          <p:spPr>
            <a:xfrm>
              <a:off x="1133193" y="1140736"/>
              <a:ext cx="1265976" cy="1048693"/>
            </a:xfrm>
            <a:prstGeom prst="ellipse">
              <a:avLst/>
            </a:prstGeom>
            <a:solidFill>
              <a:srgbClr val="4EA72E">
                <a:lumMod val="60000"/>
                <a:lumOff val="40000"/>
              </a:srgbClr>
            </a:solidFill>
            <a:ln w="19050" cap="flat" cmpd="sng" algn="ctr">
              <a:solidFill>
                <a:srgbClr val="00206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6858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D53279BA-18D7-D2CF-097B-07CC10AC811C}"/>
                </a:ext>
              </a:extLst>
            </p:cNvPr>
            <p:cNvSpPr txBox="1"/>
            <p:nvPr/>
          </p:nvSpPr>
          <p:spPr>
            <a:xfrm>
              <a:off x="1133194" y="1276493"/>
              <a:ext cx="1265975" cy="81097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marL="0" marR="0" lvl="0" indent="0" algn="ctr" defTabSz="6858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156082">
                      <a:lumMod val="75000"/>
                    </a:srgbClr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rPr>
                <a:t>Applied Virology Institute</a:t>
              </a:r>
            </a:p>
            <a:p>
              <a:pPr marL="0" marR="0" lvl="0" indent="0" algn="ctr" defTabSz="6858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1000" b="1" kern="0" dirty="0">
                  <a:solidFill>
                    <a:srgbClr val="156082">
                      <a:lumMod val="75000"/>
                    </a:srgb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2013</a:t>
              </a:r>
            </a:p>
            <a:p>
              <a:pPr marL="0" marR="0" lvl="0" indent="0" algn="ctr" defTabSz="6858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1000" b="1" kern="0" dirty="0">
                  <a:solidFill>
                    <a:srgbClr val="156082">
                      <a:lumMod val="75000"/>
                    </a:srgb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M. Houghton</a:t>
              </a:r>
            </a:p>
            <a:p>
              <a:pPr marL="0" marR="0" lvl="0" indent="0" algn="ctr" defTabSz="6858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156082">
                      <a:lumMod val="75000"/>
                    </a:srgbClr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rPr>
                <a:t>$50 million – Government of Alberta and Alberta Innovates</a:t>
              </a:r>
            </a:p>
            <a:p>
              <a:pPr marL="0" marR="0" lvl="0" indent="0" algn="ctr" defTabSz="6858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lang="en-US" sz="1000" b="1" kern="0" dirty="0">
                <a:solidFill>
                  <a:srgbClr val="156082">
                    <a:lumMod val="75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marL="0" marR="0" lvl="0" indent="0" algn="ctr" defTabSz="6858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156082">
                      <a:lumMod val="75000"/>
                    </a:srgbClr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rPr>
                <a:t>$3 million – Western Economic Diversification</a:t>
              </a:r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99142D33-D3FD-1CB5-B55C-D4D971B6E2C3}"/>
              </a:ext>
            </a:extLst>
          </p:cNvPr>
          <p:cNvGrpSpPr/>
          <p:nvPr/>
        </p:nvGrpSpPr>
        <p:grpSpPr>
          <a:xfrm>
            <a:off x="3820026" y="4136103"/>
            <a:ext cx="2617708" cy="1838599"/>
            <a:chOff x="1133193" y="1140736"/>
            <a:chExt cx="1265976" cy="1048693"/>
          </a:xfrm>
        </p:grpSpPr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5BED5DFA-BCC4-0A1E-625D-ADAB87F66B20}"/>
                </a:ext>
              </a:extLst>
            </p:cNvPr>
            <p:cNvSpPr/>
            <p:nvPr/>
          </p:nvSpPr>
          <p:spPr>
            <a:xfrm>
              <a:off x="1133193" y="1140736"/>
              <a:ext cx="1265976" cy="1048693"/>
            </a:xfrm>
            <a:prstGeom prst="ellipse">
              <a:avLst/>
            </a:prstGeom>
            <a:solidFill>
              <a:srgbClr val="4EA72E">
                <a:lumMod val="60000"/>
                <a:lumOff val="40000"/>
              </a:srgbClr>
            </a:solidFill>
            <a:ln w="19050" cap="flat" cmpd="sng" algn="ctr">
              <a:solidFill>
                <a:srgbClr val="00206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6858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629BDE8B-0D41-2E2B-0C3B-4BB50852C292}"/>
                </a:ext>
              </a:extLst>
            </p:cNvPr>
            <p:cNvSpPr txBox="1"/>
            <p:nvPr/>
          </p:nvSpPr>
          <p:spPr>
            <a:xfrm>
              <a:off x="1133194" y="1209007"/>
              <a:ext cx="1265975" cy="84263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marL="0" marR="0" lvl="0" indent="0" algn="ctr" defTabSz="6858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156082">
                      <a:lumMod val="75000"/>
                    </a:srgbClr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rPr>
                <a:t>Striving for Pandemic</a:t>
              </a:r>
            </a:p>
            <a:p>
              <a:pPr marL="0" marR="0" lvl="0" indent="0" algn="ctr" defTabSz="6858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156082">
                      <a:lumMod val="75000"/>
                    </a:srgbClr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rPr>
                <a:t>Preparedness – The Alberta</a:t>
              </a:r>
            </a:p>
            <a:p>
              <a:pPr marL="0" marR="0" lvl="0" indent="0" algn="ctr" defTabSz="6858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156082">
                      <a:lumMod val="75000"/>
                    </a:srgbClr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rPr>
                <a:t>Research Consortium</a:t>
              </a:r>
            </a:p>
            <a:p>
              <a:pPr marL="0" marR="0" lvl="0" indent="0" algn="ctr" defTabSz="6858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1000" b="1" kern="0" dirty="0">
                  <a:solidFill>
                    <a:srgbClr val="156082">
                      <a:lumMod val="75000"/>
                    </a:srgb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2022</a:t>
              </a:r>
            </a:p>
            <a:p>
              <a:pPr marL="0" marR="0" lvl="0" indent="0" algn="ctr" defTabSz="6858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1000" b="1" kern="0" dirty="0">
                  <a:solidFill>
                    <a:srgbClr val="156082">
                      <a:lumMod val="75000"/>
                    </a:srgb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M. </a:t>
              </a:r>
              <a:r>
                <a:rPr lang="en-US" sz="1000" b="1" kern="0" dirty="0" err="1">
                  <a:solidFill>
                    <a:srgbClr val="156082">
                      <a:lumMod val="75000"/>
                    </a:srgb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Götte</a:t>
              </a:r>
              <a:endParaRPr lang="en-US" sz="1000" b="1" kern="0" dirty="0">
                <a:solidFill>
                  <a:srgbClr val="156082">
                    <a:lumMod val="75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marL="0" marR="0" lvl="0" indent="0" algn="ctr" defTabSz="6858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156082">
                      <a:lumMod val="75000"/>
                    </a:srgbClr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rPr>
                <a:t>$55.1 million – Government of Alberta</a:t>
              </a:r>
            </a:p>
            <a:p>
              <a:pPr marL="0" marR="0" lvl="0" indent="0" algn="ctr" defTabSz="6858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1000" b="1" kern="0" dirty="0">
                  <a:solidFill>
                    <a:srgbClr val="156082">
                      <a:lumMod val="75000"/>
                    </a:srgb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($30 million for infrastructure</a:t>
              </a:r>
            </a:p>
            <a:p>
              <a:pPr marL="0" marR="0" lvl="0" indent="0" algn="ctr" defTabSz="6858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1000" b="1" kern="0" dirty="0">
                  <a:solidFill>
                    <a:srgbClr val="156082">
                      <a:lumMod val="75000"/>
                    </a:srgb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and $25 million for vaccines and therapeutics)</a:t>
              </a:r>
              <a:endParaRPr kumimoji="0" lang="en-US" sz="1000" b="1" i="0" u="none" strike="noStrike" kern="0" cap="none" spc="0" normalizeH="0" baseline="0" noProof="0" dirty="0">
                <a:ln>
                  <a:noFill/>
                </a:ln>
                <a:solidFill>
                  <a:srgbClr val="156082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A7A57F40-F4BC-EA1C-6E72-786B444BE86D}"/>
              </a:ext>
            </a:extLst>
          </p:cNvPr>
          <p:cNvGrpSpPr/>
          <p:nvPr/>
        </p:nvGrpSpPr>
        <p:grpSpPr>
          <a:xfrm>
            <a:off x="6328039" y="4263337"/>
            <a:ext cx="2352748" cy="1711365"/>
            <a:chOff x="1133193" y="1140736"/>
            <a:chExt cx="1265976" cy="1048693"/>
          </a:xfrm>
        </p:grpSpPr>
        <p:sp>
          <p:nvSpPr>
            <p:cNvPr id="24" name="Oval 23">
              <a:extLst>
                <a:ext uri="{FF2B5EF4-FFF2-40B4-BE49-F238E27FC236}">
                  <a16:creationId xmlns:a16="http://schemas.microsoft.com/office/drawing/2014/main" id="{84F35470-5F5F-D042-0BC2-6D700A1A021A}"/>
                </a:ext>
              </a:extLst>
            </p:cNvPr>
            <p:cNvSpPr/>
            <p:nvPr/>
          </p:nvSpPr>
          <p:spPr>
            <a:xfrm>
              <a:off x="1133193" y="1140736"/>
              <a:ext cx="1265976" cy="1048693"/>
            </a:xfrm>
            <a:prstGeom prst="ellipse">
              <a:avLst/>
            </a:prstGeom>
            <a:solidFill>
              <a:srgbClr val="4EA72E">
                <a:lumMod val="60000"/>
                <a:lumOff val="40000"/>
              </a:srgbClr>
            </a:solidFill>
            <a:ln w="19050" cap="flat" cmpd="sng" algn="ctr">
              <a:solidFill>
                <a:srgbClr val="00206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6858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7D8681D6-FE68-E21C-4D61-6D21CF4375CF}"/>
                </a:ext>
              </a:extLst>
            </p:cNvPr>
            <p:cNvSpPr txBox="1"/>
            <p:nvPr/>
          </p:nvSpPr>
          <p:spPr>
            <a:xfrm>
              <a:off x="1133194" y="1315322"/>
              <a:ext cx="1265975" cy="62748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marL="0" marR="0" lvl="0" indent="0" algn="ctr" defTabSz="6858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156082">
                      <a:lumMod val="75000"/>
                    </a:srgbClr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rPr>
                <a:t>Canada Excellence Research</a:t>
              </a:r>
            </a:p>
            <a:p>
              <a:pPr marL="0" marR="0" lvl="0" indent="0" algn="ctr" defTabSz="6858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1000" b="1" kern="0" dirty="0">
                  <a:solidFill>
                    <a:srgbClr val="156082">
                      <a:lumMod val="75000"/>
                    </a:srgb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Chair in Antiviral Drug Design</a:t>
              </a:r>
              <a:endParaRPr kumimoji="0" lang="en-US" sz="1000" b="1" i="0" u="none" strike="noStrike" kern="0" cap="none" spc="0" normalizeH="0" baseline="0" noProof="0" dirty="0">
                <a:ln>
                  <a:noFill/>
                </a:ln>
                <a:solidFill>
                  <a:srgbClr val="156082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marL="0" marR="0" lvl="0" indent="0" algn="ctr" defTabSz="6858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1000" b="1" kern="0" dirty="0">
                  <a:solidFill>
                    <a:srgbClr val="156082">
                      <a:lumMod val="75000"/>
                    </a:srgb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2023</a:t>
              </a:r>
            </a:p>
            <a:p>
              <a:pPr algn="ctr" defTabSz="685800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000" b="1" kern="0" dirty="0">
                  <a:solidFill>
                    <a:srgbClr val="156082">
                      <a:lumMod val="75000"/>
                    </a:srgb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Dr. Kalyan Das</a:t>
              </a:r>
              <a:endParaRPr kumimoji="0" lang="en-US" sz="1000" b="1" i="0" u="none" strike="noStrike" kern="0" cap="none" spc="0" normalizeH="0" baseline="0" noProof="0" dirty="0">
                <a:ln>
                  <a:noFill/>
                </a:ln>
                <a:solidFill>
                  <a:srgbClr val="156082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marL="0" marR="0" lvl="0" indent="0" algn="ctr" defTabSz="6858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lang="en-US" sz="1000" b="1" kern="0" dirty="0">
                <a:solidFill>
                  <a:srgbClr val="156082">
                    <a:lumMod val="75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marL="0" marR="0" lvl="0" indent="0" algn="ctr" defTabSz="6858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156082">
                      <a:lumMod val="75000"/>
                    </a:srgbClr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rPr>
                <a:t>$8 million – Government of Canada</a:t>
              </a:r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D7E41891-DFFB-34B1-33D2-5F38E895F873}"/>
              </a:ext>
            </a:extLst>
          </p:cNvPr>
          <p:cNvGrpSpPr/>
          <p:nvPr/>
        </p:nvGrpSpPr>
        <p:grpSpPr>
          <a:xfrm>
            <a:off x="1389942" y="3325655"/>
            <a:ext cx="2553111" cy="1711365"/>
            <a:chOff x="1133193" y="1140736"/>
            <a:chExt cx="1265976" cy="1048693"/>
          </a:xfrm>
        </p:grpSpPr>
        <p:sp>
          <p:nvSpPr>
            <p:cNvPr id="27" name="Oval 26">
              <a:extLst>
                <a:ext uri="{FF2B5EF4-FFF2-40B4-BE49-F238E27FC236}">
                  <a16:creationId xmlns:a16="http://schemas.microsoft.com/office/drawing/2014/main" id="{70092728-8D9B-FDE7-F5BC-499F315351D2}"/>
                </a:ext>
              </a:extLst>
            </p:cNvPr>
            <p:cNvSpPr/>
            <p:nvPr/>
          </p:nvSpPr>
          <p:spPr>
            <a:xfrm>
              <a:off x="1133193" y="1140736"/>
              <a:ext cx="1265976" cy="1048693"/>
            </a:xfrm>
            <a:prstGeom prst="ellipse">
              <a:avLst/>
            </a:prstGeom>
            <a:solidFill>
              <a:srgbClr val="4EA72E">
                <a:lumMod val="60000"/>
                <a:lumOff val="40000"/>
              </a:srgbClr>
            </a:solidFill>
            <a:ln w="19050" cap="flat" cmpd="sng" algn="ctr">
              <a:solidFill>
                <a:srgbClr val="00206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6858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91C4FF43-7CCA-75CF-7BCD-1A1122AA7776}"/>
                </a:ext>
              </a:extLst>
            </p:cNvPr>
            <p:cNvSpPr txBox="1"/>
            <p:nvPr/>
          </p:nvSpPr>
          <p:spPr>
            <a:xfrm>
              <a:off x="1133194" y="1266111"/>
              <a:ext cx="1265975" cy="81340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marL="0" marR="0" lvl="0" indent="0" algn="ctr" defTabSz="6858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1000" b="1" kern="0" dirty="0">
                  <a:solidFill>
                    <a:srgbClr val="156082">
                      <a:lumMod val="75000"/>
                    </a:srgb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PRAIRIE Hub For Pandemic Preparedness</a:t>
              </a:r>
            </a:p>
            <a:p>
              <a:pPr marL="0" marR="0" lvl="0" indent="0" algn="ctr" defTabSz="6858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1000" b="1" kern="0" dirty="0">
                  <a:solidFill>
                    <a:srgbClr val="156082">
                      <a:lumMod val="75000"/>
                    </a:srgb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2023-24</a:t>
              </a:r>
            </a:p>
            <a:p>
              <a:pPr marL="0" marR="0" lvl="0" indent="0" algn="ctr" defTabSz="6858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1000" b="1" kern="0" dirty="0">
                  <a:solidFill>
                    <a:srgbClr val="156082">
                      <a:lumMod val="75000"/>
                    </a:srgb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J. Lemieux</a:t>
              </a:r>
            </a:p>
            <a:p>
              <a:pPr marL="0" marR="0" lvl="0" indent="0" algn="ctr" defTabSz="6858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156082">
                      <a:lumMod val="75000"/>
                    </a:srgbClr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rPr>
                <a:t>$112 million – Government of Canada</a:t>
              </a:r>
            </a:p>
            <a:p>
              <a:pPr marL="0" marR="0" lvl="0" indent="0" algn="ctr" defTabSz="6858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1000" b="1" kern="0" dirty="0">
                  <a:solidFill>
                    <a:srgbClr val="156082">
                      <a:lumMod val="75000"/>
                    </a:srgb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Canada Biomedical Research Fund</a:t>
              </a:r>
            </a:p>
            <a:p>
              <a:pPr marL="0" marR="0" lvl="0" indent="0" algn="ctr" defTabSz="6858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1000" b="1" kern="0" dirty="0">
                  <a:solidFill>
                    <a:srgbClr val="156082">
                      <a:lumMod val="75000"/>
                    </a:srgb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and Biosciences Research Infrastructure Fund</a:t>
              </a:r>
            </a:p>
          </p:txBody>
        </p: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7003EEAD-BA96-F2CA-5765-00A4C3FFECC9}"/>
              </a:ext>
            </a:extLst>
          </p:cNvPr>
          <p:cNvGrpSpPr/>
          <p:nvPr/>
        </p:nvGrpSpPr>
        <p:grpSpPr>
          <a:xfrm>
            <a:off x="2598757" y="1570898"/>
            <a:ext cx="2617708" cy="1741966"/>
            <a:chOff x="1133193" y="1140736"/>
            <a:chExt cx="1265976" cy="1048693"/>
          </a:xfrm>
        </p:grpSpPr>
        <p:sp>
          <p:nvSpPr>
            <p:cNvPr id="33" name="Oval 32">
              <a:extLst>
                <a:ext uri="{FF2B5EF4-FFF2-40B4-BE49-F238E27FC236}">
                  <a16:creationId xmlns:a16="http://schemas.microsoft.com/office/drawing/2014/main" id="{D7B19C8B-2AE8-A83A-A8CB-C97B296A05F4}"/>
                </a:ext>
              </a:extLst>
            </p:cNvPr>
            <p:cNvSpPr/>
            <p:nvPr/>
          </p:nvSpPr>
          <p:spPr>
            <a:xfrm>
              <a:off x="1133193" y="1140736"/>
              <a:ext cx="1265976" cy="1048693"/>
            </a:xfrm>
            <a:prstGeom prst="ellipse">
              <a:avLst/>
            </a:prstGeom>
            <a:solidFill>
              <a:srgbClr val="4EA72E">
                <a:lumMod val="60000"/>
                <a:lumOff val="40000"/>
              </a:srgbClr>
            </a:solidFill>
            <a:ln w="19050" cap="flat" cmpd="sng" algn="ctr">
              <a:solidFill>
                <a:srgbClr val="00206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6858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B34E15EC-79CE-05E0-B22C-F04FE87B6241}"/>
                </a:ext>
              </a:extLst>
            </p:cNvPr>
            <p:cNvSpPr txBox="1"/>
            <p:nvPr/>
          </p:nvSpPr>
          <p:spPr>
            <a:xfrm>
              <a:off x="1133194" y="1308006"/>
              <a:ext cx="1265975" cy="84231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marL="0" marR="0" lvl="0" indent="0" algn="ctr" defTabSz="6858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1000" b="1" kern="0" dirty="0">
                  <a:solidFill>
                    <a:srgbClr val="156082">
                      <a:lumMod val="75000"/>
                    </a:srgb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Canadian Critical Drug Initiative</a:t>
              </a:r>
            </a:p>
            <a:p>
              <a:pPr marL="0" marR="0" lvl="0" indent="0" algn="ctr" defTabSz="6858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1000" b="1" kern="0" dirty="0">
                  <a:solidFill>
                    <a:srgbClr val="156082">
                      <a:lumMod val="75000"/>
                    </a:srgb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2023</a:t>
              </a:r>
            </a:p>
            <a:p>
              <a:pPr marL="0" marR="0" lvl="0" indent="0" algn="ctr" defTabSz="6858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1000" b="1" kern="0" dirty="0">
                  <a:solidFill>
                    <a:srgbClr val="156082">
                      <a:lumMod val="75000"/>
                    </a:srgb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A. </a:t>
              </a:r>
              <a:r>
                <a:rPr lang="en-US" sz="1000" b="1" kern="0" dirty="0" err="1">
                  <a:solidFill>
                    <a:srgbClr val="156082">
                      <a:lumMod val="75000"/>
                    </a:srgb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MacIssac</a:t>
              </a:r>
              <a:endParaRPr lang="en-US" sz="1000" b="1" kern="0" dirty="0">
                <a:solidFill>
                  <a:srgbClr val="156082">
                    <a:lumMod val="75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marL="0" marR="0" lvl="0" indent="0" algn="ctr" defTabSz="6858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156082">
                      <a:lumMod val="75000"/>
                    </a:srgbClr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rPr>
                <a:t>$80.5 million – Government of Canada</a:t>
              </a:r>
            </a:p>
            <a:p>
              <a:pPr marL="0" marR="0" lvl="0" indent="0" algn="ctr" defTabSz="6858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1000" b="1" kern="0" dirty="0">
                  <a:solidFill>
                    <a:srgbClr val="156082">
                      <a:lumMod val="75000"/>
                    </a:srgb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Prairies Economic Development Canada</a:t>
              </a:r>
            </a:p>
            <a:p>
              <a:pPr marL="0" marR="0" lvl="0" indent="0" algn="ctr" defTabSz="6858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lang="en-US" sz="1000" b="1" kern="0" dirty="0">
                <a:solidFill>
                  <a:srgbClr val="156082">
                    <a:lumMod val="75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marL="0" marR="0" lvl="0" indent="0" algn="ctr" defTabSz="6858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1000" b="1" kern="0" dirty="0">
                  <a:solidFill>
                    <a:srgbClr val="156082">
                      <a:lumMod val="75000"/>
                    </a:srgb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$35 million – Industry Partners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9043101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6B10BA-A51E-281F-E6BD-737E200533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89F453A2-6FE6-1C77-7928-42011DC2501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402715"/>
            <a:ext cx="9144000" cy="1073427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4499F374-9905-5B0D-80A0-5ABF7BA3CEE1}"/>
              </a:ext>
            </a:extLst>
          </p:cNvPr>
          <p:cNvSpPr txBox="1"/>
          <p:nvPr/>
        </p:nvSpPr>
        <p:spPr>
          <a:xfrm>
            <a:off x="178904" y="701706"/>
            <a:ext cx="8965096" cy="5386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900" dirty="0">
                <a:solidFill>
                  <a:schemeClr val="bg1"/>
                </a:solidFill>
                <a:latin typeface="Arial Black" panose="020B0A04020102020204" pitchFamily="34" charset="0"/>
              </a:rPr>
              <a:t>Vaccine Safety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DB0E02AC-AEBD-CCEE-0086-4D137602EDC3}"/>
              </a:ext>
            </a:extLst>
          </p:cNvPr>
          <p:cNvSpPr txBox="1">
            <a:spLocks/>
          </p:cNvSpPr>
          <p:nvPr/>
        </p:nvSpPr>
        <p:spPr>
          <a:xfrm>
            <a:off x="178904" y="3091123"/>
            <a:ext cx="8490857" cy="3156096"/>
          </a:xfrm>
          <a:prstGeom prst="rect">
            <a:avLst/>
          </a:prstGeom>
        </p:spPr>
        <p:txBody>
          <a:bodyPr/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ea typeface="ＭＳ Ｐゴシック" pitchFamily="-107" charset="-128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ea typeface="ＭＳ Ｐゴシック" pitchFamily="-107" charset="-128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ea typeface="ＭＳ Ｐゴシック" pitchFamily="-107" charset="-128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ＭＳ Ｐゴシック" pitchFamily="-107" charset="-128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ＭＳ Ｐゴシック" pitchFamily="-107" charset="-128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ＭＳ Ｐゴシック" pitchFamily="-107" charset="-128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ＭＳ Ｐゴシック" pitchFamily="-107" charset="-128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ＭＳ Ｐゴシック" pitchFamily="-107" charset="-128"/>
              </a:defRPr>
            </a:lvl9pPr>
          </a:lstStyle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en-US" sz="2400" kern="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There are risks with vaccines, but minimal in comparison to risk of diseases</a:t>
            </a:r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en-US" sz="2400" kern="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Vaccines have saved more lives than all public health measures except clean water</a:t>
            </a:r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en-US" sz="2400" kern="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Vaccines now for 32 different diseases</a:t>
            </a:r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en-US" sz="2400" kern="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Estimated 10 to 20 million lives saved per year</a:t>
            </a:r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en-US" sz="2400" kern="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Young lives – many life years ahead</a:t>
            </a:r>
          </a:p>
        </p:txBody>
      </p:sp>
      <p:pic>
        <p:nvPicPr>
          <p:cNvPr id="3" name="Picture 2" descr="A black background with orange text&#10;&#10;AI-generated content may be incorrect.">
            <a:extLst>
              <a:ext uri="{FF2B5EF4-FFF2-40B4-BE49-F238E27FC236}">
                <a16:creationId xmlns:a16="http://schemas.microsoft.com/office/drawing/2014/main" id="{5F30BBBD-685E-91A8-8B7A-007CA20B3D67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01544" y="6378579"/>
            <a:ext cx="2035629" cy="386392"/>
          </a:xfrm>
          <a:prstGeom prst="rect">
            <a:avLst/>
          </a:prstGeom>
        </p:spPr>
      </p:pic>
      <p:pic>
        <p:nvPicPr>
          <p:cNvPr id="10" name="Picture 9" descr="A logo for a scientific institution&#10;&#10;AI-generated content may be incorrect.">
            <a:extLst>
              <a:ext uri="{FF2B5EF4-FFF2-40B4-BE49-F238E27FC236}">
                <a16:creationId xmlns:a16="http://schemas.microsoft.com/office/drawing/2014/main" id="{595D31D0-9EE5-94D4-C36E-71107284533B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78904" y="6247219"/>
            <a:ext cx="1639010" cy="578123"/>
          </a:xfrm>
          <a:prstGeom prst="rect">
            <a:avLst/>
          </a:prstGeom>
        </p:spPr>
      </p:pic>
      <p:grpSp>
        <p:nvGrpSpPr>
          <p:cNvPr id="16" name="Group 15">
            <a:extLst>
              <a:ext uri="{FF2B5EF4-FFF2-40B4-BE49-F238E27FC236}">
                <a16:creationId xmlns:a16="http://schemas.microsoft.com/office/drawing/2014/main" id="{6E201BEC-0CFD-DB55-CB46-B85089EA7C5A}"/>
              </a:ext>
            </a:extLst>
          </p:cNvPr>
          <p:cNvGrpSpPr/>
          <p:nvPr/>
        </p:nvGrpSpPr>
        <p:grpSpPr>
          <a:xfrm>
            <a:off x="1670964" y="1653580"/>
            <a:ext cx="5802072" cy="1165813"/>
            <a:chOff x="1219213" y="1849524"/>
            <a:chExt cx="5802072" cy="1165813"/>
          </a:xfrm>
        </p:grpSpPr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4D35601B-1DB6-F571-090A-26E6D3FFCCDA}"/>
                </a:ext>
              </a:extLst>
            </p:cNvPr>
            <p:cNvGrpSpPr/>
            <p:nvPr/>
          </p:nvGrpSpPr>
          <p:grpSpPr>
            <a:xfrm>
              <a:off x="2536371" y="2307773"/>
              <a:ext cx="3407229" cy="348343"/>
              <a:chOff x="2536371" y="1937657"/>
              <a:chExt cx="3407229" cy="348343"/>
            </a:xfrm>
          </p:grpSpPr>
          <p:cxnSp>
            <p:nvCxnSpPr>
              <p:cNvPr id="4" name="Straight Connector 3">
                <a:extLst>
                  <a:ext uri="{FF2B5EF4-FFF2-40B4-BE49-F238E27FC236}">
                    <a16:creationId xmlns:a16="http://schemas.microsoft.com/office/drawing/2014/main" id="{C3679673-21FC-7980-D261-2D7725FD7A85}"/>
                  </a:ext>
                </a:extLst>
              </p:cNvPr>
              <p:cNvCxnSpPr/>
              <p:nvPr/>
            </p:nvCxnSpPr>
            <p:spPr>
              <a:xfrm>
                <a:off x="2536371" y="2275114"/>
                <a:ext cx="3407229" cy="0"/>
              </a:xfrm>
              <a:prstGeom prst="line">
                <a:avLst/>
              </a:prstGeom>
              <a:ln w="34925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" name="Straight Connector 5">
                <a:extLst>
                  <a:ext uri="{FF2B5EF4-FFF2-40B4-BE49-F238E27FC236}">
                    <a16:creationId xmlns:a16="http://schemas.microsoft.com/office/drawing/2014/main" id="{1ED4BA82-529B-1FBF-F8C2-01C0D7DCC7AA}"/>
                  </a:ext>
                </a:extLst>
              </p:cNvPr>
              <p:cNvCxnSpPr/>
              <p:nvPr/>
            </p:nvCxnSpPr>
            <p:spPr>
              <a:xfrm flipV="1">
                <a:off x="5932714" y="1937657"/>
                <a:ext cx="0" cy="348343"/>
              </a:xfrm>
              <a:prstGeom prst="line">
                <a:avLst/>
              </a:prstGeom>
              <a:ln w="3175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" name="Straight Connector 6">
                <a:extLst>
                  <a:ext uri="{FF2B5EF4-FFF2-40B4-BE49-F238E27FC236}">
                    <a16:creationId xmlns:a16="http://schemas.microsoft.com/office/drawing/2014/main" id="{80C2EEDD-4304-8832-1062-1BA3AA80C6C6}"/>
                  </a:ext>
                </a:extLst>
              </p:cNvPr>
              <p:cNvCxnSpPr/>
              <p:nvPr/>
            </p:nvCxnSpPr>
            <p:spPr>
              <a:xfrm flipV="1">
                <a:off x="2547257" y="1937657"/>
                <a:ext cx="0" cy="348343"/>
              </a:xfrm>
              <a:prstGeom prst="line">
                <a:avLst/>
              </a:prstGeom>
              <a:ln w="3175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3" name="Triangle 12">
              <a:extLst>
                <a:ext uri="{FF2B5EF4-FFF2-40B4-BE49-F238E27FC236}">
                  <a16:creationId xmlns:a16="http://schemas.microsoft.com/office/drawing/2014/main" id="{91082E96-D2D8-832D-A015-7998FD7F1AF9}"/>
                </a:ext>
              </a:extLst>
            </p:cNvPr>
            <p:cNvSpPr/>
            <p:nvPr/>
          </p:nvSpPr>
          <p:spPr>
            <a:xfrm>
              <a:off x="4027714" y="2648462"/>
              <a:ext cx="435426" cy="366875"/>
            </a:xfrm>
            <a:prstGeom prst="triangle">
              <a:avLst/>
            </a:prstGeom>
            <a:solidFill>
              <a:srgbClr val="002060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F29647AC-CF37-B438-824D-8558CCFB7225}"/>
                </a:ext>
              </a:extLst>
            </p:cNvPr>
            <p:cNvSpPr txBox="1"/>
            <p:nvPr/>
          </p:nvSpPr>
          <p:spPr>
            <a:xfrm>
              <a:off x="1219213" y="1849524"/>
              <a:ext cx="264521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>
                  <a:solidFill>
                    <a:srgbClr val="002060"/>
                  </a:solidFill>
                </a:rPr>
                <a:t>Disease Outcome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87D3007B-5FF7-7EB7-E21C-4AD3E3EF9C53}"/>
                </a:ext>
              </a:extLst>
            </p:cNvPr>
            <p:cNvSpPr txBox="1"/>
            <p:nvPr/>
          </p:nvSpPr>
          <p:spPr>
            <a:xfrm>
              <a:off x="4865913" y="1849524"/>
              <a:ext cx="215537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>
                  <a:solidFill>
                    <a:srgbClr val="002060"/>
                  </a:solidFill>
                </a:rPr>
                <a:t>Vaccine Risks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3211458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56205AA8-B145-CB46-B6EB-3C2AD9FD883B}"/>
              </a:ext>
            </a:extLst>
          </p:cNvPr>
          <p:cNvSpPr/>
          <p:nvPr/>
        </p:nvSpPr>
        <p:spPr>
          <a:xfrm>
            <a:off x="0" y="6329298"/>
            <a:ext cx="9144000" cy="528702"/>
          </a:xfrm>
          <a:prstGeom prst="rect">
            <a:avLst/>
          </a:prstGeom>
          <a:solidFill>
            <a:srgbClr val="00003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1114C42-45D0-2A41-A58B-59D595765534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513" y="6360326"/>
            <a:ext cx="1331843" cy="44607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63E538E3-82C1-A144-8239-7A3093C9AFE7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5119" y="6406262"/>
            <a:ext cx="1331843" cy="364037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0FA3E084-C1D9-0341-9D40-04D0EF818DD6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417442"/>
            <a:ext cx="9144000" cy="1073427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8AAB26A1-2BCE-5843-9830-454FD2522AA6}"/>
              </a:ext>
            </a:extLst>
          </p:cNvPr>
          <p:cNvSpPr txBox="1"/>
          <p:nvPr/>
        </p:nvSpPr>
        <p:spPr>
          <a:xfrm>
            <a:off x="371409" y="715098"/>
            <a:ext cx="8611226" cy="5386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900" b="1" dirty="0">
                <a:solidFill>
                  <a:schemeClr val="bg1"/>
                </a:solidFill>
                <a:latin typeface="Arial Black" panose="020B0604020202020204" pitchFamily="34" charset="0"/>
                <a:ea typeface="Roboto" panose="02000000000000000000" pitchFamily="2" charset="0"/>
                <a:cs typeface="Arial Black" panose="020B0604020202020204" pitchFamily="34" charset="0"/>
              </a:rPr>
              <a:t>Impact of Vaccination on Polio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B925681-50D5-AFAC-F8FF-50F4C9B0748B}"/>
              </a:ext>
            </a:extLst>
          </p:cNvPr>
          <p:cNvSpPr txBox="1"/>
          <p:nvPr/>
        </p:nvSpPr>
        <p:spPr>
          <a:xfrm>
            <a:off x="3127402" y="6092135"/>
            <a:ext cx="597817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https://</a:t>
            </a:r>
            <a:r>
              <a:rPr lang="en-US" sz="1000" dirty="0" err="1"/>
              <a:t>www.canada.ca</a:t>
            </a:r>
            <a:r>
              <a:rPr lang="en-US" sz="1000" dirty="0"/>
              <a:t>/</a:t>
            </a:r>
            <a:r>
              <a:rPr lang="en-US" sz="1000" dirty="0" err="1"/>
              <a:t>en</a:t>
            </a:r>
            <a:r>
              <a:rPr lang="en-US" sz="1000" dirty="0"/>
              <a:t>/public-health/services/diseases/poliomyelitis-polio/health-</a:t>
            </a:r>
            <a:r>
              <a:rPr lang="en-US" sz="1000" dirty="0" err="1"/>
              <a:t>professionals.html</a:t>
            </a:r>
            <a:endParaRPr lang="en-US" sz="1000" dirty="0"/>
          </a:p>
        </p:txBody>
      </p:sp>
      <p:pic>
        <p:nvPicPr>
          <p:cNvPr id="9" name="Picture 8" descr="A graph showing the number of reported cases&#10;&#10;Description automatically generated">
            <a:extLst>
              <a:ext uri="{FF2B5EF4-FFF2-40B4-BE49-F238E27FC236}">
                <a16:creationId xmlns:a16="http://schemas.microsoft.com/office/drawing/2014/main" id="{26C0F862-94CA-0324-D662-D17FC558A865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" y="1545435"/>
            <a:ext cx="7772400" cy="45867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941620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56205AA8-B145-CB46-B6EB-3C2AD9FD883B}"/>
              </a:ext>
            </a:extLst>
          </p:cNvPr>
          <p:cNvSpPr/>
          <p:nvPr/>
        </p:nvSpPr>
        <p:spPr>
          <a:xfrm>
            <a:off x="0" y="6329298"/>
            <a:ext cx="9144000" cy="528702"/>
          </a:xfrm>
          <a:prstGeom prst="rect">
            <a:avLst/>
          </a:prstGeom>
          <a:solidFill>
            <a:srgbClr val="00003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1114C42-45D0-2A41-A58B-59D595765534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513" y="6360326"/>
            <a:ext cx="1331843" cy="44607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63E538E3-82C1-A144-8239-7A3093C9AFE7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5119" y="6406262"/>
            <a:ext cx="1331843" cy="364037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0FA3E084-C1D9-0341-9D40-04D0EF818DD6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417442"/>
            <a:ext cx="9144000" cy="1073427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8AAB26A1-2BCE-5843-9830-454FD2522AA6}"/>
              </a:ext>
            </a:extLst>
          </p:cNvPr>
          <p:cNvSpPr txBox="1"/>
          <p:nvPr/>
        </p:nvSpPr>
        <p:spPr>
          <a:xfrm>
            <a:off x="371409" y="715098"/>
            <a:ext cx="8611226" cy="5386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900" b="1" dirty="0">
                <a:solidFill>
                  <a:schemeClr val="bg1"/>
                </a:solidFill>
                <a:latin typeface="Arial Black" panose="020B0604020202020204" pitchFamily="34" charset="0"/>
                <a:ea typeface="Roboto" panose="02000000000000000000" pitchFamily="2" charset="0"/>
                <a:cs typeface="Arial Black" panose="020B0604020202020204" pitchFamily="34" charset="0"/>
              </a:rPr>
              <a:t>Impact of Vaccination on Measles</a:t>
            </a:r>
          </a:p>
        </p:txBody>
      </p:sp>
      <p:pic>
        <p:nvPicPr>
          <p:cNvPr id="3" name="Picture 2" descr="A graph showing the number of measles and measles&#10;&#10;Description automatically generated">
            <a:extLst>
              <a:ext uri="{FF2B5EF4-FFF2-40B4-BE49-F238E27FC236}">
                <a16:creationId xmlns:a16="http://schemas.microsoft.com/office/drawing/2014/main" id="{876AC466-3548-FF42-0E0B-32AEB3BDA493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137" y="1551362"/>
            <a:ext cx="8123727" cy="4540773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DB925681-50D5-AFAC-F8FF-50F4C9B0748B}"/>
              </a:ext>
            </a:extLst>
          </p:cNvPr>
          <p:cNvSpPr txBox="1"/>
          <p:nvPr/>
        </p:nvSpPr>
        <p:spPr>
          <a:xfrm>
            <a:off x="3219609" y="6092135"/>
            <a:ext cx="588597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https://</a:t>
            </a:r>
            <a:r>
              <a:rPr lang="en-US" sz="1000" dirty="0" err="1"/>
              <a:t>www.canada.ca</a:t>
            </a:r>
            <a:r>
              <a:rPr lang="en-US" sz="1000" dirty="0"/>
              <a:t>/</a:t>
            </a:r>
            <a:r>
              <a:rPr lang="en-US" sz="1000" dirty="0" err="1"/>
              <a:t>en</a:t>
            </a:r>
            <a:r>
              <a:rPr lang="en-US" sz="1000" dirty="0"/>
              <a:t>/public-health/services/diseases/measles/health-professionals-</a:t>
            </a:r>
            <a:r>
              <a:rPr lang="en-US" sz="1000" dirty="0" err="1"/>
              <a:t>measles.html</a:t>
            </a:r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376954781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CD601B-9510-F454-44E9-9308064EF1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61045DBF-5E00-DFAD-605E-2699C1C7ABAF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402715"/>
            <a:ext cx="9144000" cy="1073427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A3E7944F-EA8F-6AB9-8A1F-49DA0ED53780}"/>
              </a:ext>
            </a:extLst>
          </p:cNvPr>
          <p:cNvSpPr txBox="1"/>
          <p:nvPr/>
        </p:nvSpPr>
        <p:spPr>
          <a:xfrm>
            <a:off x="178904" y="712592"/>
            <a:ext cx="8965096" cy="5386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900" dirty="0">
                <a:solidFill>
                  <a:schemeClr val="bg1"/>
                </a:solidFill>
                <a:latin typeface="Arial Black" panose="020B0A04020102020204" pitchFamily="34" charset="0"/>
              </a:rPr>
              <a:t>Vaccine Safety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043E9C0D-794A-2514-1B64-830CDFE2BE90}"/>
              </a:ext>
            </a:extLst>
          </p:cNvPr>
          <p:cNvSpPr txBox="1">
            <a:spLocks/>
          </p:cNvSpPr>
          <p:nvPr/>
        </p:nvSpPr>
        <p:spPr>
          <a:xfrm>
            <a:off x="304800" y="1554420"/>
            <a:ext cx="8490857" cy="4571705"/>
          </a:xfrm>
          <a:prstGeom prst="rect">
            <a:avLst/>
          </a:prstGeom>
        </p:spPr>
        <p:txBody>
          <a:bodyPr/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ea typeface="ＭＳ Ｐゴシック" pitchFamily="-107" charset="-128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ea typeface="ＭＳ Ｐゴシック" pitchFamily="-107" charset="-128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ea typeface="ＭＳ Ｐゴシック" pitchFamily="-107" charset="-128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ＭＳ Ｐゴシック" pitchFamily="-107" charset="-128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ＭＳ Ｐゴシック" pitchFamily="-107" charset="-128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ＭＳ Ｐゴシック" pitchFamily="-107" charset="-128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ＭＳ Ｐゴシック" pitchFamily="-107" charset="-128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ＭＳ Ｐゴシック" pitchFamily="-107" charset="-128"/>
              </a:defRPr>
            </a:lvl9pPr>
          </a:lstStyle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en-US" sz="2800" kern="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Vaccination rates have fallen:</a:t>
            </a:r>
          </a:p>
          <a:p>
            <a:pPr marL="514350" indent="-514350">
              <a:lnSpc>
                <a:spcPct val="150000"/>
              </a:lnSpc>
              <a:spcBef>
                <a:spcPts val="0"/>
              </a:spcBef>
              <a:buFont typeface="+mj-lt"/>
              <a:buAutoNum type="arabicPeriod"/>
            </a:pPr>
            <a:r>
              <a:rPr lang="en-US" sz="2800" kern="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Complacency</a:t>
            </a:r>
          </a:p>
          <a:p>
            <a:pPr marL="514350" indent="-514350">
              <a:lnSpc>
                <a:spcPct val="150000"/>
              </a:lnSpc>
              <a:spcBef>
                <a:spcPts val="0"/>
              </a:spcBef>
              <a:buFont typeface="+mj-lt"/>
              <a:buAutoNum type="arabicPeriod"/>
            </a:pPr>
            <a:r>
              <a:rPr lang="en-US" sz="2800" kern="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Religious reasons</a:t>
            </a:r>
          </a:p>
          <a:p>
            <a:pPr marL="514350" indent="-514350">
              <a:lnSpc>
                <a:spcPct val="150000"/>
              </a:lnSpc>
              <a:spcBef>
                <a:spcPts val="0"/>
              </a:spcBef>
              <a:buFont typeface="+mj-lt"/>
              <a:buAutoNum type="arabicPeriod"/>
            </a:pPr>
            <a:r>
              <a:rPr lang="en-US" sz="2800" kern="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Government policies</a:t>
            </a:r>
          </a:p>
          <a:p>
            <a:pPr marL="514350" indent="-514350">
              <a:lnSpc>
                <a:spcPct val="150000"/>
              </a:lnSpc>
              <a:spcBef>
                <a:spcPts val="0"/>
              </a:spcBef>
              <a:buFont typeface="+mj-lt"/>
              <a:buAutoNum type="arabicPeriod"/>
            </a:pPr>
            <a:r>
              <a:rPr lang="en-US" sz="2800" kern="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Antivaxxers - misinformation</a:t>
            </a:r>
          </a:p>
          <a:p>
            <a:pPr marL="514350" indent="-514350">
              <a:lnSpc>
                <a:spcPct val="150000"/>
              </a:lnSpc>
              <a:spcBef>
                <a:spcPts val="0"/>
              </a:spcBef>
              <a:buFont typeface="+mj-lt"/>
              <a:buAutoNum type="arabicPeriod"/>
            </a:pPr>
            <a:r>
              <a:rPr lang="en-US" sz="2800" kern="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COVID-19 pandemic</a:t>
            </a:r>
          </a:p>
        </p:txBody>
      </p:sp>
      <p:pic>
        <p:nvPicPr>
          <p:cNvPr id="3" name="Picture 2" descr="A black background with orange text&#10;&#10;AI-generated content may be incorrect.">
            <a:extLst>
              <a:ext uri="{FF2B5EF4-FFF2-40B4-BE49-F238E27FC236}">
                <a16:creationId xmlns:a16="http://schemas.microsoft.com/office/drawing/2014/main" id="{BE8FE153-BAE0-E596-2178-2D694C39AD8A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01544" y="6378579"/>
            <a:ext cx="2035629" cy="386392"/>
          </a:xfrm>
          <a:prstGeom prst="rect">
            <a:avLst/>
          </a:prstGeom>
        </p:spPr>
      </p:pic>
      <p:pic>
        <p:nvPicPr>
          <p:cNvPr id="10" name="Picture 9" descr="A logo for a scientific institution&#10;&#10;AI-generated content may be incorrect.">
            <a:extLst>
              <a:ext uri="{FF2B5EF4-FFF2-40B4-BE49-F238E27FC236}">
                <a16:creationId xmlns:a16="http://schemas.microsoft.com/office/drawing/2014/main" id="{911E2B03-E808-0302-DEFA-E66EB9CF05E2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78904" y="6247219"/>
            <a:ext cx="1639010" cy="5781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521757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BDA402-B17D-793E-D464-EFE672FC83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3C92BA8F-FCDE-C6DA-C698-5DF98E3A68EA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402715"/>
            <a:ext cx="9144000" cy="1073427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AE569A23-E68E-91D5-7B61-B8EB88DBAF43}"/>
              </a:ext>
            </a:extLst>
          </p:cNvPr>
          <p:cNvSpPr txBox="1"/>
          <p:nvPr/>
        </p:nvSpPr>
        <p:spPr>
          <a:xfrm>
            <a:off x="178904" y="712592"/>
            <a:ext cx="8965096" cy="5386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900" dirty="0">
                <a:solidFill>
                  <a:schemeClr val="bg1"/>
                </a:solidFill>
                <a:latin typeface="Arial Black" panose="020B0A04020102020204" pitchFamily="34" charset="0"/>
              </a:rPr>
              <a:t>Vaccine Safety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F8F9C5A2-3411-0E07-A23D-F925A469EBE8}"/>
              </a:ext>
            </a:extLst>
          </p:cNvPr>
          <p:cNvSpPr txBox="1">
            <a:spLocks/>
          </p:cNvSpPr>
          <p:nvPr/>
        </p:nvSpPr>
        <p:spPr>
          <a:xfrm>
            <a:off x="304800" y="1554420"/>
            <a:ext cx="8490857" cy="4571705"/>
          </a:xfrm>
          <a:prstGeom prst="rect">
            <a:avLst/>
          </a:prstGeom>
        </p:spPr>
        <p:txBody>
          <a:bodyPr/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ea typeface="ＭＳ Ｐゴシック" pitchFamily="-107" charset="-128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ea typeface="ＭＳ Ｐゴシック" pitchFamily="-107" charset="-128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ea typeface="ＭＳ Ｐゴシック" pitchFamily="-107" charset="-128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ＭＳ Ｐゴシック" pitchFamily="-107" charset="-128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ＭＳ Ｐゴシック" pitchFamily="-107" charset="-128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ＭＳ Ｐゴシック" pitchFamily="-107" charset="-128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ＭＳ Ｐゴシック" pitchFamily="-107" charset="-128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ＭＳ Ｐゴシック" pitchFamily="-107" charset="-128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US" sz="2800" kern="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There has been a loss of confidence in science – much associated with COVID-19 pandemic and </a:t>
            </a:r>
            <a:r>
              <a:rPr lang="en-US" sz="2800" ker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antivaxxers.</a:t>
            </a:r>
          </a:p>
          <a:p>
            <a:pPr marL="0" indent="0">
              <a:spcBef>
                <a:spcPts val="0"/>
              </a:spcBef>
              <a:buNone/>
            </a:pPr>
            <a:endParaRPr lang="en-US" sz="2800" kern="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en-US" sz="2800" kern="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Confidence in science (PEW Research Centre):</a:t>
            </a: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en-US" sz="2800" kern="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2019 – 86%</a:t>
            </a: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en-US" sz="2800" kern="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2023 – 69%</a:t>
            </a:r>
          </a:p>
        </p:txBody>
      </p:sp>
      <p:pic>
        <p:nvPicPr>
          <p:cNvPr id="3" name="Picture 2" descr="A black background with orange text&#10;&#10;AI-generated content may be incorrect.">
            <a:extLst>
              <a:ext uri="{FF2B5EF4-FFF2-40B4-BE49-F238E27FC236}">
                <a16:creationId xmlns:a16="http://schemas.microsoft.com/office/drawing/2014/main" id="{734546C2-7F05-B69D-DA63-63B360DEFAF0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01544" y="6378579"/>
            <a:ext cx="2035629" cy="386392"/>
          </a:xfrm>
          <a:prstGeom prst="rect">
            <a:avLst/>
          </a:prstGeom>
        </p:spPr>
      </p:pic>
      <p:pic>
        <p:nvPicPr>
          <p:cNvPr id="10" name="Picture 9" descr="A logo for a scientific institution&#10;&#10;AI-generated content may be incorrect.">
            <a:extLst>
              <a:ext uri="{FF2B5EF4-FFF2-40B4-BE49-F238E27FC236}">
                <a16:creationId xmlns:a16="http://schemas.microsoft.com/office/drawing/2014/main" id="{5E02084F-80B1-CE19-4CB4-FE2D1FE14D40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78904" y="6247219"/>
            <a:ext cx="1639010" cy="5781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531919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56205AA8-B145-CB46-B6EB-3C2AD9FD883B}"/>
              </a:ext>
            </a:extLst>
          </p:cNvPr>
          <p:cNvSpPr/>
          <p:nvPr/>
        </p:nvSpPr>
        <p:spPr>
          <a:xfrm>
            <a:off x="0" y="6329298"/>
            <a:ext cx="9144000" cy="528702"/>
          </a:xfrm>
          <a:prstGeom prst="rect">
            <a:avLst/>
          </a:prstGeom>
          <a:solidFill>
            <a:srgbClr val="00003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1114C42-45D0-2A41-A58B-59D595765534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513" y="6360326"/>
            <a:ext cx="1331843" cy="44607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63E538E3-82C1-A144-8239-7A3093C9AFE7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5119" y="6406262"/>
            <a:ext cx="1331843" cy="364037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0FA3E084-C1D9-0341-9D40-04D0EF818DD6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417442"/>
            <a:ext cx="9144000" cy="1073427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8AAB26A1-2BCE-5843-9830-454FD2522AA6}"/>
              </a:ext>
            </a:extLst>
          </p:cNvPr>
          <p:cNvSpPr txBox="1"/>
          <p:nvPr/>
        </p:nvSpPr>
        <p:spPr>
          <a:xfrm>
            <a:off x="79512" y="814990"/>
            <a:ext cx="898764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400" b="1" dirty="0">
                <a:solidFill>
                  <a:schemeClr val="bg1"/>
                </a:solidFill>
                <a:latin typeface="Arial Black" panose="020B0604020202020204" pitchFamily="34" charset="0"/>
                <a:ea typeface="Roboto" panose="02000000000000000000" pitchFamily="2" charset="0"/>
                <a:cs typeface="Arial Black" panose="020B0604020202020204" pitchFamily="34" charset="0"/>
              </a:rPr>
              <a:t>Research is Powerful and the Only Path to Solutions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FBFFD29-6F7D-66E2-25B3-1F39DA62E73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511" y="1600200"/>
            <a:ext cx="8987647" cy="4525963"/>
          </a:xfrm>
        </p:spPr>
        <p:txBody>
          <a:bodyPr/>
          <a:lstStyle/>
          <a:p>
            <a:pPr marL="0" indent="0">
              <a:buNone/>
            </a:pPr>
            <a:r>
              <a:rPr lang="en-US" sz="2400" dirty="0"/>
              <a:t>Examples: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400" dirty="0"/>
              <a:t>HIV-AIDS – 1983 – 100% death in 2-3 years</a:t>
            </a:r>
          </a:p>
          <a:p>
            <a:pPr marL="400050" lvl="1" indent="50800">
              <a:buNone/>
            </a:pPr>
            <a:r>
              <a:rPr lang="en-US" sz="2000" dirty="0"/>
              <a:t>Today – single pill – life expectancy near normal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400" dirty="0"/>
              <a:t>Peptic ulcer – discovery of bacterial cause – </a:t>
            </a:r>
            <a:r>
              <a:rPr lang="en-US" sz="2400" i="1" dirty="0"/>
              <a:t>H. pylori</a:t>
            </a:r>
            <a:r>
              <a:rPr lang="en-US" sz="2400" dirty="0"/>
              <a:t> – 1% of surgery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400" dirty="0"/>
              <a:t>Hepatitis C virus discovered in 1989 – tainted blood</a:t>
            </a:r>
          </a:p>
          <a:p>
            <a:pPr marL="400050" lvl="1" indent="50800">
              <a:buNone/>
            </a:pPr>
            <a:r>
              <a:rPr lang="en-US" sz="2000" dirty="0"/>
              <a:t>Now therapy (2014) cures virtually 100%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400" dirty="0"/>
              <a:t>Monoclonal antibody therapies – treatment for </a:t>
            </a:r>
            <a:r>
              <a:rPr lang="en-US" sz="2400" dirty="0" err="1"/>
              <a:t>Crohns</a:t>
            </a:r>
            <a:r>
              <a:rPr lang="en-US" sz="2400" dirty="0"/>
              <a:t>, rheumatoid arthritis – changed lives – much improved 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400" dirty="0"/>
              <a:t>Many other examples</a:t>
            </a:r>
          </a:p>
          <a:p>
            <a:pPr marL="0" indent="0">
              <a:buNone/>
            </a:pPr>
            <a:r>
              <a:rPr lang="en-US" sz="2400" b="1" dirty="0"/>
              <a:t>Now is not the time to lose confidence in science!</a:t>
            </a:r>
          </a:p>
          <a:p>
            <a:pPr marL="0" indent="488950">
              <a:buNone/>
            </a:pPr>
            <a:endParaRPr lang="en-US" sz="2000" dirty="0"/>
          </a:p>
          <a:p>
            <a:pPr marL="0" indent="488950">
              <a:buNone/>
            </a:pP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91199349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43652A-3DB0-EF95-651F-57C5398490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294AF151-300B-D422-6868-E27803095E64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402715"/>
            <a:ext cx="9144000" cy="1073427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EB8B8A1E-DFD6-310D-2DCE-3CCCAFF4EB4C}"/>
              </a:ext>
            </a:extLst>
          </p:cNvPr>
          <p:cNvSpPr txBox="1"/>
          <p:nvPr/>
        </p:nvSpPr>
        <p:spPr>
          <a:xfrm>
            <a:off x="178904" y="679935"/>
            <a:ext cx="8965096" cy="5386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900" dirty="0">
                <a:solidFill>
                  <a:schemeClr val="bg1"/>
                </a:solidFill>
                <a:latin typeface="Arial Black" panose="020B0A04020102020204" pitchFamily="34" charset="0"/>
              </a:rPr>
              <a:t>Housekeeping Items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51892458-87CF-8A59-2633-BFC6B4C14141}"/>
              </a:ext>
            </a:extLst>
          </p:cNvPr>
          <p:cNvSpPr txBox="1">
            <a:spLocks/>
          </p:cNvSpPr>
          <p:nvPr/>
        </p:nvSpPr>
        <p:spPr>
          <a:xfrm>
            <a:off x="35968" y="1554420"/>
            <a:ext cx="9064487" cy="4571705"/>
          </a:xfrm>
          <a:prstGeom prst="rect">
            <a:avLst/>
          </a:prstGeom>
        </p:spPr>
        <p:txBody>
          <a:bodyPr/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ea typeface="ＭＳ Ｐゴシック" pitchFamily="-107" charset="-128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ea typeface="ＭＳ Ｐゴシック" pitchFamily="-107" charset="-128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ea typeface="ＭＳ Ｐゴシック" pitchFamily="-107" charset="-128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ＭＳ Ｐゴシック" pitchFamily="-107" charset="-128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ＭＳ Ｐゴシック" pitchFamily="-107" charset="-128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ＭＳ Ｐゴシック" pitchFamily="-107" charset="-128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ＭＳ Ｐゴシック" pitchFamily="-107" charset="-128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ＭＳ Ｐゴシック" pitchFamily="-107" charset="-128"/>
              </a:defRPr>
            </a:lvl9pPr>
          </a:lstStyle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en-US" sz="2800" kern="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Washrooms are located out the door and to the right</a:t>
            </a:r>
          </a:p>
          <a:p>
            <a:pPr>
              <a:lnSpc>
                <a:spcPct val="150000"/>
              </a:lnSpc>
              <a:spcBef>
                <a:spcPts val="0"/>
              </a:spcBef>
            </a:pPr>
            <a:endParaRPr lang="en-US" sz="2800" kern="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en-US" sz="2800" kern="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Visitors to the University of Alberta without a CCID can use our </a:t>
            </a:r>
            <a:r>
              <a:rPr lang="en-US" sz="2800" kern="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Guest@UofA</a:t>
            </a:r>
            <a:r>
              <a:rPr lang="en-US" sz="2800" kern="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free wireless connection</a:t>
            </a:r>
          </a:p>
          <a:p>
            <a:pPr>
              <a:lnSpc>
                <a:spcPct val="150000"/>
              </a:lnSpc>
              <a:spcBef>
                <a:spcPts val="0"/>
              </a:spcBef>
            </a:pPr>
            <a:endParaRPr lang="en-US" sz="2800" kern="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en-US" sz="2800" kern="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 the event of an evacuation, the muster point is the northwest corner of the Jubilee Auditorium parking lot</a:t>
            </a:r>
          </a:p>
        </p:txBody>
      </p:sp>
      <p:pic>
        <p:nvPicPr>
          <p:cNvPr id="3" name="Picture 2" descr="A black background with orange text&#10;&#10;AI-generated content may be incorrect.">
            <a:extLst>
              <a:ext uri="{FF2B5EF4-FFF2-40B4-BE49-F238E27FC236}">
                <a16:creationId xmlns:a16="http://schemas.microsoft.com/office/drawing/2014/main" id="{CB43D7C4-13B4-5B4D-D82E-5DE4120B28FA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01544" y="6378579"/>
            <a:ext cx="2035629" cy="386392"/>
          </a:xfrm>
          <a:prstGeom prst="rect">
            <a:avLst/>
          </a:prstGeom>
        </p:spPr>
      </p:pic>
      <p:pic>
        <p:nvPicPr>
          <p:cNvPr id="10" name="Picture 9" descr="A logo for a scientific institution&#10;&#10;AI-generated content may be incorrect.">
            <a:extLst>
              <a:ext uri="{FF2B5EF4-FFF2-40B4-BE49-F238E27FC236}">
                <a16:creationId xmlns:a16="http://schemas.microsoft.com/office/drawing/2014/main" id="{AEB3F292-A2C6-F133-AD82-40D0B875B4AB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78904" y="6247219"/>
            <a:ext cx="1639010" cy="5781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9735284"/>
      </p:ext>
    </p:extLst>
  </p:cSld>
  <p:clrMapOvr>
    <a:masterClrMapping/>
  </p:clrMapOvr>
</p:sld>
</file>

<file path=ppt/theme/theme1.xml><?xml version="1.0" encoding="utf-8"?>
<a:theme xmlns:a="http://schemas.openxmlformats.org/drawingml/2006/main" name="Default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UA Palette">
      <a:dk1>
        <a:srgbClr val="000000"/>
      </a:dk1>
      <a:lt1>
        <a:srgbClr val="FFFFFF"/>
      </a:lt1>
      <a:dk2>
        <a:srgbClr val="275D37"/>
      </a:dk2>
      <a:lt2>
        <a:srgbClr val="F1CC00"/>
      </a:lt2>
      <a:accent1>
        <a:srgbClr val="F68D2E"/>
      </a:accent1>
      <a:accent2>
        <a:srgbClr val="E56954"/>
      </a:accent2>
      <a:accent3>
        <a:srgbClr val="C86BA8"/>
      </a:accent3>
      <a:accent4>
        <a:srgbClr val="007933"/>
      </a:accent4>
      <a:accent5>
        <a:srgbClr val="6CC249"/>
      </a:accent5>
      <a:accent6>
        <a:srgbClr val="6BBBAE"/>
      </a:accent6>
      <a:hlink>
        <a:srgbClr val="7BA3DB"/>
      </a:hlink>
      <a:folHlink>
        <a:srgbClr val="FFB60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1_Office Theme">
  <a:themeElements>
    <a:clrScheme name="UA Palette">
      <a:dk1>
        <a:srgbClr val="000000"/>
      </a:dk1>
      <a:lt1>
        <a:srgbClr val="FFFFFF"/>
      </a:lt1>
      <a:dk2>
        <a:srgbClr val="275D37"/>
      </a:dk2>
      <a:lt2>
        <a:srgbClr val="F1CC00"/>
      </a:lt2>
      <a:accent1>
        <a:srgbClr val="F68D2E"/>
      </a:accent1>
      <a:accent2>
        <a:srgbClr val="E56954"/>
      </a:accent2>
      <a:accent3>
        <a:srgbClr val="C86BA8"/>
      </a:accent3>
      <a:accent4>
        <a:srgbClr val="007933"/>
      </a:accent4>
      <a:accent5>
        <a:srgbClr val="6CC249"/>
      </a:accent5>
      <a:accent6>
        <a:srgbClr val="6BBBAE"/>
      </a:accent6>
      <a:hlink>
        <a:srgbClr val="7BA3DB"/>
      </a:hlink>
      <a:folHlink>
        <a:srgbClr val="FFB60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 Theme</Template>
  <TotalTime>4065</TotalTime>
  <Words>954</Words>
  <Application>Microsoft Macintosh PowerPoint</Application>
  <PresentationFormat>On-screen Show (4:3)</PresentationFormat>
  <Paragraphs>150</Paragraphs>
  <Slides>18</Slides>
  <Notes>3</Notes>
  <HiddenSlides>0</HiddenSlides>
  <MMClips>2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18</vt:i4>
      </vt:variant>
    </vt:vector>
  </HeadingPairs>
  <TitlesOfParts>
    <vt:vector size="31" baseType="lpstr">
      <vt:lpstr>Aptos</vt:lpstr>
      <vt:lpstr>Arial</vt:lpstr>
      <vt:lpstr>Arial Black</vt:lpstr>
      <vt:lpstr>Arial Narrow</vt:lpstr>
      <vt:lpstr>Arial Rounded MT Bold</vt:lpstr>
      <vt:lpstr>Calibri</vt:lpstr>
      <vt:lpstr>Calibri Light</vt:lpstr>
      <vt:lpstr>Roboto</vt:lpstr>
      <vt:lpstr>Roboto Light</vt:lpstr>
      <vt:lpstr>Default Theme</vt:lpstr>
      <vt:lpstr>Office Theme</vt:lpstr>
      <vt:lpstr>1_Office Theme</vt:lpstr>
      <vt:lpstr>Office Theme</vt:lpstr>
      <vt:lpstr>PowerPoint Presentation</vt:lpstr>
      <vt:lpstr>PowerPoint Presentation</vt:lpstr>
      <vt:lpstr>PowerPoint Presentation</vt:lpstr>
      <vt:lpstr>The PRAIRIE Hub for Pandemic Preparedness</vt:lpstr>
      <vt:lpstr>PowerPoint Presentation</vt:lpstr>
      <vt:lpstr>PowerPoint Presentation</vt:lpstr>
      <vt:lpstr>Li Ka Shing Foundation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Carla Craveiro Salvado</dc:creator>
  <cp:lastModifiedBy>Wendy Magee</cp:lastModifiedBy>
  <cp:revision>275</cp:revision>
  <cp:lastPrinted>2023-12-04T15:47:00Z</cp:lastPrinted>
  <dcterms:created xsi:type="dcterms:W3CDTF">2021-12-14T16:41:18Z</dcterms:created>
  <dcterms:modified xsi:type="dcterms:W3CDTF">2025-11-03T13:16:34Z</dcterms:modified>
</cp:coreProperties>
</file>