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147478411" r:id="rId2"/>
    <p:sldId id="285" r:id="rId3"/>
    <p:sldId id="260" r:id="rId4"/>
    <p:sldId id="290" r:id="rId5"/>
    <p:sldId id="292" r:id="rId6"/>
    <p:sldId id="294" r:id="rId7"/>
    <p:sldId id="296" r:id="rId8"/>
    <p:sldId id="256" r:id="rId9"/>
    <p:sldId id="258" r:id="rId10"/>
    <p:sldId id="259" r:id="rId11"/>
    <p:sldId id="263" r:id="rId12"/>
    <p:sldId id="299" r:id="rId13"/>
    <p:sldId id="269" r:id="rId14"/>
    <p:sldId id="275" r:id="rId15"/>
    <p:sldId id="277" r:id="rId16"/>
    <p:sldId id="266" r:id="rId17"/>
    <p:sldId id="270" r:id="rId18"/>
    <p:sldId id="272" r:id="rId19"/>
    <p:sldId id="2147375162" r:id="rId20"/>
    <p:sldId id="2147478407" r:id="rId21"/>
    <p:sldId id="2147478409" r:id="rId22"/>
    <p:sldId id="300" r:id="rId23"/>
    <p:sldId id="282" r:id="rId24"/>
  </p:sldIdLst>
  <p:sldSz cx="18288000" cy="10287000"/>
  <p:notesSz cx="6858000" cy="9144000"/>
  <p:embeddedFontLst>
    <p:embeddedFont>
      <p:font typeface="Arial Bold" panose="020B0802020202020204" pitchFamily="34" charset="77"/>
      <p:regular r:id="rId26"/>
      <p:bold r:id="rId27"/>
      <p:italic r:id="rId28"/>
      <p:boldItalic r:id="rId29"/>
    </p:embeddedFont>
    <p:embeddedFont>
      <p:font typeface="Helvetica" pitchFamily="2" charset="0"/>
      <p:regular r:id="rId30"/>
      <p:bold r:id="rId31"/>
      <p:italic r:id="rId32"/>
      <p:boldItalic r:id="rId33"/>
    </p:embeddedFont>
    <p:embeddedFont>
      <p:font typeface="Montserrat" pitchFamily="2" charset="77"/>
      <p:regular r:id="rId34"/>
      <p:bold r:id="rId35"/>
      <p:italic r:id="rId36"/>
      <p:boldItalic r:id="rId37"/>
    </p:embeddedFont>
    <p:embeddedFont>
      <p:font typeface="Montserrat Bold" pitchFamily="2" charset="77"/>
      <p:regular r:id="rId38"/>
      <p:bold r:id="rId39"/>
    </p:embeddedFont>
    <p:embeddedFont>
      <p:font typeface="Montserrat Italics" pitchFamily="2" charset="77"/>
      <p:regular r:id="rId40"/>
      <p:bold r:id="rId41"/>
      <p:italic r:id="rId42"/>
      <p:boldItalic r:id="rId43"/>
    </p:embeddedFont>
    <p:embeddedFont>
      <p:font typeface="Montserrat Light" pitchFamily="2" charset="77"/>
      <p:regular r:id="rId44"/>
      <p:italic r:id="rId45"/>
    </p:embeddedFont>
    <p:embeddedFont>
      <p:font typeface="Montserrat Light Italics" pitchFamily="2" charset="77"/>
      <p:regular r:id="rId46"/>
      <p:bold r:id="rId47"/>
      <p:italic r:id="rId48"/>
      <p:boldItalic r:id="rId49"/>
    </p:embeddedFont>
    <p:embeddedFont>
      <p:font typeface="Montserrat Ultra-Bold" pitchFamily="2" charset="77"/>
      <p:regular r:id="rId50"/>
      <p:bold r:id="rId51"/>
    </p:embeddedFont>
    <p:embeddedFont>
      <p:font typeface="Poppins" pitchFamily="2" charset="77"/>
      <p:regular r:id="rId52"/>
      <p:bold r:id="rId53"/>
      <p:italic r:id="rId54"/>
      <p:boldItalic r:id="rId55"/>
    </p:embeddedFont>
    <p:embeddedFont>
      <p:font typeface="Poppins Bold" panose="020B0604020202020204" pitchFamily="34" charset="0"/>
      <p:regular r:id="rId56"/>
    </p:embeddedFont>
    <p:embeddedFont>
      <p:font typeface="Roboto" panose="02000000000000000000" pitchFamily="2" charset="0"/>
      <p:regular r:id="rId57"/>
      <p:bold r:id="rId58"/>
      <p:italic r:id="rId59"/>
      <p:boldItalic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8199AA6-5B56-24E6-0F3B-7E1C75A20B72}" name="Karina Top" initials="KT" userId="S::issekutz@dal.ca::5eef9196-ee4c-42af-b2ec-da0d4a22d71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anda Bodhi" initials="AB" lastIdx="5" clrIdx="0">
    <p:extLst>
      <p:ext uri="{19B8F6BF-5375-455C-9EA6-DF929625EA0E}">
        <p15:presenceInfo xmlns:p15="http://schemas.microsoft.com/office/powerpoint/2012/main" userId="S-1-5-21-1575059613-3524781759-2329798767-1040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 autoAdjust="0"/>
    <p:restoredTop sz="94620" autoAdjust="0"/>
  </p:normalViewPr>
  <p:slideViewPr>
    <p:cSldViewPr>
      <p:cViewPr varScale="1">
        <p:scale>
          <a:sx n="62" d="100"/>
          <a:sy n="62" d="100"/>
        </p:scale>
        <p:origin x="216" y="6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font" Target="fonts/font22.fntdata"/><Relationship Id="rId50" Type="http://schemas.openxmlformats.org/officeDocument/2006/relationships/font" Target="fonts/font25.fntdata"/><Relationship Id="rId55" Type="http://schemas.openxmlformats.org/officeDocument/2006/relationships/font" Target="fonts/font30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4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font" Target="fonts/font20.fntdata"/><Relationship Id="rId53" Type="http://schemas.openxmlformats.org/officeDocument/2006/relationships/font" Target="fonts/font28.fntdata"/><Relationship Id="rId58" Type="http://schemas.openxmlformats.org/officeDocument/2006/relationships/font" Target="fonts/font33.fntdata"/><Relationship Id="rId66" Type="http://schemas.microsoft.com/office/2018/10/relationships/authors" Target="authors.xml"/><Relationship Id="rId5" Type="http://schemas.openxmlformats.org/officeDocument/2006/relationships/slide" Target="slides/slide4.xml"/><Relationship Id="rId61" Type="http://schemas.openxmlformats.org/officeDocument/2006/relationships/commentAuthors" Target="comment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font" Target="fonts/font23.fntdata"/><Relationship Id="rId56" Type="http://schemas.openxmlformats.org/officeDocument/2006/relationships/font" Target="fonts/font31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2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font" Target="fonts/font21.fntdata"/><Relationship Id="rId59" Type="http://schemas.openxmlformats.org/officeDocument/2006/relationships/font" Target="fonts/font34.fntdata"/><Relationship Id="rId20" Type="http://schemas.openxmlformats.org/officeDocument/2006/relationships/slide" Target="slides/slide19.xml"/><Relationship Id="rId41" Type="http://schemas.openxmlformats.org/officeDocument/2006/relationships/font" Target="fonts/font16.fntdata"/><Relationship Id="rId54" Type="http://schemas.openxmlformats.org/officeDocument/2006/relationships/font" Target="fonts/font29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49" Type="http://schemas.openxmlformats.org/officeDocument/2006/relationships/font" Target="fonts/font24.fntdata"/><Relationship Id="rId57" Type="http://schemas.openxmlformats.org/officeDocument/2006/relationships/font" Target="fonts/font32.fntdata"/><Relationship Id="rId10" Type="http://schemas.openxmlformats.org/officeDocument/2006/relationships/slide" Target="slides/slide9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52" Type="http://schemas.openxmlformats.org/officeDocument/2006/relationships/font" Target="fonts/font27.fntdata"/><Relationship Id="rId60" Type="http://schemas.openxmlformats.org/officeDocument/2006/relationships/font" Target="fonts/font35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font" Target="fonts/font1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99199384688802"/>
          <c:y val="4.1078032181837261E-2"/>
          <c:w val="0.7186016393068102"/>
          <c:h val="0.858246220650607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Sheet2!$Q$4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Sheet2!$R$3:$U$3</c:f>
              <c:strCache>
                <c:ptCount val="4"/>
                <c:pt idx="0">
                  <c:v>Myocarditis</c:v>
                </c:pt>
                <c:pt idx="1">
                  <c:v>Myopericarditis</c:v>
                </c:pt>
                <c:pt idx="2">
                  <c:v>Pericarditis</c:v>
                </c:pt>
                <c:pt idx="3">
                  <c:v>Chest pain/other</c:v>
                </c:pt>
              </c:strCache>
            </c:strRef>
          </c:cat>
          <c:val>
            <c:numRef>
              <c:f>Sheet2!$R$4:$U$4</c:f>
              <c:numCache>
                <c:formatCode>General</c:formatCode>
                <c:ptCount val="4"/>
                <c:pt idx="0">
                  <c:v>28</c:v>
                </c:pt>
                <c:pt idx="1">
                  <c:v>11</c:v>
                </c:pt>
                <c:pt idx="2">
                  <c:v>9</c:v>
                </c:pt>
                <c:pt idx="3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A6-45F6-8220-CC2F85F25231}"/>
            </c:ext>
          </c:extLst>
        </c:ser>
        <c:ser>
          <c:idx val="1"/>
          <c:order val="1"/>
          <c:tx>
            <c:strRef>
              <c:f>Sheet2!$Q$5</c:f>
              <c:strCache>
                <c:ptCount val="1"/>
                <c:pt idx="0">
                  <c:v>Recommended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Sheet2!$R$3:$U$3</c:f>
              <c:strCache>
                <c:ptCount val="4"/>
                <c:pt idx="0">
                  <c:v>Myocarditis</c:v>
                </c:pt>
                <c:pt idx="1">
                  <c:v>Myopericarditis</c:v>
                </c:pt>
                <c:pt idx="2">
                  <c:v>Pericarditis</c:v>
                </c:pt>
                <c:pt idx="3">
                  <c:v>Chest pain/other</c:v>
                </c:pt>
              </c:strCache>
            </c:strRef>
          </c:cat>
          <c:val>
            <c:numRef>
              <c:f>Sheet2!$R$5:$U$5</c:f>
              <c:numCache>
                <c:formatCode>General</c:formatCode>
                <c:ptCount val="4"/>
                <c:pt idx="0">
                  <c:v>6</c:v>
                </c:pt>
                <c:pt idx="1">
                  <c:v>3</c:v>
                </c:pt>
                <c:pt idx="2">
                  <c:v>4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A6-45F6-8220-CC2F85F25231}"/>
            </c:ext>
          </c:extLst>
        </c:ser>
        <c:ser>
          <c:idx val="2"/>
          <c:order val="2"/>
          <c:tx>
            <c:strRef>
              <c:f>Sheet2!$Q$6</c:f>
              <c:strCache>
                <c:ptCount val="1"/>
                <c:pt idx="0">
                  <c:v>Revaccinated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Sheet2!$R$3:$U$3</c:f>
              <c:strCache>
                <c:ptCount val="4"/>
                <c:pt idx="0">
                  <c:v>Myocarditis</c:v>
                </c:pt>
                <c:pt idx="1">
                  <c:v>Myopericarditis</c:v>
                </c:pt>
                <c:pt idx="2">
                  <c:v>Pericarditis</c:v>
                </c:pt>
                <c:pt idx="3">
                  <c:v>Chest pain/other</c:v>
                </c:pt>
              </c:strCache>
            </c:strRef>
          </c:cat>
          <c:val>
            <c:numRef>
              <c:f>Sheet2!$R$6:$U$6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A6-45F6-8220-CC2F85F25231}"/>
            </c:ext>
          </c:extLst>
        </c:ser>
        <c:ser>
          <c:idx val="3"/>
          <c:order val="3"/>
          <c:tx>
            <c:strRef>
              <c:f>Sheet2!$Q$7</c:f>
              <c:strCache>
                <c:ptCount val="1"/>
                <c:pt idx="0">
                  <c:v>Recurrence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Sheet2!$R$3:$U$3</c:f>
              <c:strCache>
                <c:ptCount val="4"/>
                <c:pt idx="0">
                  <c:v>Myocarditis</c:v>
                </c:pt>
                <c:pt idx="1">
                  <c:v>Myopericarditis</c:v>
                </c:pt>
                <c:pt idx="2">
                  <c:v>Pericarditis</c:v>
                </c:pt>
                <c:pt idx="3">
                  <c:v>Chest pain/other</c:v>
                </c:pt>
              </c:strCache>
            </c:strRef>
          </c:cat>
          <c:val>
            <c:numRef>
              <c:f>Sheet2!$R$7:$U$7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A6-45F6-8220-CC2F85F252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3675007"/>
        <c:axId val="1643010175"/>
      </c:barChart>
      <c:catAx>
        <c:axId val="14436750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3010175"/>
        <c:crosses val="autoZero"/>
        <c:auto val="1"/>
        <c:lblAlgn val="ctr"/>
        <c:lblOffset val="100"/>
        <c:noMultiLvlLbl val="0"/>
      </c:catAx>
      <c:valAx>
        <c:axId val="16430101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Participants (n)</a:t>
                </a:r>
              </a:p>
            </c:rich>
          </c:tx>
          <c:layout>
            <c:manualLayout>
              <c:xMode val="edge"/>
              <c:yMode val="edge"/>
              <c:x val="1.9342703460110116E-2"/>
              <c:y val="0.3251207645864408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6750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10-27T09:21:15.955" idx="5">
    <p:pos x="4500" y="-266"/>
    <p:text>changed picture, do you like this one?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10-27T09:00:55.082" idx="1">
    <p:pos x="10" y="10"/>
    <p:text>which logo would you like added from slide 5-8?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10-27T09:02:43.603" idx="2">
    <p:pos x="11346" y="120"/>
    <p:text>correct logo?</p:text>
    <p:extLst>
      <p:ext uri="{C676402C-5697-4E1C-873F-D02D1690AC5C}">
        <p15:threadingInfo xmlns:p15="http://schemas.microsoft.com/office/powerpoint/2012/main" timeZoneBias="3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28.10.2025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Modeled after SICs in other locales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SIC is integrated into clinical care. Patients are referred by MD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Most patients recommended for revaccination, including 90% of those with HS events,  recommended for revaccination were revaccinated</a:t>
            </a:r>
          </a:p>
          <a:p>
            <a:r>
              <a:rPr lang="en-US"/>
              <a:t>61% neuro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9749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Aim to answer the “how” and “why” of AESIs and “how” we can make vaccines even safer – starting with MC/PC/TTS, developing AESI X protocol, partnering with LMICs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Healthy controls with same vaccine exposure; controls with same disease (not vaccine associated)</a:t>
            </a:r>
          </a:p>
          <a:p>
            <a:r>
              <a:rPr lang="en-US"/>
              <a:t>Serial sampling during and after AESI; similar timepoints in controls</a:t>
            </a:r>
          </a:p>
          <a:p>
            <a:r>
              <a:rPr lang="en-US"/>
              <a:t>Proposed analysis: Transcriptomics, proteomics, metabolomics, flow-based immunophenotyping, in vitro modelling; comparing between groups and within group over time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We have identified about 300 cases and 600 controls to date and are working with colleagues in Denmark to identify further cases and controls</a:t>
            </a:r>
          </a:p>
          <a:p>
            <a:r>
              <a:rPr lang="en-US"/>
              <a:t>-Dr Carleton with the GVDN genomics study has identified &gt;1000 cases of myocarditis and over 300 with TTS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Represents data from 7 sites</a:t>
            </a:r>
          </a:p>
          <a:p>
            <a:r>
              <a:rPr lang="en-US"/>
              <a:t>-recently added 2 more and anticipating further 1-2 sites</a:t>
            </a:r>
          </a:p>
          <a:p>
            <a:r>
              <a:rPr lang="en-US"/>
              <a:t>-The "Other" AEFI diagnosis category contains: ​</a:t>
            </a:r>
          </a:p>
          <a:p>
            <a:r>
              <a:rPr lang="en-US"/>
              <a:t>MIS-C​</a:t>
            </a:r>
          </a:p>
          <a:p>
            <a:r>
              <a:rPr lang="en-US"/>
              <a:t>Chest pain (2 instances)​</a:t>
            </a:r>
          </a:p>
          <a:p>
            <a:r>
              <a:rPr lang="en-US"/>
              <a:t>Costochondritis​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mean age 26.5, 80% M, 75% pfizer, 72% dose 2 </a:t>
            </a:r>
          </a:p>
          <a:p>
            <a:r>
              <a:rPr lang="en-US"/>
              <a:t>onset 4 d (3-26)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genes include in LDL R-related protein (cholesterol metabolism), AGII type 1 receptor, linked to CV inflammation/MI, vit K signaling (CV disease), Titin - DCM/myocarditis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next steps are further analysis nad validation of WES -reaching sample size targets for GWAS (275:2750)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248644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Identify populations at risk that may benefit from different product (eg genetic marker)</a:t>
            </a:r>
          </a:p>
          <a:p>
            <a:r>
              <a:rPr lang="en-US"/>
              <a:t>Biomarkers that can be tested in preclinical and phase 1-2 trials </a:t>
            </a:r>
          </a:p>
          <a:p>
            <a:r>
              <a:rPr lang="en-US"/>
              <a:t>Can modify platforms to avoid triggering mechanisms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jpe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svg"/><Relationship Id="rId7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10" Type="http://schemas.openxmlformats.org/officeDocument/2006/relationships/image" Target="../media/image19.jpeg"/><Relationship Id="rId4" Type="http://schemas.openxmlformats.org/officeDocument/2006/relationships/image" Target="../media/image1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8.png"/><Relationship Id="rId10" Type="http://schemas.openxmlformats.org/officeDocument/2006/relationships/image" Target="../media/image21.jpeg"/><Relationship Id="rId4" Type="http://schemas.openxmlformats.org/officeDocument/2006/relationships/image" Target="../media/image14.svg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svg"/><Relationship Id="rId7" Type="http://schemas.openxmlformats.org/officeDocument/2006/relationships/image" Target="../media/image1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0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2.xml"/><Relationship Id="rId3" Type="http://schemas.openxmlformats.org/officeDocument/2006/relationships/image" Target="../media/image14.sv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13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4.svg"/><Relationship Id="rId7" Type="http://schemas.openxmlformats.org/officeDocument/2006/relationships/image" Target="../media/image1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0.svg"/><Relationship Id="rId4" Type="http://schemas.openxmlformats.org/officeDocument/2006/relationships/image" Target="../media/image8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4.svg"/><Relationship Id="rId7" Type="http://schemas.openxmlformats.org/officeDocument/2006/relationships/image" Target="../media/image1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0.svg"/><Relationship Id="rId4" Type="http://schemas.openxmlformats.org/officeDocument/2006/relationships/image" Target="../media/image8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.svg"/><Relationship Id="rId7" Type="http://schemas.openxmlformats.org/officeDocument/2006/relationships/image" Target="../media/image9.svg"/><Relationship Id="rId12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26.jpeg"/><Relationship Id="rId5" Type="http://schemas.openxmlformats.org/officeDocument/2006/relationships/image" Target="../media/image4.svg"/><Relationship Id="rId10" Type="http://schemas.openxmlformats.org/officeDocument/2006/relationships/image" Target="../media/image7.sv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32.png"/><Relationship Id="rId18" Type="http://schemas.openxmlformats.org/officeDocument/2006/relationships/image" Target="../media/image37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31.svg"/><Relationship Id="rId17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30.png"/><Relationship Id="rId5" Type="http://schemas.openxmlformats.org/officeDocument/2006/relationships/image" Target="../media/image8.png"/><Relationship Id="rId15" Type="http://schemas.openxmlformats.org/officeDocument/2006/relationships/image" Target="../media/image34.png"/><Relationship Id="rId10" Type="http://schemas.openxmlformats.org/officeDocument/2006/relationships/image" Target="../media/image29.svg"/><Relationship Id="rId19" Type="http://schemas.openxmlformats.org/officeDocument/2006/relationships/image" Target="../media/image19.jpeg"/><Relationship Id="rId4" Type="http://schemas.openxmlformats.org/officeDocument/2006/relationships/image" Target="../media/image2.svg"/><Relationship Id="rId9" Type="http://schemas.openxmlformats.org/officeDocument/2006/relationships/image" Target="../media/image28.png"/><Relationship Id="rId14" Type="http://schemas.openxmlformats.org/officeDocument/2006/relationships/image" Target="../media/image33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8.jpe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4.svg"/><Relationship Id="rId10" Type="http://schemas.openxmlformats.org/officeDocument/2006/relationships/image" Target="../media/image19.jpeg"/><Relationship Id="rId4" Type="http://schemas.openxmlformats.org/officeDocument/2006/relationships/image" Target="../media/image1.png"/><Relationship Id="rId9" Type="http://schemas.openxmlformats.org/officeDocument/2006/relationships/image" Target="../media/image1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9.svg"/><Relationship Id="rId7" Type="http://schemas.openxmlformats.org/officeDocument/2006/relationships/image" Target="../media/image4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comments" Target="../comments/comment3.xml"/><Relationship Id="rId5" Type="http://schemas.openxmlformats.org/officeDocument/2006/relationships/image" Target="../media/image40.svg"/><Relationship Id="rId10" Type="http://schemas.openxmlformats.org/officeDocument/2006/relationships/image" Target="../media/image18.png"/><Relationship Id="rId4" Type="http://schemas.openxmlformats.org/officeDocument/2006/relationships/image" Target="../media/image1.png"/><Relationship Id="rId9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8.png"/><Relationship Id="rId5" Type="http://schemas.openxmlformats.org/officeDocument/2006/relationships/image" Target="../media/image8.png"/><Relationship Id="rId10" Type="http://schemas.openxmlformats.org/officeDocument/2006/relationships/hyperlink" Target="https://doi.org/10.1016/j.vaccine.2025.127504" TargetMode="External"/><Relationship Id="rId4" Type="http://schemas.openxmlformats.org/officeDocument/2006/relationships/image" Target="../media/image2.svg"/><Relationship Id="rId9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.pn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3.png"/><Relationship Id="rId4" Type="http://schemas.openxmlformats.org/officeDocument/2006/relationships/image" Target="../media/image14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50.jpe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3.svg"/><Relationship Id="rId4" Type="http://schemas.openxmlformats.org/officeDocument/2006/relationships/image" Target="../media/image3.png"/><Relationship Id="rId9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.png"/><Relationship Id="rId4" Type="http://schemas.openxmlformats.org/officeDocument/2006/relationships/image" Target="../media/image13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50.jpe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3.svg"/><Relationship Id="rId4" Type="http://schemas.openxmlformats.org/officeDocument/2006/relationships/image" Target="../media/image3.png"/><Relationship Id="rId9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3.png"/><Relationship Id="rId4" Type="http://schemas.openxmlformats.org/officeDocument/2006/relationships/image" Target="../media/image14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8.png"/><Relationship Id="rId3" Type="http://schemas.openxmlformats.org/officeDocument/2006/relationships/image" Target="../media/image14.svg"/><Relationship Id="rId7" Type="http://schemas.openxmlformats.org/officeDocument/2006/relationships/image" Target="../media/image13.svg"/><Relationship Id="rId12" Type="http://schemas.openxmlformats.org/officeDocument/2006/relationships/image" Target="../media/image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56.png"/><Relationship Id="rId5" Type="http://schemas.openxmlformats.org/officeDocument/2006/relationships/image" Target="../media/image20.svg"/><Relationship Id="rId15" Type="http://schemas.openxmlformats.org/officeDocument/2006/relationships/image" Target="../media/image18.png"/><Relationship Id="rId10" Type="http://schemas.openxmlformats.org/officeDocument/2006/relationships/image" Target="../media/image55.png"/><Relationship Id="rId4" Type="http://schemas.openxmlformats.org/officeDocument/2006/relationships/image" Target="../media/image8.png"/><Relationship Id="rId9" Type="http://schemas.openxmlformats.org/officeDocument/2006/relationships/image" Target="../media/image17.png"/><Relationship Id="rId14" Type="http://schemas.openxmlformats.org/officeDocument/2006/relationships/image" Target="../media/image5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82988" y="3026249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1" y="0"/>
                </a:lnTo>
                <a:lnTo>
                  <a:pt x="6900311" y="9189276"/>
                </a:lnTo>
                <a:lnTo>
                  <a:pt x="0" y="91892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512826" y="7202853"/>
            <a:ext cx="5334876" cy="5334876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9DD4FF">
                    <a:alpha val="100000"/>
                  </a:srgbClr>
                </a:gs>
                <a:gs pos="50000">
                  <a:srgbClr val="1068B8">
                    <a:alpha val="100000"/>
                  </a:srgbClr>
                </a:gs>
                <a:gs pos="100000">
                  <a:srgbClr val="0858A6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7259300" y="3777257"/>
            <a:ext cx="501554" cy="504067"/>
          </a:xfrm>
          <a:custGeom>
            <a:avLst/>
            <a:gdLst/>
            <a:ahLst/>
            <a:cxnLst/>
            <a:rect l="l" t="t" r="r" b="b"/>
            <a:pathLst>
              <a:path w="501554" h="504067">
                <a:moveTo>
                  <a:pt x="0" y="0"/>
                </a:moveTo>
                <a:lnTo>
                  <a:pt x="501554" y="0"/>
                </a:lnTo>
                <a:lnTo>
                  <a:pt x="501554" y="504067"/>
                </a:lnTo>
                <a:lnTo>
                  <a:pt x="0" y="5040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983029" y="3499602"/>
            <a:ext cx="276271" cy="277655"/>
          </a:xfrm>
          <a:custGeom>
            <a:avLst/>
            <a:gdLst/>
            <a:ahLst/>
            <a:cxnLst/>
            <a:rect l="l" t="t" r="r" b="b"/>
            <a:pathLst>
              <a:path w="276271" h="277655">
                <a:moveTo>
                  <a:pt x="0" y="0"/>
                </a:moveTo>
                <a:lnTo>
                  <a:pt x="276271" y="0"/>
                </a:lnTo>
                <a:lnTo>
                  <a:pt x="276271" y="277655"/>
                </a:lnTo>
                <a:lnTo>
                  <a:pt x="0" y="2776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-1915781" y="-800410"/>
            <a:ext cx="9659401" cy="965940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41ACFF">
                    <a:alpha val="100000"/>
                  </a:srgbClr>
                </a:gs>
                <a:gs pos="50000">
                  <a:srgbClr val="1F5284">
                    <a:alpha val="100000"/>
                  </a:srgbClr>
                </a:gs>
                <a:gs pos="100000">
                  <a:srgbClr val="57AEFF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4763" tIns="44763" rIns="44763" bIns="44763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1315873" y="-421535"/>
            <a:ext cx="8459584" cy="8901652"/>
            <a:chOff x="0" y="0"/>
            <a:chExt cx="772435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72435" cy="812800"/>
            </a:xfrm>
            <a:custGeom>
              <a:avLst/>
              <a:gdLst/>
              <a:ahLst/>
              <a:cxnLst/>
              <a:rect l="l" t="t" r="r" b="b"/>
              <a:pathLst>
                <a:path w="772435" h="812800">
                  <a:moveTo>
                    <a:pt x="386218" y="0"/>
                  </a:moveTo>
                  <a:cubicBezTo>
                    <a:pt x="172916" y="0"/>
                    <a:pt x="0" y="181951"/>
                    <a:pt x="0" y="406400"/>
                  </a:cubicBezTo>
                  <a:cubicBezTo>
                    <a:pt x="0" y="630849"/>
                    <a:pt x="172916" y="812800"/>
                    <a:pt x="386218" y="812800"/>
                  </a:cubicBezTo>
                  <a:cubicBezTo>
                    <a:pt x="599520" y="812800"/>
                    <a:pt x="772435" y="630849"/>
                    <a:pt x="772435" y="406400"/>
                  </a:cubicBezTo>
                  <a:cubicBezTo>
                    <a:pt x="772435" y="181951"/>
                    <a:pt x="599520" y="0"/>
                    <a:pt x="386218" y="0"/>
                  </a:cubicBezTo>
                  <a:close/>
                </a:path>
              </a:pathLst>
            </a:custGeom>
            <a:blipFill>
              <a:blip r:embed="rId6"/>
              <a:stretch>
                <a:fillRect l="-28820" r="-2882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6526163" y="2510951"/>
            <a:ext cx="1884281" cy="1434409"/>
          </a:xfrm>
          <a:custGeom>
            <a:avLst/>
            <a:gdLst/>
            <a:ahLst/>
            <a:cxnLst/>
            <a:rect l="l" t="t" r="r" b="b"/>
            <a:pathLst>
              <a:path w="1884281" h="1434409">
                <a:moveTo>
                  <a:pt x="0" y="0"/>
                </a:moveTo>
                <a:lnTo>
                  <a:pt x="1884281" y="0"/>
                </a:lnTo>
                <a:lnTo>
                  <a:pt x="1884281" y="1434409"/>
                </a:lnTo>
                <a:lnTo>
                  <a:pt x="0" y="143440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0294973" y="2843220"/>
            <a:ext cx="501554" cy="504067"/>
          </a:xfrm>
          <a:custGeom>
            <a:avLst/>
            <a:gdLst/>
            <a:ahLst/>
            <a:cxnLst/>
            <a:rect l="l" t="t" r="r" b="b"/>
            <a:pathLst>
              <a:path w="501554" h="504067">
                <a:moveTo>
                  <a:pt x="0" y="0"/>
                </a:moveTo>
                <a:lnTo>
                  <a:pt x="501554" y="0"/>
                </a:lnTo>
                <a:lnTo>
                  <a:pt x="501554" y="504067"/>
                </a:lnTo>
                <a:lnTo>
                  <a:pt x="0" y="5040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16508475" y="8748846"/>
            <a:ext cx="750825" cy="1018907"/>
            <a:chOff x="0" y="0"/>
            <a:chExt cx="1001100" cy="1358543"/>
          </a:xfrm>
        </p:grpSpPr>
        <p:sp>
          <p:nvSpPr>
            <p:cNvPr id="16" name="Freeform 16"/>
            <p:cNvSpPr/>
            <p:nvPr/>
          </p:nvSpPr>
          <p:spPr>
            <a:xfrm>
              <a:off x="0" y="988336"/>
              <a:ext cx="368361" cy="370207"/>
            </a:xfrm>
            <a:custGeom>
              <a:avLst/>
              <a:gdLst/>
              <a:ahLst/>
              <a:cxnLst/>
              <a:rect l="l" t="t" r="r" b="b"/>
              <a:pathLst>
                <a:path w="368361" h="370207">
                  <a:moveTo>
                    <a:pt x="0" y="0"/>
                  </a:moveTo>
                  <a:lnTo>
                    <a:pt x="368361" y="0"/>
                  </a:lnTo>
                  <a:lnTo>
                    <a:pt x="368361" y="370207"/>
                  </a:lnTo>
                  <a:lnTo>
                    <a:pt x="0" y="370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48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368361" y="0"/>
              <a:ext cx="632738" cy="635909"/>
            </a:xfrm>
            <a:custGeom>
              <a:avLst/>
              <a:gdLst/>
              <a:ahLst/>
              <a:cxnLst/>
              <a:rect l="l" t="t" r="r" b="b"/>
              <a:pathLst>
                <a:path w="632738" h="635909">
                  <a:moveTo>
                    <a:pt x="0" y="0"/>
                  </a:moveTo>
                  <a:lnTo>
                    <a:pt x="632739" y="0"/>
                  </a:lnTo>
                  <a:lnTo>
                    <a:pt x="632739" y="635909"/>
                  </a:lnTo>
                  <a:lnTo>
                    <a:pt x="0" y="6359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48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Freeform 18"/>
          <p:cNvSpPr/>
          <p:nvPr/>
        </p:nvSpPr>
        <p:spPr>
          <a:xfrm rot="-2887597" flipH="1">
            <a:off x="13761553" y="-1858971"/>
            <a:ext cx="5314414" cy="4132979"/>
          </a:xfrm>
          <a:custGeom>
            <a:avLst/>
            <a:gdLst/>
            <a:ahLst/>
            <a:cxnLst/>
            <a:rect l="l" t="t" r="r" b="b"/>
            <a:pathLst>
              <a:path w="5314414" h="4132979">
                <a:moveTo>
                  <a:pt x="5314414" y="0"/>
                </a:moveTo>
                <a:lnTo>
                  <a:pt x="0" y="0"/>
                </a:lnTo>
                <a:lnTo>
                  <a:pt x="0" y="4132979"/>
                </a:lnTo>
                <a:lnTo>
                  <a:pt x="5314414" y="4132979"/>
                </a:lnTo>
                <a:lnTo>
                  <a:pt x="5314414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1833003" y="9163645"/>
            <a:ext cx="2546708" cy="860813"/>
          </a:xfrm>
          <a:custGeom>
            <a:avLst/>
            <a:gdLst/>
            <a:ahLst/>
            <a:cxnLst/>
            <a:rect l="l" t="t" r="r" b="b"/>
            <a:pathLst>
              <a:path w="2546708" h="860813">
                <a:moveTo>
                  <a:pt x="0" y="0"/>
                </a:moveTo>
                <a:lnTo>
                  <a:pt x="2546708" y="0"/>
                </a:lnTo>
                <a:lnTo>
                  <a:pt x="2546708" y="860813"/>
                </a:lnTo>
                <a:lnTo>
                  <a:pt x="0" y="86081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8410444" y="934045"/>
            <a:ext cx="9612477" cy="567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08"/>
              </a:lnSpc>
            </a:pPr>
            <a:r>
              <a:rPr lang="en-US" sz="5340" b="1" spc="-32">
                <a:solidFill>
                  <a:srgbClr val="0000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CLINICAL INVESTIGATION OF ADVERSE EVENTS FOLLOWING IMMUNIZATION: COVID-19 VACCINE-ASSOCIATED MYOCARDITIS </a:t>
            </a:r>
          </a:p>
          <a:p>
            <a:pPr algn="l">
              <a:lnSpc>
                <a:spcPts val="6408"/>
              </a:lnSpc>
            </a:pPr>
            <a:endParaRPr lang="en-US" sz="5340" b="1" spc="-32">
              <a:solidFill>
                <a:srgbClr val="000000"/>
              </a:solidFill>
              <a:latin typeface="Montserrat Ultra-Bold"/>
              <a:ea typeface="Montserrat Ultra-Bold"/>
              <a:cs typeface="Montserrat Ultra-Bold"/>
              <a:sym typeface="Montserrat Ultra-Bold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8410444" y="6119067"/>
            <a:ext cx="11197353" cy="76200"/>
            <a:chOff x="0" y="0"/>
            <a:chExt cx="14929804" cy="101600"/>
          </a:xfrm>
        </p:grpSpPr>
        <p:sp>
          <p:nvSpPr>
            <p:cNvPr id="22" name="Freeform 22"/>
            <p:cNvSpPr/>
            <p:nvPr/>
          </p:nvSpPr>
          <p:spPr>
            <a:xfrm>
              <a:off x="37973" y="0"/>
              <a:ext cx="14853792" cy="101600"/>
            </a:xfrm>
            <a:custGeom>
              <a:avLst/>
              <a:gdLst/>
              <a:ahLst/>
              <a:cxnLst/>
              <a:rect l="l" t="t" r="r" b="b"/>
              <a:pathLst>
                <a:path w="14853792" h="101600">
                  <a:moveTo>
                    <a:pt x="0" y="25400"/>
                  </a:moveTo>
                  <a:lnTo>
                    <a:pt x="14853665" y="0"/>
                  </a:lnTo>
                  <a:lnTo>
                    <a:pt x="14853792" y="76200"/>
                  </a:lnTo>
                  <a:lnTo>
                    <a:pt x="254" y="101600"/>
                  </a:lnTo>
                  <a:close/>
                </a:path>
              </a:pathLst>
            </a:custGeom>
            <a:solidFill>
              <a:srgbClr val="005D9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Freeform 23"/>
          <p:cNvSpPr/>
          <p:nvPr/>
        </p:nvSpPr>
        <p:spPr>
          <a:xfrm>
            <a:off x="16983029" y="9012162"/>
            <a:ext cx="1073673" cy="1012296"/>
          </a:xfrm>
          <a:custGeom>
            <a:avLst/>
            <a:gdLst/>
            <a:ahLst/>
            <a:cxnLst/>
            <a:rect l="l" t="t" r="r" b="b"/>
            <a:pathLst>
              <a:path w="1073673" h="1012296">
                <a:moveTo>
                  <a:pt x="0" y="0"/>
                </a:moveTo>
                <a:lnTo>
                  <a:pt x="1073673" y="0"/>
                </a:lnTo>
                <a:lnTo>
                  <a:pt x="1073673" y="1012296"/>
                </a:lnTo>
                <a:lnTo>
                  <a:pt x="0" y="101229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4534620" y="8931600"/>
            <a:ext cx="2293501" cy="1173419"/>
          </a:xfrm>
          <a:custGeom>
            <a:avLst/>
            <a:gdLst/>
            <a:ahLst/>
            <a:cxnLst/>
            <a:rect l="l" t="t" r="r" b="b"/>
            <a:pathLst>
              <a:path w="2293501" h="1173419">
                <a:moveTo>
                  <a:pt x="0" y="0"/>
                </a:moveTo>
                <a:lnTo>
                  <a:pt x="2293501" y="0"/>
                </a:lnTo>
                <a:lnTo>
                  <a:pt x="2293501" y="1173420"/>
                </a:lnTo>
                <a:lnTo>
                  <a:pt x="0" y="117342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8410444" y="6295667"/>
            <a:ext cx="8848856" cy="260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 spc="22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Karina Top, MD, MS, FRCPC</a:t>
            </a:r>
          </a:p>
          <a:p>
            <a:pPr algn="l">
              <a:lnSpc>
                <a:spcPts val="3499"/>
              </a:lnSpc>
            </a:pPr>
            <a:r>
              <a:rPr lang="en-US" sz="2499" b="1" spc="22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Symposium on the Science of Vaccine Safety: Bridging Across Pillars</a:t>
            </a:r>
          </a:p>
          <a:p>
            <a:pPr algn="l">
              <a:lnSpc>
                <a:spcPts val="3499"/>
              </a:lnSpc>
            </a:pPr>
            <a:r>
              <a:rPr lang="en-US" sz="2499" b="1" spc="22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Li Ka Shing Institute of Virology</a:t>
            </a:r>
          </a:p>
          <a:p>
            <a:pPr algn="l">
              <a:lnSpc>
                <a:spcPts val="3499"/>
              </a:lnSpc>
            </a:pPr>
            <a:r>
              <a:rPr lang="en-US" sz="2499" b="1" spc="22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University of Alberta</a:t>
            </a:r>
          </a:p>
          <a:p>
            <a:pPr algn="l">
              <a:lnSpc>
                <a:spcPts val="3499"/>
              </a:lnSpc>
            </a:pPr>
            <a:r>
              <a:rPr lang="en-US" sz="2499" b="1" spc="22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28 October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10523118" y="9258300"/>
            <a:ext cx="501554" cy="504067"/>
          </a:xfrm>
          <a:custGeom>
            <a:avLst/>
            <a:gdLst/>
            <a:ahLst/>
            <a:cxnLst/>
            <a:rect l="l" t="t" r="r" b="b"/>
            <a:pathLst>
              <a:path w="501554" h="504067">
                <a:moveTo>
                  <a:pt x="0" y="0"/>
                </a:moveTo>
                <a:lnTo>
                  <a:pt x="501554" y="0"/>
                </a:lnTo>
                <a:lnTo>
                  <a:pt x="501554" y="504067"/>
                </a:lnTo>
                <a:lnTo>
                  <a:pt x="0" y="5040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1565216" y="3013075"/>
            <a:ext cx="266327" cy="267662"/>
          </a:xfrm>
          <a:custGeom>
            <a:avLst/>
            <a:gdLst/>
            <a:ahLst/>
            <a:cxnLst/>
            <a:rect l="l" t="t" r="r" b="b"/>
            <a:pathLst>
              <a:path w="266327" h="267662">
                <a:moveTo>
                  <a:pt x="0" y="0"/>
                </a:moveTo>
                <a:lnTo>
                  <a:pt x="266327" y="0"/>
                </a:lnTo>
                <a:lnTo>
                  <a:pt x="266327" y="267662"/>
                </a:lnTo>
                <a:lnTo>
                  <a:pt x="0" y="2676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6757746" y="8797407"/>
            <a:ext cx="501554" cy="504067"/>
          </a:xfrm>
          <a:custGeom>
            <a:avLst/>
            <a:gdLst/>
            <a:ahLst/>
            <a:cxnLst/>
            <a:rect l="l" t="t" r="r" b="b"/>
            <a:pathLst>
              <a:path w="501554" h="504067">
                <a:moveTo>
                  <a:pt x="0" y="0"/>
                </a:moveTo>
                <a:lnTo>
                  <a:pt x="501554" y="0"/>
                </a:lnTo>
                <a:lnTo>
                  <a:pt x="501554" y="504067"/>
                </a:lnTo>
                <a:lnTo>
                  <a:pt x="0" y="5040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Freeform 14"/>
          <p:cNvSpPr/>
          <p:nvPr/>
        </p:nvSpPr>
        <p:spPr>
          <a:xfrm rot="293692">
            <a:off x="-1681085" y="3029884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1" y="0"/>
                </a:lnTo>
                <a:lnTo>
                  <a:pt x="6900311" y="9189276"/>
                </a:lnTo>
                <a:lnTo>
                  <a:pt x="0" y="91892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69922" y="487052"/>
            <a:ext cx="15560678" cy="1641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6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Life Cycle of a Vaccine Safety Concern: COVID-19</a:t>
            </a:r>
            <a:r>
              <a:rPr kumimoji="0" lang="en-US" sz="55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 vaccine-associated myocarditis</a:t>
            </a:r>
            <a:endParaRPr kumimoji="0" lang="en-US" sz="5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97036" y="9771892"/>
            <a:ext cx="6966634" cy="349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"/>
                <a:cs typeface="Montserrat"/>
                <a:sym typeface="Montserrat"/>
              </a:rPr>
              <a:t>Chen RT. Vaccine 2004 PMID: 15121321</a:t>
            </a:r>
          </a:p>
        </p:txBody>
      </p:sp>
      <p:sp>
        <p:nvSpPr>
          <p:cNvPr id="41" name="Text Box 3">
            <a:extLst>
              <a:ext uri="{FF2B5EF4-FFF2-40B4-BE49-F238E27FC236}">
                <a16:creationId xmlns:a16="http://schemas.microsoft.com/office/drawing/2014/main" id="{F27A9CA6-F676-15B7-10C9-767BEB4F48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2" y="3694241"/>
            <a:ext cx="107433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Case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report</a:t>
            </a:r>
          </a:p>
        </p:txBody>
      </p:sp>
      <p:sp>
        <p:nvSpPr>
          <p:cNvPr id="42" name="Text Box 5">
            <a:extLst>
              <a:ext uri="{FF2B5EF4-FFF2-40B4-BE49-F238E27FC236}">
                <a16:creationId xmlns:a16="http://schemas.microsoft.com/office/drawing/2014/main" id="{9FE7D9CC-28B8-FD1B-7EBC-768765004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7170" y="4205208"/>
            <a:ext cx="275042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Standard assessment</a:t>
            </a:r>
          </a:p>
        </p:txBody>
      </p:sp>
      <p:sp>
        <p:nvSpPr>
          <p:cNvPr id="43" name="Text Box 6">
            <a:extLst>
              <a:ext uri="{FF2B5EF4-FFF2-40B4-BE49-F238E27FC236}">
                <a16:creationId xmlns:a16="http://schemas.microsoft.com/office/drawing/2014/main" id="{EF44C653-6881-BEAE-E987-4852F8094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3905" y="3702079"/>
            <a:ext cx="10759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Case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series</a:t>
            </a:r>
          </a:p>
        </p:txBody>
      </p:sp>
      <p:sp>
        <p:nvSpPr>
          <p:cNvPr id="44" name="Line 7">
            <a:extLst>
              <a:ext uri="{FF2B5EF4-FFF2-40B4-BE49-F238E27FC236}">
                <a16:creationId xmlns:a16="http://schemas.microsoft.com/office/drawing/2014/main" id="{9DA65C48-C1A5-3CCC-7729-8C74689CBC94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1619" y="4000350"/>
            <a:ext cx="2139462" cy="4378"/>
          </a:xfrm>
          <a:prstGeom prst="line">
            <a:avLst/>
          </a:prstGeom>
          <a:noFill/>
          <a:ln w="38100">
            <a:solidFill>
              <a:schemeClr val="tx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5" name="Text Box 8">
            <a:extLst>
              <a:ext uri="{FF2B5EF4-FFF2-40B4-BE49-F238E27FC236}">
                <a16:creationId xmlns:a16="http://schemas.microsoft.com/office/drawing/2014/main" id="{F6672742-F872-9621-4A0F-C5385B9B8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4756" y="4210515"/>
            <a:ext cx="2154691" cy="1569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125000"/>
              <a:buFontTx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  Plausibility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125000"/>
              <a:buFontTx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ct val="125000"/>
              <a:buFontTx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  Alternative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    hypothesis</a:t>
            </a:r>
          </a:p>
        </p:txBody>
      </p:sp>
      <p:sp>
        <p:nvSpPr>
          <p:cNvPr id="46" name="Text Box 9">
            <a:extLst>
              <a:ext uri="{FF2B5EF4-FFF2-40B4-BE49-F238E27FC236}">
                <a16:creationId xmlns:a16="http://schemas.microsoft.com/office/drawing/2014/main" id="{59FF00E7-2F33-2EC6-13A9-C294768BA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6920" y="5672748"/>
            <a:ext cx="3593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+</a:t>
            </a:r>
          </a:p>
        </p:txBody>
      </p:sp>
      <p:sp>
        <p:nvSpPr>
          <p:cNvPr id="47" name="Text Box 10">
            <a:extLst>
              <a:ext uri="{FF2B5EF4-FFF2-40B4-BE49-F238E27FC236}">
                <a16:creationId xmlns:a16="http://schemas.microsoft.com/office/drawing/2014/main" id="{30B42047-105B-2985-60F6-E64FCDEAA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7142" y="5991436"/>
            <a:ext cx="28857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(Communications)</a:t>
            </a:r>
          </a:p>
        </p:txBody>
      </p:sp>
      <p:sp>
        <p:nvSpPr>
          <p:cNvPr id="48" name="Text Box 11">
            <a:extLst>
              <a:ext uri="{FF2B5EF4-FFF2-40B4-BE49-F238E27FC236}">
                <a16:creationId xmlns:a16="http://schemas.microsoft.com/office/drawing/2014/main" id="{5EF50091-403E-06A6-DB36-B965DF24C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3686" y="3717939"/>
            <a:ext cx="172194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Controlled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studies</a:t>
            </a:r>
          </a:p>
        </p:txBody>
      </p:sp>
      <p:sp>
        <p:nvSpPr>
          <p:cNvPr id="49" name="Text Box 13">
            <a:extLst>
              <a:ext uri="{FF2B5EF4-FFF2-40B4-BE49-F238E27FC236}">
                <a16:creationId xmlns:a16="http://schemas.microsoft.com/office/drawing/2014/main" id="{6105AF62-EB57-2CCE-EA48-4E4CF65EA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0029" y="4131127"/>
            <a:ext cx="26805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Communications</a:t>
            </a:r>
          </a:p>
        </p:txBody>
      </p:sp>
      <p:sp>
        <p:nvSpPr>
          <p:cNvPr id="50" name="Text Box 14">
            <a:extLst>
              <a:ext uri="{FF2B5EF4-FFF2-40B4-BE49-F238E27FC236}">
                <a16:creationId xmlns:a16="http://schemas.microsoft.com/office/drawing/2014/main" id="{1AFB8277-E654-6BD8-D319-5B7078152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90543" y="6261820"/>
            <a:ext cx="266130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Pathophysiology</a:t>
            </a:r>
          </a:p>
        </p:txBody>
      </p:sp>
      <p:sp>
        <p:nvSpPr>
          <p:cNvPr id="51" name="Text Box 15">
            <a:extLst>
              <a:ext uri="{FF2B5EF4-FFF2-40B4-BE49-F238E27FC236}">
                <a16:creationId xmlns:a16="http://schemas.microsoft.com/office/drawing/2014/main" id="{DF59FC6B-4991-45FD-8E8E-80EDEDBDE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4510" y="7102483"/>
            <a:ext cx="19479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Risk factors</a:t>
            </a:r>
          </a:p>
        </p:txBody>
      </p:sp>
      <p:sp>
        <p:nvSpPr>
          <p:cNvPr id="52" name="Text Box 16">
            <a:extLst>
              <a:ext uri="{FF2B5EF4-FFF2-40B4-BE49-F238E27FC236}">
                <a16:creationId xmlns:a16="http://schemas.microsoft.com/office/drawing/2014/main" id="{0C07FA98-1A26-1E4C-0F47-095502C8D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28967" y="3763055"/>
            <a:ext cx="203862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Risk/benefit policy</a:t>
            </a:r>
          </a:p>
        </p:txBody>
      </p:sp>
      <p:sp>
        <p:nvSpPr>
          <p:cNvPr id="53" name="Text Box 17">
            <a:extLst>
              <a:ext uri="{FF2B5EF4-FFF2-40B4-BE49-F238E27FC236}">
                <a16:creationId xmlns:a16="http://schemas.microsoft.com/office/drawing/2014/main" id="{26B0826A-56A2-A495-3B6E-BB66AFC57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02404" y="4559457"/>
            <a:ext cx="189507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  Societal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  Individual</a:t>
            </a:r>
          </a:p>
        </p:txBody>
      </p:sp>
      <p:cxnSp>
        <p:nvCxnSpPr>
          <p:cNvPr id="54" name="AutoShape 18">
            <a:extLst>
              <a:ext uri="{FF2B5EF4-FFF2-40B4-BE49-F238E27FC236}">
                <a16:creationId xmlns:a16="http://schemas.microsoft.com/office/drawing/2014/main" id="{1F6B4A66-72F5-1CEC-71AA-301D07AC693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602320" y="4475410"/>
            <a:ext cx="3046880" cy="1786410"/>
          </a:xfrm>
          <a:prstGeom prst="curvedConnector3">
            <a:avLst>
              <a:gd name="adj1" fmla="val 50000"/>
            </a:avLst>
          </a:prstGeom>
          <a:noFill/>
          <a:ln w="5715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</p:cxnSp>
      <p:cxnSp>
        <p:nvCxnSpPr>
          <p:cNvPr id="55" name="AutoShape 19">
            <a:extLst>
              <a:ext uri="{FF2B5EF4-FFF2-40B4-BE49-F238E27FC236}">
                <a16:creationId xmlns:a16="http://schemas.microsoft.com/office/drawing/2014/main" id="{EA520817-E66E-05AC-C3F6-6C9E7B3CC759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9308953" y="4205761"/>
            <a:ext cx="2848184" cy="3387481"/>
          </a:xfrm>
          <a:prstGeom prst="curvedConnector2">
            <a:avLst/>
          </a:prstGeom>
          <a:noFill/>
          <a:ln w="57150">
            <a:solidFill>
              <a:srgbClr val="FF0000"/>
            </a:solidFill>
            <a:prstDash val="dashDot"/>
            <a:round/>
            <a:headEnd/>
            <a:tailEnd type="triangle" w="med" len="med"/>
          </a:ln>
        </p:spPr>
      </p:cxnSp>
      <p:sp>
        <p:nvSpPr>
          <p:cNvPr id="56" name="Rectangle 20">
            <a:extLst>
              <a:ext uri="{FF2B5EF4-FFF2-40B4-BE49-F238E27FC236}">
                <a16:creationId xmlns:a16="http://schemas.microsoft.com/office/drawing/2014/main" id="{D0837F0A-435F-4A5D-B8DD-392A41E96D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87357" y="5922954"/>
            <a:ext cx="3670389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Treatment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Compensation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Safer vaccine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Appropriate c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ontraindications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itchFamily="34" charset="0"/>
                <a:ea typeface="+mn-ea"/>
                <a:cs typeface="+mn-cs"/>
              </a:rPr>
              <a:t>Screening</a:t>
            </a:r>
          </a:p>
        </p:txBody>
      </p:sp>
      <p:sp>
        <p:nvSpPr>
          <p:cNvPr id="57" name="Oval 22">
            <a:extLst>
              <a:ext uri="{FF2B5EF4-FFF2-40B4-BE49-F238E27FC236}">
                <a16:creationId xmlns:a16="http://schemas.microsoft.com/office/drawing/2014/main" id="{E76901CE-8AC7-2BB6-9B0B-CF810DAB7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3686" y="5863382"/>
            <a:ext cx="5267873" cy="2344754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8" name="Block Arc 57">
            <a:extLst>
              <a:ext uri="{FF2B5EF4-FFF2-40B4-BE49-F238E27FC236}">
                <a16:creationId xmlns:a16="http://schemas.microsoft.com/office/drawing/2014/main" id="{C4DDD7D9-9AA9-DFAA-6BCB-86D6752A2AC1}"/>
              </a:ext>
            </a:extLst>
          </p:cNvPr>
          <p:cNvSpPr/>
          <p:nvPr/>
        </p:nvSpPr>
        <p:spPr bwMode="auto">
          <a:xfrm>
            <a:off x="1117912" y="3286660"/>
            <a:ext cx="8923096" cy="503523"/>
          </a:xfrm>
          <a:prstGeom prst="blockArc">
            <a:avLst>
              <a:gd name="adj1" fmla="val 10774233"/>
              <a:gd name="adj2" fmla="val 0"/>
              <a:gd name="adj3" fmla="val 25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2BD0FB7-EA78-6BCF-DCC5-AF7BBD4A6B01}"/>
              </a:ext>
            </a:extLst>
          </p:cNvPr>
          <p:cNvSpPr txBox="1"/>
          <p:nvPr/>
        </p:nvSpPr>
        <p:spPr>
          <a:xfrm>
            <a:off x="3431019" y="2606880"/>
            <a:ext cx="4567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Pharmacovigilance</a:t>
            </a:r>
          </a:p>
        </p:txBody>
      </p:sp>
      <p:sp>
        <p:nvSpPr>
          <p:cNvPr id="60" name="Line 7">
            <a:extLst>
              <a:ext uri="{FF2B5EF4-FFF2-40B4-BE49-F238E27FC236}">
                <a16:creationId xmlns:a16="http://schemas.microsoft.com/office/drawing/2014/main" id="{F651016C-08B2-D8EB-73A2-068F03BB36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20060" y="4005759"/>
            <a:ext cx="2373152" cy="1856"/>
          </a:xfrm>
          <a:prstGeom prst="line">
            <a:avLst/>
          </a:prstGeom>
          <a:noFill/>
          <a:ln w="38100">
            <a:solidFill>
              <a:schemeClr val="tx2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14C7E90-773D-A738-EE41-DB8E95D61DDA}"/>
              </a:ext>
            </a:extLst>
          </p:cNvPr>
          <p:cNvCxnSpPr>
            <a:cxnSpLocks/>
            <a:endCxn id="52" idx="1"/>
          </p:cNvCxnSpPr>
          <p:nvPr/>
        </p:nvCxnSpPr>
        <p:spPr>
          <a:xfrm>
            <a:off x="10429709" y="4000352"/>
            <a:ext cx="2599258" cy="1782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50C2F5BE-2763-3EDC-EBC7-8E079F1A6A73}"/>
              </a:ext>
            </a:extLst>
          </p:cNvPr>
          <p:cNvCxnSpPr>
            <a:cxnSpLocks/>
          </p:cNvCxnSpPr>
          <p:nvPr/>
        </p:nvCxnSpPr>
        <p:spPr>
          <a:xfrm flipV="1">
            <a:off x="6804045" y="7790442"/>
            <a:ext cx="2160161" cy="95853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5FFABC5A-5846-1A60-9B74-8E7336B8995F}"/>
              </a:ext>
            </a:extLst>
          </p:cNvPr>
          <p:cNvSpPr txBox="1"/>
          <p:nvPr/>
        </p:nvSpPr>
        <p:spPr>
          <a:xfrm>
            <a:off x="5697142" y="8748977"/>
            <a:ext cx="1485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Major gap</a:t>
            </a:r>
          </a:p>
        </p:txBody>
      </p:sp>
      <p:sp>
        <p:nvSpPr>
          <p:cNvPr id="17" name="TextBox 14">
            <a:extLst>
              <a:ext uri="{FF2B5EF4-FFF2-40B4-BE49-F238E27FC236}">
                <a16:creationId xmlns:a16="http://schemas.microsoft.com/office/drawing/2014/main" id="{79CDE580-D470-5EA5-FDC0-E7D214F3C5A9}"/>
              </a:ext>
            </a:extLst>
          </p:cNvPr>
          <p:cNvSpPr txBox="1"/>
          <p:nvPr/>
        </p:nvSpPr>
        <p:spPr>
          <a:xfrm>
            <a:off x="8897502" y="5622196"/>
            <a:ext cx="3264581" cy="436655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endParaRPr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FE38759-F99C-3C7B-2B40-B1F036D9F4CC}"/>
              </a:ext>
            </a:extLst>
          </p:cNvPr>
          <p:cNvGrpSpPr/>
          <p:nvPr/>
        </p:nvGrpSpPr>
        <p:grpSpPr>
          <a:xfrm>
            <a:off x="14967947" y="2087555"/>
            <a:ext cx="3319599" cy="3703285"/>
            <a:chOff x="14967947" y="2087555"/>
            <a:chExt cx="3319599" cy="3703285"/>
          </a:xfrm>
        </p:grpSpPr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32CCA0D4-84AA-65B1-03D0-B4B7890006E7}"/>
                </a:ext>
              </a:extLst>
            </p:cNvPr>
            <p:cNvSpPr/>
            <p:nvPr/>
          </p:nvSpPr>
          <p:spPr>
            <a:xfrm>
              <a:off x="14967947" y="2087555"/>
              <a:ext cx="3319599" cy="428670"/>
            </a:xfrm>
            <a:custGeom>
              <a:avLst/>
              <a:gdLst/>
              <a:ahLst/>
              <a:cxnLst/>
              <a:rect l="l" t="t" r="r" b="b"/>
              <a:pathLst>
                <a:path w="14206936" h="1572305">
                  <a:moveTo>
                    <a:pt x="0" y="0"/>
                  </a:moveTo>
                  <a:lnTo>
                    <a:pt x="14206936" y="0"/>
                  </a:lnTo>
                  <a:lnTo>
                    <a:pt x="14206936" y="1572305"/>
                  </a:lnTo>
                  <a:lnTo>
                    <a:pt x="0" y="157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30344" t="-5370" r="-57222" b="-125180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FD82643E-D05C-2306-DD58-D92E63DA72B1}"/>
                </a:ext>
              </a:extLst>
            </p:cNvPr>
            <p:cNvSpPr/>
            <p:nvPr/>
          </p:nvSpPr>
          <p:spPr>
            <a:xfrm>
              <a:off x="15022965" y="2466361"/>
              <a:ext cx="3264581" cy="1946731"/>
            </a:xfrm>
            <a:custGeom>
              <a:avLst/>
              <a:gdLst/>
              <a:ahLst/>
              <a:cxnLst/>
              <a:rect l="l" t="t" r="r" b="b"/>
              <a:pathLst>
                <a:path w="14206936" h="3709358">
                  <a:moveTo>
                    <a:pt x="0" y="0"/>
                  </a:moveTo>
                  <a:lnTo>
                    <a:pt x="14206936" y="0"/>
                  </a:lnTo>
                  <a:lnTo>
                    <a:pt x="14206936" y="3709357"/>
                  </a:lnTo>
                  <a:lnTo>
                    <a:pt x="0" y="37093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9543" t="-136252" r="-48396" b="-22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A0915AD-2076-FF6D-E3EF-C468BC4C4A8F}"/>
                </a:ext>
              </a:extLst>
            </p:cNvPr>
            <p:cNvSpPr/>
            <p:nvPr/>
          </p:nvSpPr>
          <p:spPr>
            <a:xfrm>
              <a:off x="15141026" y="4354104"/>
              <a:ext cx="3046880" cy="1436736"/>
            </a:xfrm>
            <a:custGeom>
              <a:avLst/>
              <a:gdLst/>
              <a:ahLst/>
              <a:cxnLst/>
              <a:rect l="l" t="t" r="r" b="b"/>
              <a:pathLst>
                <a:path w="7949956" h="6985329">
                  <a:moveTo>
                    <a:pt x="0" y="0"/>
                  </a:moveTo>
                  <a:lnTo>
                    <a:pt x="7949956" y="0"/>
                  </a:lnTo>
                  <a:lnTo>
                    <a:pt x="7949956" y="6985329"/>
                  </a:lnTo>
                  <a:lnTo>
                    <a:pt x="0" y="6985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50295" t="-68647" r="-72394" b="-21602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" name="Speech Bubble: Rectangle 25">
            <a:extLst>
              <a:ext uri="{FF2B5EF4-FFF2-40B4-BE49-F238E27FC236}">
                <a16:creationId xmlns:a16="http://schemas.microsoft.com/office/drawing/2014/main" id="{081F1DF6-38F8-AF2B-88EF-E020F5AEC399}"/>
              </a:ext>
            </a:extLst>
          </p:cNvPr>
          <p:cNvSpPr/>
          <p:nvPr/>
        </p:nvSpPr>
        <p:spPr>
          <a:xfrm rot="10800000" flipV="1">
            <a:off x="2675115" y="5407232"/>
            <a:ext cx="1999021" cy="1405841"/>
          </a:xfrm>
          <a:prstGeom prst="wedgeRectCallout">
            <a:avLst>
              <a:gd name="adj1" fmla="val -71975"/>
              <a:gd name="adj2" fmla="val -120111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Mar 2021: Israel reports myocarditis in young men after COVID-19 mRNA vaccine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28" name="Speech Bubble: Rectangle 27">
            <a:extLst>
              <a:ext uri="{FF2B5EF4-FFF2-40B4-BE49-F238E27FC236}">
                <a16:creationId xmlns:a16="http://schemas.microsoft.com/office/drawing/2014/main" id="{545ED070-D563-A359-8293-192B87A96122}"/>
              </a:ext>
            </a:extLst>
          </p:cNvPr>
          <p:cNvSpPr/>
          <p:nvPr/>
        </p:nvSpPr>
        <p:spPr>
          <a:xfrm rot="10800000" flipV="1">
            <a:off x="10511395" y="2602018"/>
            <a:ext cx="1999021" cy="992479"/>
          </a:xfrm>
          <a:prstGeom prst="wedgeRectCallout">
            <a:avLst>
              <a:gd name="adj1" fmla="val 90202"/>
              <a:gd name="adj2" fmla="val 10979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Epidemiological studies confirm increased rate</a:t>
            </a:r>
          </a:p>
        </p:txBody>
      </p:sp>
      <p:sp>
        <p:nvSpPr>
          <p:cNvPr id="29" name="Freeform 15">
            <a:extLst>
              <a:ext uri="{FF2B5EF4-FFF2-40B4-BE49-F238E27FC236}">
                <a16:creationId xmlns:a16="http://schemas.microsoft.com/office/drawing/2014/main" id="{7802E172-C84A-B08B-C329-1405FA79F744}"/>
              </a:ext>
            </a:extLst>
          </p:cNvPr>
          <p:cNvSpPr/>
          <p:nvPr/>
        </p:nvSpPr>
        <p:spPr>
          <a:xfrm>
            <a:off x="8841616" y="2865158"/>
            <a:ext cx="1464460" cy="466198"/>
          </a:xfrm>
          <a:custGeom>
            <a:avLst/>
            <a:gdLst/>
            <a:ahLst/>
            <a:cxnLst/>
            <a:rect l="l" t="t" r="r" b="b"/>
            <a:pathLst>
              <a:path w="3143061" h="1062387">
                <a:moveTo>
                  <a:pt x="0" y="0"/>
                </a:moveTo>
                <a:lnTo>
                  <a:pt x="3143062" y="0"/>
                </a:lnTo>
                <a:lnTo>
                  <a:pt x="3143062" y="1062388"/>
                </a:lnTo>
                <a:lnTo>
                  <a:pt x="0" y="10623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20">
            <a:extLst>
              <a:ext uri="{FF2B5EF4-FFF2-40B4-BE49-F238E27FC236}">
                <a16:creationId xmlns:a16="http://schemas.microsoft.com/office/drawing/2014/main" id="{FE372C97-1485-7C6A-780F-6ACEAD08611B}"/>
              </a:ext>
            </a:extLst>
          </p:cNvPr>
          <p:cNvSpPr/>
          <p:nvPr/>
        </p:nvSpPr>
        <p:spPr>
          <a:xfrm>
            <a:off x="12245930" y="6675441"/>
            <a:ext cx="941515" cy="765562"/>
          </a:xfrm>
          <a:custGeom>
            <a:avLst/>
            <a:gdLst/>
            <a:ahLst/>
            <a:cxnLst/>
            <a:rect l="l" t="t" r="r" b="b"/>
            <a:pathLst>
              <a:path w="1115763" h="1051980">
                <a:moveTo>
                  <a:pt x="0" y="0"/>
                </a:moveTo>
                <a:lnTo>
                  <a:pt x="1115763" y="0"/>
                </a:lnTo>
                <a:lnTo>
                  <a:pt x="1115763" y="1051980"/>
                </a:lnTo>
                <a:lnTo>
                  <a:pt x="0" y="10519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21">
            <a:extLst>
              <a:ext uri="{FF2B5EF4-FFF2-40B4-BE49-F238E27FC236}">
                <a16:creationId xmlns:a16="http://schemas.microsoft.com/office/drawing/2014/main" id="{2131D2EB-E3DC-0FBC-3CB6-67EB9F79C166}"/>
              </a:ext>
            </a:extLst>
          </p:cNvPr>
          <p:cNvSpPr/>
          <p:nvPr/>
        </p:nvSpPr>
        <p:spPr>
          <a:xfrm>
            <a:off x="15179071" y="8385599"/>
            <a:ext cx="1631961" cy="782814"/>
          </a:xfrm>
          <a:custGeom>
            <a:avLst/>
            <a:gdLst/>
            <a:ahLst/>
            <a:cxnLst/>
            <a:rect l="l" t="t" r="r" b="b"/>
            <a:pathLst>
              <a:path w="2620513" h="1340728">
                <a:moveTo>
                  <a:pt x="0" y="0"/>
                </a:moveTo>
                <a:lnTo>
                  <a:pt x="2620513" y="0"/>
                </a:lnTo>
                <a:lnTo>
                  <a:pt x="2620513" y="1340728"/>
                </a:lnTo>
                <a:lnTo>
                  <a:pt x="0" y="134072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26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5">
            <a:extLst>
              <a:ext uri="{FF2B5EF4-FFF2-40B4-BE49-F238E27FC236}">
                <a16:creationId xmlns:a16="http://schemas.microsoft.com/office/drawing/2014/main" id="{95894AB7-15BD-483A-A24F-6F9F1CECBF01}"/>
              </a:ext>
            </a:extLst>
          </p:cNvPr>
          <p:cNvSpPr/>
          <p:nvPr/>
        </p:nvSpPr>
        <p:spPr>
          <a:xfrm>
            <a:off x="15171782" y="273513"/>
            <a:ext cx="2957787" cy="894576"/>
          </a:xfrm>
          <a:custGeom>
            <a:avLst/>
            <a:gdLst/>
            <a:ahLst/>
            <a:cxnLst/>
            <a:rect l="l" t="t" r="r" b="b"/>
            <a:pathLst>
              <a:path w="3143061" h="1062387">
                <a:moveTo>
                  <a:pt x="0" y="0"/>
                </a:moveTo>
                <a:lnTo>
                  <a:pt x="3143062" y="0"/>
                </a:lnTo>
                <a:lnTo>
                  <a:pt x="3143062" y="1062388"/>
                </a:lnTo>
                <a:lnTo>
                  <a:pt x="0" y="10623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Freeform 2"/>
          <p:cNvSpPr/>
          <p:nvPr/>
        </p:nvSpPr>
        <p:spPr>
          <a:xfrm>
            <a:off x="-1953848" y="4234815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1" y="0"/>
                </a:lnTo>
                <a:lnTo>
                  <a:pt x="6900311" y="9189276"/>
                </a:lnTo>
                <a:lnTo>
                  <a:pt x="0" y="9189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3035671" flipH="1">
            <a:off x="8792780" y="-2332684"/>
            <a:ext cx="5074419" cy="3946337"/>
          </a:xfrm>
          <a:custGeom>
            <a:avLst/>
            <a:gdLst/>
            <a:ahLst/>
            <a:cxnLst/>
            <a:rect l="l" t="t" r="r" b="b"/>
            <a:pathLst>
              <a:path w="5074419" h="3946337">
                <a:moveTo>
                  <a:pt x="5074419" y="0"/>
                </a:moveTo>
                <a:lnTo>
                  <a:pt x="0" y="0"/>
                </a:lnTo>
                <a:lnTo>
                  <a:pt x="0" y="3946337"/>
                </a:lnTo>
                <a:lnTo>
                  <a:pt x="5074419" y="3946337"/>
                </a:lnTo>
                <a:lnTo>
                  <a:pt x="5074419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988533" y="2853493"/>
            <a:ext cx="8457984" cy="65680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69289" lvl="1" indent="-334645" algn="l">
              <a:lnSpc>
                <a:spcPts val="4339"/>
              </a:lnSpc>
              <a:buFont typeface="Arial"/>
              <a:buChar char="•"/>
            </a:pPr>
            <a:r>
              <a:rPr lang="en-US" sz="2800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IMPACT conducted active hospital-based surveillance for serious adverse events following immunization (AEFIs) in children 0-16 years 1991 to 2023 at Canadian pediatric hospitals</a:t>
            </a:r>
          </a:p>
          <a:p>
            <a:pPr algn="l">
              <a:lnSpc>
                <a:spcPts val="4339"/>
              </a:lnSpc>
            </a:pPr>
            <a:endParaRPr lang="en-US" sz="2800" b="1" dirty="0">
              <a:solidFill>
                <a:srgbClr val="005D9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669289" lvl="1" indent="-334645" algn="l">
              <a:lnSpc>
                <a:spcPts val="4339"/>
              </a:lnSpc>
              <a:buFont typeface="Arial"/>
              <a:buChar char="•"/>
            </a:pPr>
            <a:r>
              <a:rPr lang="en-US" sz="2800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Objective: To compare characteristics and outcomes of children assessed for myocarditis, myopericarditis, and pericarditis by COVID-19 vaccination status</a:t>
            </a:r>
          </a:p>
          <a:p>
            <a:pPr algn="l">
              <a:lnSpc>
                <a:spcPts val="4339"/>
              </a:lnSpc>
            </a:pPr>
            <a:endParaRPr lang="en-US" sz="2800" b="1" dirty="0">
              <a:solidFill>
                <a:srgbClr val="005D9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1329990" y="7280738"/>
            <a:ext cx="501554" cy="504067"/>
          </a:xfrm>
          <a:custGeom>
            <a:avLst/>
            <a:gdLst/>
            <a:ahLst/>
            <a:cxnLst/>
            <a:rect l="l" t="t" r="r" b="b"/>
            <a:pathLst>
              <a:path w="501554" h="504067">
                <a:moveTo>
                  <a:pt x="0" y="0"/>
                </a:moveTo>
                <a:lnTo>
                  <a:pt x="501553" y="0"/>
                </a:lnTo>
                <a:lnTo>
                  <a:pt x="501553" y="504067"/>
                </a:lnTo>
                <a:lnTo>
                  <a:pt x="0" y="50406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8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1728213" y="8206621"/>
            <a:ext cx="619727" cy="622832"/>
          </a:xfrm>
          <a:custGeom>
            <a:avLst/>
            <a:gdLst/>
            <a:ahLst/>
            <a:cxnLst/>
            <a:rect l="l" t="t" r="r" b="b"/>
            <a:pathLst>
              <a:path w="619727" h="622832">
                <a:moveTo>
                  <a:pt x="0" y="0"/>
                </a:moveTo>
                <a:lnTo>
                  <a:pt x="619728" y="0"/>
                </a:lnTo>
                <a:lnTo>
                  <a:pt x="619728" y="622832"/>
                </a:lnTo>
                <a:lnTo>
                  <a:pt x="0" y="6228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8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0710262" y="2853493"/>
            <a:ext cx="619727" cy="622832"/>
          </a:xfrm>
          <a:custGeom>
            <a:avLst/>
            <a:gdLst/>
            <a:ahLst/>
            <a:cxnLst/>
            <a:rect l="l" t="t" r="r" b="b"/>
            <a:pathLst>
              <a:path w="619727" h="622832">
                <a:moveTo>
                  <a:pt x="0" y="0"/>
                </a:moveTo>
                <a:lnTo>
                  <a:pt x="619728" y="0"/>
                </a:lnTo>
                <a:lnTo>
                  <a:pt x="619728" y="622833"/>
                </a:lnTo>
                <a:lnTo>
                  <a:pt x="0" y="6228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8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6397340" y="9258300"/>
            <a:ext cx="501554" cy="504067"/>
          </a:xfrm>
          <a:custGeom>
            <a:avLst/>
            <a:gdLst/>
            <a:ahLst/>
            <a:cxnLst/>
            <a:rect l="l" t="t" r="r" b="b"/>
            <a:pathLst>
              <a:path w="501554" h="504067">
                <a:moveTo>
                  <a:pt x="0" y="0"/>
                </a:moveTo>
                <a:lnTo>
                  <a:pt x="501554" y="0"/>
                </a:lnTo>
                <a:lnTo>
                  <a:pt x="501554" y="504067"/>
                </a:lnTo>
                <a:lnTo>
                  <a:pt x="0" y="50406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8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4">
            <a:extLst>
              <a:ext uri="{FF2B5EF4-FFF2-40B4-BE49-F238E27FC236}">
                <a16:creationId xmlns:a16="http://schemas.microsoft.com/office/drawing/2014/main" id="{2FDA0607-7AA9-B5AB-A479-468879202C61}"/>
              </a:ext>
            </a:extLst>
          </p:cNvPr>
          <p:cNvSpPr/>
          <p:nvPr/>
        </p:nvSpPr>
        <p:spPr>
          <a:xfrm>
            <a:off x="9128760" y="1449927"/>
            <a:ext cx="9144000" cy="9118911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0" y="6350000"/>
                </a:moveTo>
                <a:lnTo>
                  <a:pt x="6350000" y="6350000"/>
                </a:lnTo>
                <a:lnTo>
                  <a:pt x="6350000" y="0"/>
                </a:lnTo>
                <a:cubicBezTo>
                  <a:pt x="2843530" y="0"/>
                  <a:pt x="0" y="2843530"/>
                  <a:pt x="0" y="6350000"/>
                </a:cubicBezTo>
                <a:close/>
              </a:path>
            </a:pathLst>
          </a:custGeom>
          <a:gradFill rotWithShape="1">
            <a:gsLst>
              <a:gs pos="0">
                <a:srgbClr val="9DD4FF">
                  <a:alpha val="100000"/>
                </a:srgbClr>
              </a:gs>
              <a:gs pos="50000">
                <a:srgbClr val="1068B8">
                  <a:alpha val="100000"/>
                </a:srgbClr>
              </a:gs>
              <a:gs pos="100000">
                <a:srgbClr val="0858A6">
                  <a:alpha val="100000"/>
                </a:srgbClr>
              </a:gs>
            </a:gsLst>
            <a:lin ang="5400000"/>
          </a:gradFill>
          <a:ln w="12700"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0B0AE53D-F96F-FBCA-49BF-4765D34F52AE}"/>
              </a:ext>
            </a:extLst>
          </p:cNvPr>
          <p:cNvSpPr/>
          <p:nvPr/>
        </p:nvSpPr>
        <p:spPr>
          <a:xfrm>
            <a:off x="9471444" y="1767523"/>
            <a:ext cx="8801316" cy="8801316"/>
          </a:xfrm>
          <a:custGeom>
            <a:avLst/>
            <a:gdLst/>
            <a:ahLst/>
            <a:cxnLst/>
            <a:rect l="l" t="t" r="r" b="b"/>
            <a:pathLst>
              <a:path w="6350000" h="6350000">
                <a:moveTo>
                  <a:pt x="0" y="6350000"/>
                </a:moveTo>
                <a:lnTo>
                  <a:pt x="6350000" y="6350000"/>
                </a:lnTo>
                <a:lnTo>
                  <a:pt x="6350000" y="0"/>
                </a:lnTo>
                <a:cubicBezTo>
                  <a:pt x="2843530" y="0"/>
                  <a:pt x="0" y="2843530"/>
                  <a:pt x="0" y="6350000"/>
                </a:cubicBezTo>
                <a:close/>
              </a:path>
            </a:pathLst>
          </a:custGeom>
          <a:blipFill>
            <a:blip r:embed="rId10"/>
            <a:stretch>
              <a:fillRect l="-24906" r="-2490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700" y="770851"/>
            <a:ext cx="12687300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55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Active surveillance of myocarditis &amp; pericarditis in children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19FA282-32C9-6FED-C39A-0F261F58114F}"/>
              </a:ext>
            </a:extLst>
          </p:cNvPr>
          <p:cNvSpPr txBox="1"/>
          <p:nvPr/>
        </p:nvSpPr>
        <p:spPr>
          <a:xfrm>
            <a:off x="56967" y="9811692"/>
            <a:ext cx="5724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Top et al, J </a:t>
            </a:r>
            <a:r>
              <a:rPr lang="en-US" dirty="0" err="1"/>
              <a:t>Pediatr</a:t>
            </a:r>
            <a:r>
              <a:rPr lang="en-US" dirty="0"/>
              <a:t>, 2025: </a:t>
            </a:r>
            <a:r>
              <a:rPr lang="en-US" dirty="0" err="1"/>
              <a:t>doi</a:t>
            </a:r>
            <a:r>
              <a:rPr lang="en-US" dirty="0"/>
              <a:t>: 10.1016/j.jpeds.2025.114642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80157" y="4234815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1" y="0"/>
                </a:lnTo>
                <a:lnTo>
                  <a:pt x="6900311" y="9189276"/>
                </a:lnTo>
                <a:lnTo>
                  <a:pt x="0" y="91892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143525" y="2345053"/>
            <a:ext cx="14553676" cy="7680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69289" lvl="1" indent="-334645" algn="l">
              <a:lnSpc>
                <a:spcPts val="4339"/>
              </a:lnSpc>
              <a:buFont typeface="Arial"/>
              <a:buChar char="•"/>
            </a:pPr>
            <a:r>
              <a:rPr lang="en-US" sz="3099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From Jun 2021 to Dec 2022 nurse monitors searched admission lists, ED discharge diagnoses for:</a:t>
            </a:r>
          </a:p>
          <a:p>
            <a:pPr marL="1338579" lvl="2" indent="-446193" algn="l">
              <a:lnSpc>
                <a:spcPts val="4339"/>
              </a:lnSpc>
              <a:buFont typeface="Arial"/>
              <a:buChar char="⚬"/>
            </a:pPr>
            <a:r>
              <a:rPr lang="en-US" sz="3099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Children 0-16 years of age</a:t>
            </a:r>
          </a:p>
          <a:p>
            <a:pPr marL="1338579" lvl="2" indent="-446193" algn="l">
              <a:lnSpc>
                <a:spcPts val="4339"/>
              </a:lnSpc>
              <a:buFont typeface="Arial"/>
              <a:buChar char="⚬"/>
            </a:pPr>
            <a:r>
              <a:rPr lang="en-US" sz="3099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Physician diagnosis of myocarditis, myopericarditis or pericarditis</a:t>
            </a:r>
          </a:p>
          <a:p>
            <a:pPr marL="669289" lvl="1" indent="-334645" algn="l">
              <a:lnSpc>
                <a:spcPts val="4339"/>
              </a:lnSpc>
              <a:buFont typeface="Arial"/>
              <a:buChar char="•"/>
            </a:pPr>
            <a:r>
              <a:rPr lang="en-US" sz="3099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Demographic and clinical data collected on all cases of myocarditis/pericarditis</a:t>
            </a:r>
          </a:p>
          <a:p>
            <a:pPr marL="669289" lvl="1" indent="-334645" algn="l">
              <a:lnSpc>
                <a:spcPts val="4339"/>
              </a:lnSpc>
              <a:buFont typeface="Arial"/>
              <a:buChar char="•"/>
            </a:pPr>
            <a:r>
              <a:rPr lang="en-US" sz="3099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Descriptive analysis comparing: </a:t>
            </a:r>
          </a:p>
          <a:p>
            <a:pPr marL="1338579" lvl="2" indent="-446193" algn="l">
              <a:lnSpc>
                <a:spcPts val="4339"/>
              </a:lnSpc>
              <a:buFont typeface="Arial"/>
              <a:buChar char="⚬"/>
            </a:pPr>
            <a:r>
              <a:rPr lang="en-US" sz="3099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Vaccine proximate cases (onset within 0-21d )</a:t>
            </a:r>
          </a:p>
          <a:p>
            <a:pPr marL="1338579" lvl="2" indent="-446193" algn="l">
              <a:lnSpc>
                <a:spcPts val="4339"/>
              </a:lnSpc>
              <a:buFont typeface="Arial"/>
              <a:buChar char="⚬"/>
            </a:pPr>
            <a:r>
              <a:rPr lang="en-US" sz="3099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Remotely vaccinated (onset &gt;21d)</a:t>
            </a:r>
          </a:p>
          <a:p>
            <a:pPr marL="1338579" lvl="2" indent="-446193" algn="l">
              <a:lnSpc>
                <a:spcPts val="4339"/>
              </a:lnSpc>
              <a:buFont typeface="Arial"/>
              <a:buChar char="⚬"/>
            </a:pPr>
            <a:r>
              <a:rPr lang="en-US" sz="3099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Unvaccinated</a:t>
            </a:r>
          </a:p>
          <a:p>
            <a:pPr marL="669289" lvl="1" indent="-334645" algn="l">
              <a:lnSpc>
                <a:spcPts val="4339"/>
              </a:lnSpc>
              <a:buFont typeface="Arial"/>
              <a:buChar char="•"/>
            </a:pPr>
            <a:r>
              <a:rPr lang="en-US" sz="3099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Self-controlled case series to compare relative risk of myocarditis 0-21 days after vaccination versus non-exposed periods</a:t>
            </a:r>
          </a:p>
          <a:p>
            <a:pPr marL="435186" lvl="1">
              <a:lnSpc>
                <a:spcPts val="4339"/>
              </a:lnSpc>
            </a:pPr>
            <a:endParaRPr lang="en-US" sz="3099" b="1" dirty="0">
              <a:solidFill>
                <a:srgbClr val="005D9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1143000"/>
            <a:ext cx="9277588" cy="8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65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Methods</a:t>
            </a:r>
          </a:p>
        </p:txBody>
      </p:sp>
      <p:sp>
        <p:nvSpPr>
          <p:cNvPr id="8" name="Freeform 8"/>
          <p:cNvSpPr/>
          <p:nvPr/>
        </p:nvSpPr>
        <p:spPr>
          <a:xfrm rot="-3035671" flipH="1">
            <a:off x="8792780" y="-2332684"/>
            <a:ext cx="5074419" cy="3946337"/>
          </a:xfrm>
          <a:custGeom>
            <a:avLst/>
            <a:gdLst/>
            <a:ahLst/>
            <a:cxnLst/>
            <a:rect l="l" t="t" r="r" b="b"/>
            <a:pathLst>
              <a:path w="5074419" h="3946337">
                <a:moveTo>
                  <a:pt x="5074419" y="0"/>
                </a:moveTo>
                <a:lnTo>
                  <a:pt x="0" y="0"/>
                </a:lnTo>
                <a:lnTo>
                  <a:pt x="0" y="3946337"/>
                </a:lnTo>
                <a:lnTo>
                  <a:pt x="5074419" y="3946337"/>
                </a:lnTo>
                <a:lnTo>
                  <a:pt x="507441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6149122" y="8191678"/>
            <a:ext cx="1511812" cy="1440574"/>
            <a:chOff x="0" y="0"/>
            <a:chExt cx="2015749" cy="1920765"/>
          </a:xfrm>
        </p:grpSpPr>
        <p:sp>
          <p:nvSpPr>
            <p:cNvPr id="10" name="Freeform 10"/>
            <p:cNvSpPr/>
            <p:nvPr/>
          </p:nvSpPr>
          <p:spPr>
            <a:xfrm>
              <a:off x="668738" y="567005"/>
              <a:ext cx="1347010" cy="1353760"/>
            </a:xfrm>
            <a:custGeom>
              <a:avLst/>
              <a:gdLst/>
              <a:ahLst/>
              <a:cxnLst/>
              <a:rect l="l" t="t" r="r" b="b"/>
              <a:pathLst>
                <a:path w="1347010" h="1353760">
                  <a:moveTo>
                    <a:pt x="0" y="0"/>
                  </a:moveTo>
                  <a:lnTo>
                    <a:pt x="1347011" y="0"/>
                  </a:lnTo>
                  <a:lnTo>
                    <a:pt x="1347011" y="1353760"/>
                  </a:lnTo>
                  <a:lnTo>
                    <a:pt x="0" y="13537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48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668738" cy="672089"/>
            </a:xfrm>
            <a:custGeom>
              <a:avLst/>
              <a:gdLst/>
              <a:ahLst/>
              <a:cxnLst/>
              <a:rect l="l" t="t" r="r" b="b"/>
              <a:pathLst>
                <a:path w="668738" h="672089">
                  <a:moveTo>
                    <a:pt x="0" y="0"/>
                  </a:moveTo>
                  <a:lnTo>
                    <a:pt x="668738" y="0"/>
                  </a:lnTo>
                  <a:lnTo>
                    <a:pt x="668738" y="672089"/>
                  </a:lnTo>
                  <a:lnTo>
                    <a:pt x="0" y="6720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48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1565216" y="3013075"/>
            <a:ext cx="266327" cy="267662"/>
          </a:xfrm>
          <a:custGeom>
            <a:avLst/>
            <a:gdLst/>
            <a:ahLst/>
            <a:cxnLst/>
            <a:rect l="l" t="t" r="r" b="b"/>
            <a:pathLst>
              <a:path w="266327" h="267662">
                <a:moveTo>
                  <a:pt x="0" y="0"/>
                </a:moveTo>
                <a:lnTo>
                  <a:pt x="266327" y="0"/>
                </a:lnTo>
                <a:lnTo>
                  <a:pt x="266327" y="267662"/>
                </a:lnTo>
                <a:lnTo>
                  <a:pt x="0" y="2676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4868641" y="9085079"/>
            <a:ext cx="266327" cy="267662"/>
          </a:xfrm>
          <a:custGeom>
            <a:avLst/>
            <a:gdLst/>
            <a:ahLst/>
            <a:cxnLst/>
            <a:rect l="l" t="t" r="r" b="b"/>
            <a:pathLst>
              <a:path w="266327" h="267662">
                <a:moveTo>
                  <a:pt x="0" y="0"/>
                </a:moveTo>
                <a:lnTo>
                  <a:pt x="266328" y="0"/>
                </a:lnTo>
                <a:lnTo>
                  <a:pt x="266328" y="267662"/>
                </a:lnTo>
                <a:lnTo>
                  <a:pt x="0" y="2676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F4F0D5-214C-4096-AD36-98E9194677A2}"/>
              </a:ext>
            </a:extLst>
          </p:cNvPr>
          <p:cNvSpPr txBox="1"/>
          <p:nvPr/>
        </p:nvSpPr>
        <p:spPr>
          <a:xfrm>
            <a:off x="56967" y="9811692"/>
            <a:ext cx="5724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Top et al, J </a:t>
            </a:r>
            <a:r>
              <a:rPr lang="en-US" dirty="0" err="1"/>
              <a:t>Pediatr</a:t>
            </a:r>
            <a:r>
              <a:rPr lang="en-US" dirty="0"/>
              <a:t>, 2025: </a:t>
            </a:r>
            <a:r>
              <a:rPr lang="en-US" dirty="0" err="1"/>
              <a:t>doi</a:t>
            </a:r>
            <a:r>
              <a:rPr lang="en-US" dirty="0"/>
              <a:t>: 10.1016/j.jpeds.2025.114642</a:t>
            </a:r>
          </a:p>
        </p:txBody>
      </p:sp>
      <p:sp>
        <p:nvSpPr>
          <p:cNvPr id="14" name="Freeform 15">
            <a:extLst>
              <a:ext uri="{FF2B5EF4-FFF2-40B4-BE49-F238E27FC236}">
                <a16:creationId xmlns:a16="http://schemas.microsoft.com/office/drawing/2014/main" id="{EE2A72B5-13DC-4CA6-8FC9-148D13AD90AE}"/>
              </a:ext>
            </a:extLst>
          </p:cNvPr>
          <p:cNvSpPr/>
          <p:nvPr/>
        </p:nvSpPr>
        <p:spPr>
          <a:xfrm>
            <a:off x="15171782" y="273513"/>
            <a:ext cx="2957787" cy="894576"/>
          </a:xfrm>
          <a:custGeom>
            <a:avLst/>
            <a:gdLst/>
            <a:ahLst/>
            <a:cxnLst/>
            <a:rect l="l" t="t" r="r" b="b"/>
            <a:pathLst>
              <a:path w="3143061" h="1062387">
                <a:moveTo>
                  <a:pt x="0" y="0"/>
                </a:moveTo>
                <a:lnTo>
                  <a:pt x="3143062" y="0"/>
                </a:lnTo>
                <a:lnTo>
                  <a:pt x="3143062" y="1062388"/>
                </a:lnTo>
                <a:lnTo>
                  <a:pt x="0" y="106238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53848" y="4234815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1" y="0"/>
                </a:lnTo>
                <a:lnTo>
                  <a:pt x="6900311" y="9189276"/>
                </a:lnTo>
                <a:lnTo>
                  <a:pt x="0" y="91892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329990" y="7280738"/>
            <a:ext cx="501554" cy="504067"/>
          </a:xfrm>
          <a:custGeom>
            <a:avLst/>
            <a:gdLst/>
            <a:ahLst/>
            <a:cxnLst/>
            <a:rect l="l" t="t" r="r" b="b"/>
            <a:pathLst>
              <a:path w="501554" h="504067">
                <a:moveTo>
                  <a:pt x="0" y="0"/>
                </a:moveTo>
                <a:lnTo>
                  <a:pt x="501553" y="0"/>
                </a:lnTo>
                <a:lnTo>
                  <a:pt x="501553" y="504067"/>
                </a:lnTo>
                <a:lnTo>
                  <a:pt x="0" y="5040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1728213" y="8206621"/>
            <a:ext cx="619727" cy="622832"/>
          </a:xfrm>
          <a:custGeom>
            <a:avLst/>
            <a:gdLst/>
            <a:ahLst/>
            <a:cxnLst/>
            <a:rect l="l" t="t" r="r" b="b"/>
            <a:pathLst>
              <a:path w="619727" h="622832">
                <a:moveTo>
                  <a:pt x="0" y="0"/>
                </a:moveTo>
                <a:lnTo>
                  <a:pt x="619728" y="0"/>
                </a:lnTo>
                <a:lnTo>
                  <a:pt x="619728" y="622832"/>
                </a:lnTo>
                <a:lnTo>
                  <a:pt x="0" y="6228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0710262" y="2853493"/>
            <a:ext cx="619727" cy="622832"/>
          </a:xfrm>
          <a:custGeom>
            <a:avLst/>
            <a:gdLst/>
            <a:ahLst/>
            <a:cxnLst/>
            <a:rect l="l" t="t" r="r" b="b"/>
            <a:pathLst>
              <a:path w="619727" h="622832">
                <a:moveTo>
                  <a:pt x="0" y="0"/>
                </a:moveTo>
                <a:lnTo>
                  <a:pt x="619728" y="0"/>
                </a:lnTo>
                <a:lnTo>
                  <a:pt x="619728" y="622833"/>
                </a:lnTo>
                <a:lnTo>
                  <a:pt x="0" y="6228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6397340" y="9258300"/>
            <a:ext cx="501554" cy="504067"/>
          </a:xfrm>
          <a:custGeom>
            <a:avLst/>
            <a:gdLst/>
            <a:ahLst/>
            <a:cxnLst/>
            <a:rect l="l" t="t" r="r" b="b"/>
            <a:pathLst>
              <a:path w="501554" h="504067">
                <a:moveTo>
                  <a:pt x="0" y="0"/>
                </a:moveTo>
                <a:lnTo>
                  <a:pt x="501554" y="0"/>
                </a:lnTo>
                <a:lnTo>
                  <a:pt x="501554" y="504067"/>
                </a:lnTo>
                <a:lnTo>
                  <a:pt x="0" y="5040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295400" y="1770782"/>
            <a:ext cx="6104057" cy="1301287"/>
            <a:chOff x="0" y="0"/>
            <a:chExt cx="1607653" cy="3427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07653" cy="342726"/>
            </a:xfrm>
            <a:custGeom>
              <a:avLst/>
              <a:gdLst/>
              <a:ahLst/>
              <a:cxnLst/>
              <a:rect l="l" t="t" r="r" b="b"/>
              <a:pathLst>
                <a:path w="1607653" h="342726">
                  <a:moveTo>
                    <a:pt x="0" y="0"/>
                  </a:moveTo>
                  <a:lnTo>
                    <a:pt x="1607653" y="0"/>
                  </a:lnTo>
                  <a:lnTo>
                    <a:pt x="1607653" y="342726"/>
                  </a:lnTo>
                  <a:lnTo>
                    <a:pt x="0" y="3427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607653" cy="3808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 rot="10401022">
            <a:off x="11779359" y="-2772938"/>
            <a:ext cx="7956973" cy="10596453"/>
          </a:xfrm>
          <a:custGeom>
            <a:avLst/>
            <a:gdLst/>
            <a:ahLst/>
            <a:cxnLst/>
            <a:rect l="l" t="t" r="r" b="b"/>
            <a:pathLst>
              <a:path w="7956973" h="10596453">
                <a:moveTo>
                  <a:pt x="0" y="0"/>
                </a:moveTo>
                <a:lnTo>
                  <a:pt x="7956973" y="0"/>
                </a:lnTo>
                <a:lnTo>
                  <a:pt x="7956973" y="10596453"/>
                </a:lnTo>
                <a:lnTo>
                  <a:pt x="0" y="10596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895350" y="1250906"/>
            <a:ext cx="16497300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65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From 2021-22: 43% of confirmed cases were vaccine proximate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1639CF05-5DB4-508E-F895-2DFAE0954A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3278" y="1560783"/>
            <a:ext cx="14782800" cy="80073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CE74B37-7CF0-48D7-8ECE-562FC3C64DFB}"/>
              </a:ext>
            </a:extLst>
          </p:cNvPr>
          <p:cNvSpPr txBox="1"/>
          <p:nvPr/>
        </p:nvSpPr>
        <p:spPr>
          <a:xfrm>
            <a:off x="56967" y="9811692"/>
            <a:ext cx="5724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Top et al, J </a:t>
            </a:r>
            <a:r>
              <a:rPr lang="en-US" dirty="0" err="1"/>
              <a:t>Pediatr</a:t>
            </a:r>
            <a:r>
              <a:rPr lang="en-US" dirty="0"/>
              <a:t>, 2025: </a:t>
            </a:r>
            <a:r>
              <a:rPr lang="en-US" dirty="0" err="1"/>
              <a:t>doi</a:t>
            </a:r>
            <a:r>
              <a:rPr lang="en-US" dirty="0"/>
              <a:t>: 10.1016/j.jpeds.2025.114642</a:t>
            </a:r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988B1FF5-1199-4452-BC24-E67F5F873EB8}"/>
              </a:ext>
            </a:extLst>
          </p:cNvPr>
          <p:cNvSpPr/>
          <p:nvPr/>
        </p:nvSpPr>
        <p:spPr>
          <a:xfrm>
            <a:off x="15171782" y="273513"/>
            <a:ext cx="2957787" cy="894576"/>
          </a:xfrm>
          <a:custGeom>
            <a:avLst/>
            <a:gdLst/>
            <a:ahLst/>
            <a:cxnLst/>
            <a:rect l="l" t="t" r="r" b="b"/>
            <a:pathLst>
              <a:path w="3143061" h="1062387">
                <a:moveTo>
                  <a:pt x="0" y="0"/>
                </a:moveTo>
                <a:lnTo>
                  <a:pt x="3143062" y="0"/>
                </a:lnTo>
                <a:lnTo>
                  <a:pt x="3143062" y="1062388"/>
                </a:lnTo>
                <a:lnTo>
                  <a:pt x="0" y="10623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49945" flipH="1">
            <a:off x="10539528" y="1809059"/>
            <a:ext cx="8279276" cy="11025671"/>
          </a:xfrm>
          <a:custGeom>
            <a:avLst/>
            <a:gdLst/>
            <a:ahLst/>
            <a:cxnLst/>
            <a:rect l="l" t="t" r="r" b="b"/>
            <a:pathLst>
              <a:path w="8279276" h="11025671">
                <a:moveTo>
                  <a:pt x="8279276" y="0"/>
                </a:moveTo>
                <a:lnTo>
                  <a:pt x="0" y="0"/>
                </a:lnTo>
                <a:lnTo>
                  <a:pt x="0" y="11025671"/>
                </a:lnTo>
                <a:lnTo>
                  <a:pt x="8279276" y="11025671"/>
                </a:lnTo>
                <a:lnTo>
                  <a:pt x="8279276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3730614">
            <a:off x="-1244149" y="5820113"/>
            <a:ext cx="5144294" cy="4000678"/>
          </a:xfrm>
          <a:custGeom>
            <a:avLst/>
            <a:gdLst/>
            <a:ahLst/>
            <a:cxnLst/>
            <a:rect l="l" t="t" r="r" b="b"/>
            <a:pathLst>
              <a:path w="5144294" h="4000678">
                <a:moveTo>
                  <a:pt x="0" y="0"/>
                </a:moveTo>
                <a:lnTo>
                  <a:pt x="5144294" y="0"/>
                </a:lnTo>
                <a:lnTo>
                  <a:pt x="5144294" y="4000678"/>
                </a:lnTo>
                <a:lnTo>
                  <a:pt x="0" y="40006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8953925" y="7154215"/>
            <a:ext cx="757925" cy="761723"/>
          </a:xfrm>
          <a:custGeom>
            <a:avLst/>
            <a:gdLst/>
            <a:ahLst/>
            <a:cxnLst/>
            <a:rect l="l" t="t" r="r" b="b"/>
            <a:pathLst>
              <a:path w="757925" h="761723">
                <a:moveTo>
                  <a:pt x="0" y="0"/>
                </a:moveTo>
                <a:lnTo>
                  <a:pt x="757925" y="0"/>
                </a:lnTo>
                <a:lnTo>
                  <a:pt x="757925" y="761722"/>
                </a:lnTo>
                <a:lnTo>
                  <a:pt x="0" y="7617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0164245" y="7707078"/>
            <a:ext cx="415636" cy="417719"/>
          </a:xfrm>
          <a:custGeom>
            <a:avLst/>
            <a:gdLst/>
            <a:ahLst/>
            <a:cxnLst/>
            <a:rect l="l" t="t" r="r" b="b"/>
            <a:pathLst>
              <a:path w="415636" h="417719">
                <a:moveTo>
                  <a:pt x="0" y="0"/>
                </a:moveTo>
                <a:lnTo>
                  <a:pt x="415636" y="0"/>
                </a:lnTo>
                <a:lnTo>
                  <a:pt x="415636" y="417719"/>
                </a:lnTo>
                <a:lnTo>
                  <a:pt x="0" y="4177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6540783" y="9049441"/>
            <a:ext cx="415636" cy="417719"/>
          </a:xfrm>
          <a:custGeom>
            <a:avLst/>
            <a:gdLst/>
            <a:ahLst/>
            <a:cxnLst/>
            <a:rect l="l" t="t" r="r" b="b"/>
            <a:pathLst>
              <a:path w="415636" h="417719">
                <a:moveTo>
                  <a:pt x="0" y="0"/>
                </a:moveTo>
                <a:lnTo>
                  <a:pt x="415637" y="0"/>
                </a:lnTo>
                <a:lnTo>
                  <a:pt x="415637" y="417718"/>
                </a:lnTo>
                <a:lnTo>
                  <a:pt x="0" y="4177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7462521" y="1522912"/>
            <a:ext cx="415636" cy="417719"/>
          </a:xfrm>
          <a:custGeom>
            <a:avLst/>
            <a:gdLst/>
            <a:ahLst/>
            <a:cxnLst/>
            <a:rect l="l" t="t" r="r" b="b"/>
            <a:pathLst>
              <a:path w="415636" h="417719">
                <a:moveTo>
                  <a:pt x="0" y="0"/>
                </a:moveTo>
                <a:lnTo>
                  <a:pt x="415637" y="0"/>
                </a:lnTo>
                <a:lnTo>
                  <a:pt x="415637" y="417719"/>
                </a:lnTo>
                <a:lnTo>
                  <a:pt x="0" y="4177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0579881" y="5611165"/>
            <a:ext cx="4432823" cy="4335526"/>
            <a:chOff x="0" y="0"/>
            <a:chExt cx="1167492" cy="11418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67492" cy="1141867"/>
            </a:xfrm>
            <a:custGeom>
              <a:avLst/>
              <a:gdLst/>
              <a:ahLst/>
              <a:cxnLst/>
              <a:rect l="l" t="t" r="r" b="b"/>
              <a:pathLst>
                <a:path w="1167492" h="1141867">
                  <a:moveTo>
                    <a:pt x="0" y="0"/>
                  </a:moveTo>
                  <a:lnTo>
                    <a:pt x="1167492" y="0"/>
                  </a:lnTo>
                  <a:lnTo>
                    <a:pt x="1167492" y="1141867"/>
                  </a:lnTo>
                  <a:lnTo>
                    <a:pt x="0" y="11418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167492" cy="1179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6888181" y="1913734"/>
            <a:ext cx="658289" cy="661587"/>
          </a:xfrm>
          <a:custGeom>
            <a:avLst/>
            <a:gdLst/>
            <a:ahLst/>
            <a:cxnLst/>
            <a:rect l="l" t="t" r="r" b="b"/>
            <a:pathLst>
              <a:path w="658289" h="661587">
                <a:moveTo>
                  <a:pt x="0" y="0"/>
                </a:moveTo>
                <a:lnTo>
                  <a:pt x="658289" y="0"/>
                </a:lnTo>
                <a:lnTo>
                  <a:pt x="658289" y="661587"/>
                </a:lnTo>
                <a:lnTo>
                  <a:pt x="0" y="6615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062961" y="3577112"/>
            <a:ext cx="16196339" cy="4888257"/>
          </a:xfrm>
          <a:custGeom>
            <a:avLst/>
            <a:gdLst/>
            <a:ahLst/>
            <a:cxnLst/>
            <a:rect l="l" t="t" r="r" b="b"/>
            <a:pathLst>
              <a:path w="16196339" h="4888257">
                <a:moveTo>
                  <a:pt x="0" y="0"/>
                </a:moveTo>
                <a:lnTo>
                  <a:pt x="16196339" y="0"/>
                </a:lnTo>
                <a:lnTo>
                  <a:pt x="16196339" y="4888257"/>
                </a:lnTo>
                <a:lnTo>
                  <a:pt x="0" y="488825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199905" y="1063377"/>
            <a:ext cx="13876189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65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Vaccine-proximate cases were primarily adolescent males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303600" y="8806236"/>
            <a:ext cx="13680800" cy="438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 b="1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Acute SARS-CoV-2 infection diagnosed in 3% VP, 10% RV, 18% Unvaccinated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BA9DCE9-4D6F-49C7-9F16-54F5E2086467}"/>
              </a:ext>
            </a:extLst>
          </p:cNvPr>
          <p:cNvSpPr txBox="1"/>
          <p:nvPr/>
        </p:nvSpPr>
        <p:spPr>
          <a:xfrm>
            <a:off x="56967" y="9811692"/>
            <a:ext cx="5724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Top et al, J </a:t>
            </a:r>
            <a:r>
              <a:rPr lang="en-US" dirty="0" err="1"/>
              <a:t>Pediatr</a:t>
            </a:r>
            <a:r>
              <a:rPr lang="en-US" dirty="0"/>
              <a:t>, 2025: </a:t>
            </a:r>
            <a:r>
              <a:rPr lang="en-US" dirty="0" err="1"/>
              <a:t>doi</a:t>
            </a:r>
            <a:r>
              <a:rPr lang="en-US" dirty="0"/>
              <a:t>: 10.1016/j.jpeds.2025.114642</a:t>
            </a:r>
          </a:p>
        </p:txBody>
      </p:sp>
      <p:sp>
        <p:nvSpPr>
          <p:cNvPr id="20" name="Freeform 15">
            <a:extLst>
              <a:ext uri="{FF2B5EF4-FFF2-40B4-BE49-F238E27FC236}">
                <a16:creationId xmlns:a16="http://schemas.microsoft.com/office/drawing/2014/main" id="{DC75AB82-A8C2-48CA-B007-E2E055376034}"/>
              </a:ext>
            </a:extLst>
          </p:cNvPr>
          <p:cNvSpPr/>
          <p:nvPr/>
        </p:nvSpPr>
        <p:spPr>
          <a:xfrm>
            <a:off x="15171782" y="273513"/>
            <a:ext cx="2957787" cy="894576"/>
          </a:xfrm>
          <a:custGeom>
            <a:avLst/>
            <a:gdLst/>
            <a:ahLst/>
            <a:cxnLst/>
            <a:rect l="l" t="t" r="r" b="b"/>
            <a:pathLst>
              <a:path w="3143061" h="1062387">
                <a:moveTo>
                  <a:pt x="0" y="0"/>
                </a:moveTo>
                <a:lnTo>
                  <a:pt x="3143062" y="0"/>
                </a:lnTo>
                <a:lnTo>
                  <a:pt x="3143062" y="1062388"/>
                </a:lnTo>
                <a:lnTo>
                  <a:pt x="0" y="10623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49945" flipH="1">
            <a:off x="10539528" y="1809059"/>
            <a:ext cx="8279276" cy="11025671"/>
          </a:xfrm>
          <a:custGeom>
            <a:avLst/>
            <a:gdLst/>
            <a:ahLst/>
            <a:cxnLst/>
            <a:rect l="l" t="t" r="r" b="b"/>
            <a:pathLst>
              <a:path w="8279276" h="11025671">
                <a:moveTo>
                  <a:pt x="8279276" y="0"/>
                </a:moveTo>
                <a:lnTo>
                  <a:pt x="0" y="0"/>
                </a:lnTo>
                <a:lnTo>
                  <a:pt x="0" y="11025671"/>
                </a:lnTo>
                <a:lnTo>
                  <a:pt x="8279276" y="11025671"/>
                </a:lnTo>
                <a:lnTo>
                  <a:pt x="8279276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3730614">
            <a:off x="-1244149" y="5820113"/>
            <a:ext cx="5144294" cy="4000678"/>
          </a:xfrm>
          <a:custGeom>
            <a:avLst/>
            <a:gdLst/>
            <a:ahLst/>
            <a:cxnLst/>
            <a:rect l="l" t="t" r="r" b="b"/>
            <a:pathLst>
              <a:path w="5144294" h="4000678">
                <a:moveTo>
                  <a:pt x="0" y="0"/>
                </a:moveTo>
                <a:lnTo>
                  <a:pt x="5144294" y="0"/>
                </a:lnTo>
                <a:lnTo>
                  <a:pt x="5144294" y="4000678"/>
                </a:lnTo>
                <a:lnTo>
                  <a:pt x="0" y="40006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8953925" y="7154215"/>
            <a:ext cx="757925" cy="761723"/>
          </a:xfrm>
          <a:custGeom>
            <a:avLst/>
            <a:gdLst/>
            <a:ahLst/>
            <a:cxnLst/>
            <a:rect l="l" t="t" r="r" b="b"/>
            <a:pathLst>
              <a:path w="757925" h="761723">
                <a:moveTo>
                  <a:pt x="0" y="0"/>
                </a:moveTo>
                <a:lnTo>
                  <a:pt x="757925" y="0"/>
                </a:lnTo>
                <a:lnTo>
                  <a:pt x="757925" y="761722"/>
                </a:lnTo>
                <a:lnTo>
                  <a:pt x="0" y="7617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0164245" y="7707078"/>
            <a:ext cx="415636" cy="417719"/>
          </a:xfrm>
          <a:custGeom>
            <a:avLst/>
            <a:gdLst/>
            <a:ahLst/>
            <a:cxnLst/>
            <a:rect l="l" t="t" r="r" b="b"/>
            <a:pathLst>
              <a:path w="415636" h="417719">
                <a:moveTo>
                  <a:pt x="0" y="0"/>
                </a:moveTo>
                <a:lnTo>
                  <a:pt x="415636" y="0"/>
                </a:lnTo>
                <a:lnTo>
                  <a:pt x="415636" y="417719"/>
                </a:lnTo>
                <a:lnTo>
                  <a:pt x="0" y="4177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6540783" y="9049441"/>
            <a:ext cx="415636" cy="417719"/>
          </a:xfrm>
          <a:custGeom>
            <a:avLst/>
            <a:gdLst/>
            <a:ahLst/>
            <a:cxnLst/>
            <a:rect l="l" t="t" r="r" b="b"/>
            <a:pathLst>
              <a:path w="415636" h="417719">
                <a:moveTo>
                  <a:pt x="0" y="0"/>
                </a:moveTo>
                <a:lnTo>
                  <a:pt x="415637" y="0"/>
                </a:lnTo>
                <a:lnTo>
                  <a:pt x="415637" y="417718"/>
                </a:lnTo>
                <a:lnTo>
                  <a:pt x="0" y="4177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7462521" y="1522912"/>
            <a:ext cx="415636" cy="417719"/>
          </a:xfrm>
          <a:custGeom>
            <a:avLst/>
            <a:gdLst/>
            <a:ahLst/>
            <a:cxnLst/>
            <a:rect l="l" t="t" r="r" b="b"/>
            <a:pathLst>
              <a:path w="415636" h="417719">
                <a:moveTo>
                  <a:pt x="0" y="0"/>
                </a:moveTo>
                <a:lnTo>
                  <a:pt x="415637" y="0"/>
                </a:lnTo>
                <a:lnTo>
                  <a:pt x="415637" y="417719"/>
                </a:lnTo>
                <a:lnTo>
                  <a:pt x="0" y="4177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0579881" y="5611165"/>
            <a:ext cx="4432823" cy="4335526"/>
            <a:chOff x="0" y="0"/>
            <a:chExt cx="1167492" cy="114186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67492" cy="1141867"/>
            </a:xfrm>
            <a:custGeom>
              <a:avLst/>
              <a:gdLst/>
              <a:ahLst/>
              <a:cxnLst/>
              <a:rect l="l" t="t" r="r" b="b"/>
              <a:pathLst>
                <a:path w="1167492" h="1141867">
                  <a:moveTo>
                    <a:pt x="0" y="0"/>
                  </a:moveTo>
                  <a:lnTo>
                    <a:pt x="1167492" y="0"/>
                  </a:lnTo>
                  <a:lnTo>
                    <a:pt x="1167492" y="1141867"/>
                  </a:lnTo>
                  <a:lnTo>
                    <a:pt x="0" y="11418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167492" cy="11799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6888181" y="1913734"/>
            <a:ext cx="658289" cy="661587"/>
          </a:xfrm>
          <a:custGeom>
            <a:avLst/>
            <a:gdLst/>
            <a:ahLst/>
            <a:cxnLst/>
            <a:rect l="l" t="t" r="r" b="b"/>
            <a:pathLst>
              <a:path w="658289" h="661587">
                <a:moveTo>
                  <a:pt x="0" y="0"/>
                </a:moveTo>
                <a:lnTo>
                  <a:pt x="658289" y="0"/>
                </a:lnTo>
                <a:lnTo>
                  <a:pt x="658289" y="661587"/>
                </a:lnTo>
                <a:lnTo>
                  <a:pt x="0" y="6615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987153" y="1408055"/>
            <a:ext cx="15278100" cy="25082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65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Few vaccinated cases needed ICU care and nearly all recovered by discharge</a:t>
            </a:r>
          </a:p>
        </p:txBody>
      </p:sp>
      <p:sp>
        <p:nvSpPr>
          <p:cNvPr id="15" name="Freeform 15"/>
          <p:cNvSpPr/>
          <p:nvPr/>
        </p:nvSpPr>
        <p:spPr>
          <a:xfrm>
            <a:off x="892320" y="4112609"/>
            <a:ext cx="9271925" cy="5469154"/>
          </a:xfrm>
          <a:custGeom>
            <a:avLst/>
            <a:gdLst/>
            <a:ahLst/>
            <a:cxnLst/>
            <a:rect l="l" t="t" r="r" b="b"/>
            <a:pathLst>
              <a:path w="9271925" h="5469154">
                <a:moveTo>
                  <a:pt x="0" y="0"/>
                </a:moveTo>
                <a:lnTo>
                  <a:pt x="9271925" y="0"/>
                </a:lnTo>
                <a:lnTo>
                  <a:pt x="9271925" y="5469154"/>
                </a:lnTo>
                <a:lnTo>
                  <a:pt x="0" y="54691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6" name="TextBox 16"/>
          <p:cNvSpPr txBox="1"/>
          <p:nvPr/>
        </p:nvSpPr>
        <p:spPr>
          <a:xfrm>
            <a:off x="10164245" y="4405466"/>
            <a:ext cx="7320374" cy="3181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&gt;95% vaccine-proximate and 100% remotely vaccinated had fully recovered or expected to make a full recovery</a:t>
            </a: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 deaths among vaccinated patients</a:t>
            </a: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n-US" sz="2600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&lt;5 deaths among unvaccinated children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F62CA2-9A98-4C1E-0844-1D86EA55066C}"/>
              </a:ext>
            </a:extLst>
          </p:cNvPr>
          <p:cNvSpPr txBox="1"/>
          <p:nvPr/>
        </p:nvSpPr>
        <p:spPr>
          <a:xfrm>
            <a:off x="7755465" y="8341989"/>
            <a:ext cx="102034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latin typeface="Montserrat Bold"/>
                <a:ea typeface="Montserrat Bold"/>
                <a:cs typeface="Montserrat Bold"/>
                <a:sym typeface="Montserrat Bold"/>
              </a:rPr>
              <a:t>Conclusion: COVID-19 vaccinated children who develop myocarditis/pericarditis may have a less severe initial course than unvaccinated children </a:t>
            </a:r>
          </a:p>
          <a:p>
            <a:endParaRPr lang="en-CA" sz="2400" i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A538BE-EAA1-45A4-8C32-F8A50C156AC7}"/>
              </a:ext>
            </a:extLst>
          </p:cNvPr>
          <p:cNvSpPr txBox="1"/>
          <p:nvPr/>
        </p:nvSpPr>
        <p:spPr>
          <a:xfrm>
            <a:off x="56967" y="9811692"/>
            <a:ext cx="5724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Top et al, J </a:t>
            </a:r>
            <a:r>
              <a:rPr lang="en-US" dirty="0" err="1"/>
              <a:t>Pediatr</a:t>
            </a:r>
            <a:r>
              <a:rPr lang="en-US" dirty="0"/>
              <a:t>, 2025: </a:t>
            </a:r>
            <a:r>
              <a:rPr lang="en-US" dirty="0" err="1"/>
              <a:t>doi</a:t>
            </a:r>
            <a:r>
              <a:rPr lang="en-US" dirty="0"/>
              <a:t>: 10.1016/j.jpeds.2025.114642</a:t>
            </a:r>
          </a:p>
        </p:txBody>
      </p:sp>
      <p:sp>
        <p:nvSpPr>
          <p:cNvPr id="20" name="Freeform 15">
            <a:extLst>
              <a:ext uri="{FF2B5EF4-FFF2-40B4-BE49-F238E27FC236}">
                <a16:creationId xmlns:a16="http://schemas.microsoft.com/office/drawing/2014/main" id="{CF5B18D7-8E4F-4521-8A99-1B387FFB3E78}"/>
              </a:ext>
            </a:extLst>
          </p:cNvPr>
          <p:cNvSpPr/>
          <p:nvPr/>
        </p:nvSpPr>
        <p:spPr>
          <a:xfrm>
            <a:off x="15171782" y="273513"/>
            <a:ext cx="2957787" cy="894576"/>
          </a:xfrm>
          <a:custGeom>
            <a:avLst/>
            <a:gdLst/>
            <a:ahLst/>
            <a:cxnLst/>
            <a:rect l="l" t="t" r="r" b="b"/>
            <a:pathLst>
              <a:path w="3143061" h="1062387">
                <a:moveTo>
                  <a:pt x="0" y="0"/>
                </a:moveTo>
                <a:lnTo>
                  <a:pt x="3143062" y="0"/>
                </a:lnTo>
                <a:lnTo>
                  <a:pt x="3143062" y="1062388"/>
                </a:lnTo>
                <a:lnTo>
                  <a:pt x="0" y="10623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82988" y="3026249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1" y="0"/>
                </a:lnTo>
                <a:lnTo>
                  <a:pt x="6900311" y="9189276"/>
                </a:lnTo>
                <a:lnTo>
                  <a:pt x="0" y="91892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3777257"/>
            <a:ext cx="501554" cy="504067"/>
          </a:xfrm>
          <a:custGeom>
            <a:avLst/>
            <a:gdLst/>
            <a:ahLst/>
            <a:cxnLst/>
            <a:rect l="l" t="t" r="r" b="b"/>
            <a:pathLst>
              <a:path w="501554" h="504067">
                <a:moveTo>
                  <a:pt x="0" y="0"/>
                </a:moveTo>
                <a:lnTo>
                  <a:pt x="501554" y="0"/>
                </a:lnTo>
                <a:lnTo>
                  <a:pt x="501554" y="504067"/>
                </a:lnTo>
                <a:lnTo>
                  <a:pt x="0" y="5040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6983029" y="3499602"/>
            <a:ext cx="276271" cy="277655"/>
          </a:xfrm>
          <a:custGeom>
            <a:avLst/>
            <a:gdLst/>
            <a:ahLst/>
            <a:cxnLst/>
            <a:rect l="l" t="t" r="r" b="b"/>
            <a:pathLst>
              <a:path w="276271" h="277655">
                <a:moveTo>
                  <a:pt x="0" y="0"/>
                </a:moveTo>
                <a:lnTo>
                  <a:pt x="276271" y="0"/>
                </a:lnTo>
                <a:lnTo>
                  <a:pt x="276271" y="277655"/>
                </a:lnTo>
                <a:lnTo>
                  <a:pt x="0" y="2776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2887597" flipH="1">
            <a:off x="13110028" y="4554217"/>
            <a:ext cx="5314414" cy="7162684"/>
          </a:xfrm>
          <a:custGeom>
            <a:avLst/>
            <a:gdLst/>
            <a:ahLst/>
            <a:cxnLst/>
            <a:rect l="l" t="t" r="r" b="b"/>
            <a:pathLst>
              <a:path w="5314414" h="4132979">
                <a:moveTo>
                  <a:pt x="5314414" y="0"/>
                </a:moveTo>
                <a:lnTo>
                  <a:pt x="0" y="0"/>
                </a:lnTo>
                <a:lnTo>
                  <a:pt x="0" y="4132979"/>
                </a:lnTo>
                <a:lnTo>
                  <a:pt x="5314414" y="4132979"/>
                </a:lnTo>
                <a:lnTo>
                  <a:pt x="531441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294973" y="2843220"/>
            <a:ext cx="501554" cy="504067"/>
          </a:xfrm>
          <a:custGeom>
            <a:avLst/>
            <a:gdLst/>
            <a:ahLst/>
            <a:cxnLst/>
            <a:rect l="l" t="t" r="r" b="b"/>
            <a:pathLst>
              <a:path w="501554" h="504067">
                <a:moveTo>
                  <a:pt x="0" y="0"/>
                </a:moveTo>
                <a:lnTo>
                  <a:pt x="501554" y="0"/>
                </a:lnTo>
                <a:lnTo>
                  <a:pt x="501554" y="504067"/>
                </a:lnTo>
                <a:lnTo>
                  <a:pt x="0" y="5040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6508475" y="8748846"/>
            <a:ext cx="750825" cy="1018907"/>
            <a:chOff x="0" y="0"/>
            <a:chExt cx="1001100" cy="1358543"/>
          </a:xfrm>
        </p:grpSpPr>
        <p:sp>
          <p:nvSpPr>
            <p:cNvPr id="8" name="Freeform 8"/>
            <p:cNvSpPr/>
            <p:nvPr/>
          </p:nvSpPr>
          <p:spPr>
            <a:xfrm>
              <a:off x="0" y="988336"/>
              <a:ext cx="368361" cy="370207"/>
            </a:xfrm>
            <a:custGeom>
              <a:avLst/>
              <a:gdLst/>
              <a:ahLst/>
              <a:cxnLst/>
              <a:rect l="l" t="t" r="r" b="b"/>
              <a:pathLst>
                <a:path w="368361" h="370207">
                  <a:moveTo>
                    <a:pt x="0" y="0"/>
                  </a:moveTo>
                  <a:lnTo>
                    <a:pt x="368361" y="0"/>
                  </a:lnTo>
                  <a:lnTo>
                    <a:pt x="368361" y="370207"/>
                  </a:lnTo>
                  <a:lnTo>
                    <a:pt x="0" y="370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48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368361" y="0"/>
              <a:ext cx="632738" cy="635909"/>
            </a:xfrm>
            <a:custGeom>
              <a:avLst/>
              <a:gdLst/>
              <a:ahLst/>
              <a:cxnLst/>
              <a:rect l="l" t="t" r="r" b="b"/>
              <a:pathLst>
                <a:path w="632738" h="635909">
                  <a:moveTo>
                    <a:pt x="0" y="0"/>
                  </a:moveTo>
                  <a:lnTo>
                    <a:pt x="632739" y="0"/>
                  </a:lnTo>
                  <a:lnTo>
                    <a:pt x="632739" y="635909"/>
                  </a:lnTo>
                  <a:lnTo>
                    <a:pt x="0" y="6359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48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4532" y="0"/>
            <a:ext cx="8017070" cy="4913979"/>
            <a:chOff x="0" y="0"/>
            <a:chExt cx="10689427" cy="6551972"/>
          </a:xfrm>
        </p:grpSpPr>
        <p:sp>
          <p:nvSpPr>
            <p:cNvPr id="11" name="Freeform 11"/>
            <p:cNvSpPr/>
            <p:nvPr/>
          </p:nvSpPr>
          <p:spPr>
            <a:xfrm>
              <a:off x="651279" y="143704"/>
              <a:ext cx="10038148" cy="6408268"/>
            </a:xfrm>
            <a:custGeom>
              <a:avLst/>
              <a:gdLst/>
              <a:ahLst/>
              <a:cxnLst/>
              <a:rect l="l" t="t" r="r" b="b"/>
              <a:pathLst>
                <a:path w="10038148" h="6408268">
                  <a:moveTo>
                    <a:pt x="0" y="0"/>
                  </a:moveTo>
                  <a:lnTo>
                    <a:pt x="10038148" y="0"/>
                  </a:lnTo>
                  <a:lnTo>
                    <a:pt x="10038148" y="6408268"/>
                  </a:lnTo>
                  <a:lnTo>
                    <a:pt x="0" y="640826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10038148" cy="6408268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6480"/>
                </a:lnSpc>
              </a:pPr>
              <a:r>
                <a:rPr lang="en-US" sz="5400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Managing patients with cardiac adverse events following COVID-19 vaccination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041601" y="4918675"/>
            <a:ext cx="4452099" cy="4452099"/>
            <a:chOff x="0" y="0"/>
            <a:chExt cx="5936132" cy="5936132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5936132" cy="5936132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DD4FF">
                      <a:alpha val="100000"/>
                    </a:srgbClr>
                  </a:gs>
                  <a:gs pos="50000">
                    <a:srgbClr val="1068B8">
                      <a:alpha val="100000"/>
                    </a:srgbClr>
                  </a:gs>
                  <a:gs pos="100000">
                    <a:srgbClr val="0858A6">
                      <a:alpha val="100000"/>
                    </a:srgbClr>
                  </a:gs>
                </a:gsLst>
                <a:lin ang="540000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288884" y="290358"/>
              <a:ext cx="5358365" cy="5358365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t="-9541" b="-36876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9" name="Group 19"/>
          <p:cNvGrpSpPr/>
          <p:nvPr/>
        </p:nvGrpSpPr>
        <p:grpSpPr>
          <a:xfrm>
            <a:off x="9452655" y="1762121"/>
            <a:ext cx="7055820" cy="5711518"/>
            <a:chOff x="0" y="0"/>
            <a:chExt cx="1858323" cy="150426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58323" cy="1504268"/>
            </a:xfrm>
            <a:custGeom>
              <a:avLst/>
              <a:gdLst/>
              <a:ahLst/>
              <a:cxnLst/>
              <a:rect l="l" t="t" r="r" b="b"/>
              <a:pathLst>
                <a:path w="1858323" h="1504268">
                  <a:moveTo>
                    <a:pt x="55959" y="0"/>
                  </a:moveTo>
                  <a:lnTo>
                    <a:pt x="1802364" y="0"/>
                  </a:lnTo>
                  <a:cubicBezTo>
                    <a:pt x="1817205" y="0"/>
                    <a:pt x="1831439" y="5896"/>
                    <a:pt x="1841933" y="16390"/>
                  </a:cubicBezTo>
                  <a:cubicBezTo>
                    <a:pt x="1852427" y="26884"/>
                    <a:pt x="1858323" y="41118"/>
                    <a:pt x="1858323" y="55959"/>
                  </a:cubicBezTo>
                  <a:lnTo>
                    <a:pt x="1858323" y="1448309"/>
                  </a:lnTo>
                  <a:cubicBezTo>
                    <a:pt x="1858323" y="1463150"/>
                    <a:pt x="1852427" y="1477384"/>
                    <a:pt x="1841933" y="1487878"/>
                  </a:cubicBezTo>
                  <a:cubicBezTo>
                    <a:pt x="1831439" y="1498372"/>
                    <a:pt x="1817205" y="1504268"/>
                    <a:pt x="1802364" y="1504268"/>
                  </a:cubicBezTo>
                  <a:lnTo>
                    <a:pt x="55959" y="1504268"/>
                  </a:lnTo>
                  <a:cubicBezTo>
                    <a:pt x="41118" y="1504268"/>
                    <a:pt x="26884" y="1498372"/>
                    <a:pt x="16390" y="1487878"/>
                  </a:cubicBezTo>
                  <a:cubicBezTo>
                    <a:pt x="5896" y="1477384"/>
                    <a:pt x="0" y="1463150"/>
                    <a:pt x="0" y="1448309"/>
                  </a:cubicBezTo>
                  <a:lnTo>
                    <a:pt x="0" y="55959"/>
                  </a:lnTo>
                  <a:cubicBezTo>
                    <a:pt x="0" y="41118"/>
                    <a:pt x="5896" y="26884"/>
                    <a:pt x="16390" y="16390"/>
                  </a:cubicBezTo>
                  <a:cubicBezTo>
                    <a:pt x="26884" y="5896"/>
                    <a:pt x="41118" y="0"/>
                    <a:pt x="5595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9DD4FF">
                    <a:alpha val="100000"/>
                  </a:srgbClr>
                </a:gs>
                <a:gs pos="50000">
                  <a:srgbClr val="1068B8">
                    <a:alpha val="100000"/>
                  </a:srgbClr>
                </a:gs>
                <a:gs pos="100000">
                  <a:srgbClr val="0858A6">
                    <a:alpha val="100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858323" cy="15423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7971613" y="5877242"/>
            <a:ext cx="1884281" cy="1434409"/>
          </a:xfrm>
          <a:custGeom>
            <a:avLst/>
            <a:gdLst/>
            <a:ahLst/>
            <a:cxnLst/>
            <a:rect l="l" t="t" r="r" b="b"/>
            <a:pathLst>
              <a:path w="1884281" h="1434409">
                <a:moveTo>
                  <a:pt x="0" y="0"/>
                </a:moveTo>
                <a:lnTo>
                  <a:pt x="1884281" y="0"/>
                </a:lnTo>
                <a:lnTo>
                  <a:pt x="1884281" y="1434408"/>
                </a:lnTo>
                <a:lnTo>
                  <a:pt x="0" y="14344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3" name="Group 23"/>
          <p:cNvGrpSpPr/>
          <p:nvPr/>
        </p:nvGrpSpPr>
        <p:grpSpPr>
          <a:xfrm>
            <a:off x="10113873" y="2091035"/>
            <a:ext cx="5733384" cy="5053689"/>
            <a:chOff x="0" y="0"/>
            <a:chExt cx="922117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22117" cy="812800"/>
            </a:xfrm>
            <a:custGeom>
              <a:avLst/>
              <a:gdLst/>
              <a:ahLst/>
              <a:cxnLst/>
              <a:rect l="l" t="t" r="r" b="b"/>
              <a:pathLst>
                <a:path w="922117" h="812800">
                  <a:moveTo>
                    <a:pt x="31057" y="0"/>
                  </a:moveTo>
                  <a:lnTo>
                    <a:pt x="891060" y="0"/>
                  </a:lnTo>
                  <a:cubicBezTo>
                    <a:pt x="899297" y="0"/>
                    <a:pt x="907196" y="3272"/>
                    <a:pt x="913021" y="9097"/>
                  </a:cubicBezTo>
                  <a:cubicBezTo>
                    <a:pt x="918845" y="14921"/>
                    <a:pt x="922117" y="22820"/>
                    <a:pt x="922117" y="31057"/>
                  </a:cubicBezTo>
                  <a:lnTo>
                    <a:pt x="922117" y="781743"/>
                  </a:lnTo>
                  <a:cubicBezTo>
                    <a:pt x="922117" y="798895"/>
                    <a:pt x="908212" y="812800"/>
                    <a:pt x="891060" y="812800"/>
                  </a:cubicBezTo>
                  <a:lnTo>
                    <a:pt x="31057" y="812800"/>
                  </a:lnTo>
                  <a:cubicBezTo>
                    <a:pt x="13905" y="812800"/>
                    <a:pt x="0" y="798895"/>
                    <a:pt x="0" y="781743"/>
                  </a:cubicBezTo>
                  <a:lnTo>
                    <a:pt x="0" y="31057"/>
                  </a:lnTo>
                  <a:cubicBezTo>
                    <a:pt x="0" y="13905"/>
                    <a:pt x="13905" y="0"/>
                    <a:pt x="31057" y="0"/>
                  </a:cubicBezTo>
                  <a:close/>
                </a:path>
              </a:pathLst>
            </a:custGeom>
            <a:blipFill>
              <a:blip r:embed="rId11"/>
              <a:stretch>
                <a:fillRect l="-47082" r="-4708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35845" y="8190047"/>
            <a:ext cx="2367943" cy="558800"/>
            <a:chOff x="0" y="0"/>
            <a:chExt cx="3157257" cy="745067"/>
          </a:xfrm>
        </p:grpSpPr>
        <p:sp>
          <p:nvSpPr>
            <p:cNvPr id="26" name="TextBox 26"/>
            <p:cNvSpPr txBox="1"/>
            <p:nvPr/>
          </p:nvSpPr>
          <p:spPr>
            <a:xfrm>
              <a:off x="0" y="-66675"/>
              <a:ext cx="315725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000" b="1">
                  <a:solidFill>
                    <a:srgbClr val="005D9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Dr. Piché-Renaud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392642"/>
              <a:ext cx="3157257" cy="352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en-US" sz="1500">
                  <a:solidFill>
                    <a:srgbClr val="005D9E"/>
                  </a:solidFill>
                  <a:latin typeface="Poppins"/>
                  <a:ea typeface="Poppins"/>
                  <a:cs typeface="Poppins"/>
                  <a:sym typeface="Poppins"/>
                </a:rPr>
                <a:t>MD</a:t>
              </a:r>
            </a:p>
          </p:txBody>
        </p:sp>
      </p:grpSp>
      <p:sp>
        <p:nvSpPr>
          <p:cNvPr id="29" name="Freeform 14">
            <a:extLst>
              <a:ext uri="{FF2B5EF4-FFF2-40B4-BE49-F238E27FC236}">
                <a16:creationId xmlns:a16="http://schemas.microsoft.com/office/drawing/2014/main" id="{EA453BE9-4DBC-40D1-AA3A-DC59819CFE3F}"/>
              </a:ext>
            </a:extLst>
          </p:cNvPr>
          <p:cNvSpPr/>
          <p:nvPr/>
        </p:nvSpPr>
        <p:spPr>
          <a:xfrm>
            <a:off x="16017569" y="365227"/>
            <a:ext cx="1930920" cy="987913"/>
          </a:xfrm>
          <a:custGeom>
            <a:avLst/>
            <a:gdLst/>
            <a:ahLst/>
            <a:cxnLst/>
            <a:rect l="l" t="t" r="r" b="b"/>
            <a:pathLst>
              <a:path w="1930920" h="987913">
                <a:moveTo>
                  <a:pt x="0" y="0"/>
                </a:moveTo>
                <a:lnTo>
                  <a:pt x="1930920" y="0"/>
                </a:lnTo>
                <a:lnTo>
                  <a:pt x="1930920" y="987913"/>
                </a:lnTo>
                <a:lnTo>
                  <a:pt x="0" y="98791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68641" y="9085079"/>
            <a:ext cx="266327" cy="267662"/>
          </a:xfrm>
          <a:custGeom>
            <a:avLst/>
            <a:gdLst/>
            <a:ahLst/>
            <a:cxnLst/>
            <a:rect l="l" t="t" r="r" b="b"/>
            <a:pathLst>
              <a:path w="266327" h="267662">
                <a:moveTo>
                  <a:pt x="0" y="0"/>
                </a:moveTo>
                <a:lnTo>
                  <a:pt x="266328" y="0"/>
                </a:lnTo>
                <a:lnTo>
                  <a:pt x="266328" y="267662"/>
                </a:lnTo>
                <a:lnTo>
                  <a:pt x="0" y="2676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580157" y="4234815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1" y="0"/>
                </a:lnTo>
                <a:lnTo>
                  <a:pt x="6900311" y="9189276"/>
                </a:lnTo>
                <a:lnTo>
                  <a:pt x="0" y="91892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435987" y="8872491"/>
            <a:ext cx="1010258" cy="1015320"/>
          </a:xfrm>
          <a:custGeom>
            <a:avLst/>
            <a:gdLst/>
            <a:ahLst/>
            <a:cxnLst/>
            <a:rect l="l" t="t" r="r" b="b"/>
            <a:pathLst>
              <a:path w="1010258" h="1015320">
                <a:moveTo>
                  <a:pt x="0" y="0"/>
                </a:moveTo>
                <a:lnTo>
                  <a:pt x="1010257" y="0"/>
                </a:lnTo>
                <a:lnTo>
                  <a:pt x="1010257" y="1015320"/>
                </a:lnTo>
                <a:lnTo>
                  <a:pt x="0" y="10153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860728" y="8628789"/>
            <a:ext cx="575258" cy="578141"/>
          </a:xfrm>
          <a:custGeom>
            <a:avLst/>
            <a:gdLst/>
            <a:ahLst/>
            <a:cxnLst/>
            <a:rect l="l" t="t" r="r" b="b"/>
            <a:pathLst>
              <a:path w="575258" h="578141">
                <a:moveTo>
                  <a:pt x="0" y="0"/>
                </a:moveTo>
                <a:lnTo>
                  <a:pt x="575259" y="0"/>
                </a:lnTo>
                <a:lnTo>
                  <a:pt x="575259" y="578141"/>
                </a:lnTo>
                <a:lnTo>
                  <a:pt x="0" y="5781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8897501" y="5766857"/>
            <a:ext cx="3264581" cy="4221890"/>
            <a:chOff x="0" y="0"/>
            <a:chExt cx="859807" cy="11119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59807" cy="1111938"/>
            </a:xfrm>
            <a:custGeom>
              <a:avLst/>
              <a:gdLst/>
              <a:ahLst/>
              <a:cxnLst/>
              <a:rect l="l" t="t" r="r" b="b"/>
              <a:pathLst>
                <a:path w="859807" h="1111938">
                  <a:moveTo>
                    <a:pt x="0" y="0"/>
                  </a:moveTo>
                  <a:lnTo>
                    <a:pt x="859807" y="0"/>
                  </a:lnTo>
                  <a:lnTo>
                    <a:pt x="859807" y="1111938"/>
                  </a:lnTo>
                  <a:lnTo>
                    <a:pt x="0" y="11119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59807" cy="11500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0523118" y="9258300"/>
            <a:ext cx="501554" cy="504067"/>
          </a:xfrm>
          <a:custGeom>
            <a:avLst/>
            <a:gdLst/>
            <a:ahLst/>
            <a:cxnLst/>
            <a:rect l="l" t="t" r="r" b="b"/>
            <a:pathLst>
              <a:path w="501554" h="504067">
                <a:moveTo>
                  <a:pt x="0" y="0"/>
                </a:moveTo>
                <a:lnTo>
                  <a:pt x="501554" y="0"/>
                </a:lnTo>
                <a:lnTo>
                  <a:pt x="501554" y="504067"/>
                </a:lnTo>
                <a:lnTo>
                  <a:pt x="0" y="5040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1565216" y="3013075"/>
            <a:ext cx="266327" cy="267662"/>
          </a:xfrm>
          <a:custGeom>
            <a:avLst/>
            <a:gdLst/>
            <a:ahLst/>
            <a:cxnLst/>
            <a:rect l="l" t="t" r="r" b="b"/>
            <a:pathLst>
              <a:path w="266327" h="267662">
                <a:moveTo>
                  <a:pt x="0" y="0"/>
                </a:moveTo>
                <a:lnTo>
                  <a:pt x="266327" y="0"/>
                </a:lnTo>
                <a:lnTo>
                  <a:pt x="266327" y="267662"/>
                </a:lnTo>
                <a:lnTo>
                  <a:pt x="0" y="2676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10260644">
            <a:off x="12837615" y="-2398618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1" y="0"/>
                </a:lnTo>
                <a:lnTo>
                  <a:pt x="6900311" y="9189276"/>
                </a:lnTo>
                <a:lnTo>
                  <a:pt x="0" y="91892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7089012" y="3448774"/>
            <a:ext cx="696594" cy="700084"/>
          </a:xfrm>
          <a:custGeom>
            <a:avLst/>
            <a:gdLst/>
            <a:ahLst/>
            <a:cxnLst/>
            <a:rect l="l" t="t" r="r" b="b"/>
            <a:pathLst>
              <a:path w="696594" h="700084">
                <a:moveTo>
                  <a:pt x="0" y="0"/>
                </a:moveTo>
                <a:lnTo>
                  <a:pt x="696594" y="0"/>
                </a:lnTo>
                <a:lnTo>
                  <a:pt x="696594" y="700085"/>
                </a:lnTo>
                <a:lnTo>
                  <a:pt x="0" y="7000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6692359" y="3280737"/>
            <a:ext cx="396653" cy="398640"/>
          </a:xfrm>
          <a:custGeom>
            <a:avLst/>
            <a:gdLst/>
            <a:ahLst/>
            <a:cxnLst/>
            <a:rect l="l" t="t" r="r" b="b"/>
            <a:pathLst>
              <a:path w="396653" h="398640">
                <a:moveTo>
                  <a:pt x="0" y="0"/>
                </a:moveTo>
                <a:lnTo>
                  <a:pt x="396653" y="0"/>
                </a:lnTo>
                <a:lnTo>
                  <a:pt x="396653" y="398640"/>
                </a:lnTo>
                <a:lnTo>
                  <a:pt x="0" y="3986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0035343" y="3324907"/>
            <a:ext cx="7707993" cy="6185427"/>
          </a:xfrm>
          <a:custGeom>
            <a:avLst/>
            <a:gdLst/>
            <a:ahLst/>
            <a:cxnLst/>
            <a:rect l="l" t="t" r="r" b="b"/>
            <a:pathLst>
              <a:path w="7707993" h="6185427">
                <a:moveTo>
                  <a:pt x="0" y="0"/>
                </a:moveTo>
                <a:lnTo>
                  <a:pt x="7707993" y="0"/>
                </a:lnTo>
                <a:lnTo>
                  <a:pt x="7707993" y="6185427"/>
                </a:lnTo>
                <a:lnTo>
                  <a:pt x="0" y="61854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1155094" y="3382099"/>
            <a:ext cx="8880248" cy="6503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Aim:</a:t>
            </a:r>
            <a:r>
              <a:rPr lang="en-US" sz="3099" dirty="0">
                <a:solidFill>
                  <a:srgbClr val="005D9E"/>
                </a:solidFill>
                <a:latin typeface="Montserrat"/>
                <a:ea typeface="Montserrat"/>
                <a:cs typeface="Montserrat"/>
                <a:sym typeface="Montserrat"/>
              </a:rPr>
              <a:t> Standardize and improve immunization practices for patients with previous adverse events following immunization</a:t>
            </a:r>
          </a:p>
          <a:p>
            <a:pPr marL="669289" lvl="1" indent="-334645" algn="l">
              <a:lnSpc>
                <a:spcPts val="4339"/>
              </a:lnSpc>
              <a:buFont typeface="Arial"/>
              <a:buChar char="•"/>
            </a:pPr>
            <a:r>
              <a:rPr lang="en-US" sz="3099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National team of expert clinicians with an interest in vaccine safety</a:t>
            </a:r>
          </a:p>
          <a:p>
            <a:pPr marL="1338579" lvl="2" indent="-446193" algn="l">
              <a:lnSpc>
                <a:spcPts val="4339"/>
              </a:lnSpc>
              <a:buFont typeface="Arial"/>
              <a:buChar char="⚬"/>
            </a:pPr>
            <a:r>
              <a:rPr lang="en-US" sz="3099" dirty="0">
                <a:solidFill>
                  <a:srgbClr val="005D9E"/>
                </a:solidFill>
                <a:latin typeface="Montserrat"/>
                <a:ea typeface="Montserrat"/>
                <a:cs typeface="Montserrat"/>
                <a:sym typeface="Montserrat"/>
              </a:rPr>
              <a:t>Infectious disease specialists, allergist-immunologists</a:t>
            </a:r>
          </a:p>
          <a:p>
            <a:pPr marL="1338579" lvl="2" indent="-446193" algn="l">
              <a:lnSpc>
                <a:spcPts val="4339"/>
              </a:lnSpc>
              <a:buFont typeface="Arial"/>
              <a:buChar char="⚬"/>
            </a:pPr>
            <a:r>
              <a:rPr lang="en-US" sz="3099" dirty="0">
                <a:solidFill>
                  <a:srgbClr val="005D9E"/>
                </a:solidFill>
                <a:latin typeface="Montserrat"/>
                <a:ea typeface="Montserrat"/>
                <a:cs typeface="Montserrat"/>
                <a:sym typeface="Montserrat"/>
              </a:rPr>
              <a:t>Other specialists: neurology, cardiology</a:t>
            </a:r>
          </a:p>
          <a:p>
            <a:pPr marL="669289" lvl="1" indent="-334645" algn="l">
              <a:lnSpc>
                <a:spcPts val="4339"/>
              </a:lnSpc>
              <a:buFont typeface="Arial"/>
              <a:buChar char="•"/>
            </a:pPr>
            <a:r>
              <a:rPr lang="en-US" sz="3099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Platform for research</a:t>
            </a:r>
          </a:p>
          <a:p>
            <a:pPr algn="l">
              <a:lnSpc>
                <a:spcPts val="4339"/>
              </a:lnSpc>
            </a:pPr>
            <a:endParaRPr lang="en-US" sz="3099" b="1" dirty="0">
              <a:solidFill>
                <a:srgbClr val="005D9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155094" y="1238250"/>
            <a:ext cx="11570630" cy="168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65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Special Immunization Clinic (SIC) Network</a:t>
            </a:r>
          </a:p>
        </p:txBody>
      </p:sp>
      <p:sp>
        <p:nvSpPr>
          <p:cNvPr id="19" name="Freeform 14">
            <a:extLst>
              <a:ext uri="{FF2B5EF4-FFF2-40B4-BE49-F238E27FC236}">
                <a16:creationId xmlns:a16="http://schemas.microsoft.com/office/drawing/2014/main" id="{D02A3A2C-F12B-40CC-8E0B-69AD51032DF7}"/>
              </a:ext>
            </a:extLst>
          </p:cNvPr>
          <p:cNvSpPr/>
          <p:nvPr/>
        </p:nvSpPr>
        <p:spPr>
          <a:xfrm>
            <a:off x="16017569" y="365227"/>
            <a:ext cx="1930920" cy="987913"/>
          </a:xfrm>
          <a:custGeom>
            <a:avLst/>
            <a:gdLst/>
            <a:ahLst/>
            <a:cxnLst/>
            <a:rect l="l" t="t" r="r" b="b"/>
            <a:pathLst>
              <a:path w="1930920" h="987913">
                <a:moveTo>
                  <a:pt x="0" y="0"/>
                </a:moveTo>
                <a:lnTo>
                  <a:pt x="1930920" y="0"/>
                </a:lnTo>
                <a:lnTo>
                  <a:pt x="1930920" y="987913"/>
                </a:lnTo>
                <a:lnTo>
                  <a:pt x="0" y="9879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49945" flipH="1">
            <a:off x="10539528" y="1809059"/>
            <a:ext cx="8279276" cy="11025671"/>
          </a:xfrm>
          <a:custGeom>
            <a:avLst/>
            <a:gdLst/>
            <a:ahLst/>
            <a:cxnLst/>
            <a:rect l="l" t="t" r="r" b="b"/>
            <a:pathLst>
              <a:path w="8279276" h="11025671">
                <a:moveTo>
                  <a:pt x="8279276" y="0"/>
                </a:moveTo>
                <a:lnTo>
                  <a:pt x="0" y="0"/>
                </a:lnTo>
                <a:lnTo>
                  <a:pt x="0" y="11025671"/>
                </a:lnTo>
                <a:lnTo>
                  <a:pt x="8279276" y="11025671"/>
                </a:lnTo>
                <a:lnTo>
                  <a:pt x="8279276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3730614">
            <a:off x="-1244149" y="5820113"/>
            <a:ext cx="5144294" cy="4000678"/>
          </a:xfrm>
          <a:custGeom>
            <a:avLst/>
            <a:gdLst/>
            <a:ahLst/>
            <a:cxnLst/>
            <a:rect l="l" t="t" r="r" b="b"/>
            <a:pathLst>
              <a:path w="5144294" h="4000678">
                <a:moveTo>
                  <a:pt x="0" y="0"/>
                </a:moveTo>
                <a:lnTo>
                  <a:pt x="5144294" y="0"/>
                </a:lnTo>
                <a:lnTo>
                  <a:pt x="5144294" y="4000678"/>
                </a:lnTo>
                <a:lnTo>
                  <a:pt x="0" y="40006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8953925" y="7154215"/>
            <a:ext cx="757925" cy="761723"/>
          </a:xfrm>
          <a:custGeom>
            <a:avLst/>
            <a:gdLst/>
            <a:ahLst/>
            <a:cxnLst/>
            <a:rect l="l" t="t" r="r" b="b"/>
            <a:pathLst>
              <a:path w="757925" h="761723">
                <a:moveTo>
                  <a:pt x="0" y="0"/>
                </a:moveTo>
                <a:lnTo>
                  <a:pt x="757925" y="0"/>
                </a:lnTo>
                <a:lnTo>
                  <a:pt x="757925" y="761722"/>
                </a:lnTo>
                <a:lnTo>
                  <a:pt x="0" y="76172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8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0164245" y="7707078"/>
            <a:ext cx="415636" cy="417719"/>
          </a:xfrm>
          <a:custGeom>
            <a:avLst/>
            <a:gdLst/>
            <a:ahLst/>
            <a:cxnLst/>
            <a:rect l="l" t="t" r="r" b="b"/>
            <a:pathLst>
              <a:path w="415636" h="417719">
                <a:moveTo>
                  <a:pt x="0" y="0"/>
                </a:moveTo>
                <a:lnTo>
                  <a:pt x="415636" y="0"/>
                </a:lnTo>
                <a:lnTo>
                  <a:pt x="415636" y="417719"/>
                </a:lnTo>
                <a:lnTo>
                  <a:pt x="0" y="4177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8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6540783" y="9049441"/>
            <a:ext cx="415636" cy="417719"/>
          </a:xfrm>
          <a:custGeom>
            <a:avLst/>
            <a:gdLst/>
            <a:ahLst/>
            <a:cxnLst/>
            <a:rect l="l" t="t" r="r" b="b"/>
            <a:pathLst>
              <a:path w="415636" h="417719">
                <a:moveTo>
                  <a:pt x="0" y="0"/>
                </a:moveTo>
                <a:lnTo>
                  <a:pt x="415637" y="0"/>
                </a:lnTo>
                <a:lnTo>
                  <a:pt x="415637" y="417718"/>
                </a:lnTo>
                <a:lnTo>
                  <a:pt x="0" y="4177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8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9504032" y="3243228"/>
            <a:ext cx="415636" cy="417719"/>
          </a:xfrm>
          <a:custGeom>
            <a:avLst/>
            <a:gdLst/>
            <a:ahLst/>
            <a:cxnLst/>
            <a:rect l="l" t="t" r="r" b="b"/>
            <a:pathLst>
              <a:path w="415636" h="417719">
                <a:moveTo>
                  <a:pt x="0" y="0"/>
                </a:moveTo>
                <a:lnTo>
                  <a:pt x="415636" y="0"/>
                </a:lnTo>
                <a:lnTo>
                  <a:pt x="415636" y="417719"/>
                </a:lnTo>
                <a:lnTo>
                  <a:pt x="0" y="4177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8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998539" y="1006560"/>
            <a:ext cx="16728735" cy="168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65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SIC Approach: </a:t>
            </a:r>
          </a:p>
          <a:p>
            <a:pPr algn="l">
              <a:lnSpc>
                <a:spcPts val="6500"/>
              </a:lnSpc>
            </a:pPr>
            <a:r>
              <a:rPr lang="en-US" sz="65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Integrated with clinical care</a:t>
            </a:r>
          </a:p>
        </p:txBody>
      </p:sp>
      <p:sp>
        <p:nvSpPr>
          <p:cNvPr id="9" name="Freeform 9"/>
          <p:cNvSpPr/>
          <p:nvPr/>
        </p:nvSpPr>
        <p:spPr>
          <a:xfrm>
            <a:off x="16717017" y="846891"/>
            <a:ext cx="1010258" cy="1015320"/>
          </a:xfrm>
          <a:custGeom>
            <a:avLst/>
            <a:gdLst/>
            <a:ahLst/>
            <a:cxnLst/>
            <a:rect l="l" t="t" r="r" b="b"/>
            <a:pathLst>
              <a:path w="1010258" h="1015320">
                <a:moveTo>
                  <a:pt x="0" y="0"/>
                </a:moveTo>
                <a:lnTo>
                  <a:pt x="1010258" y="0"/>
                </a:lnTo>
                <a:lnTo>
                  <a:pt x="1010258" y="1015320"/>
                </a:lnTo>
                <a:lnTo>
                  <a:pt x="0" y="101532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8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6141758" y="603190"/>
            <a:ext cx="575258" cy="578141"/>
          </a:xfrm>
          <a:custGeom>
            <a:avLst/>
            <a:gdLst/>
            <a:ahLst/>
            <a:cxnLst/>
            <a:rect l="l" t="t" r="r" b="b"/>
            <a:pathLst>
              <a:path w="575258" h="578141">
                <a:moveTo>
                  <a:pt x="0" y="0"/>
                </a:moveTo>
                <a:lnTo>
                  <a:pt x="575259" y="0"/>
                </a:lnTo>
                <a:lnTo>
                  <a:pt x="575259" y="578140"/>
                </a:lnTo>
                <a:lnTo>
                  <a:pt x="0" y="5781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8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2389233" y="3359073"/>
            <a:ext cx="15338041" cy="6577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4644" lvl="1" algn="l">
              <a:lnSpc>
                <a:spcPts val="4339"/>
              </a:lnSpc>
            </a:pPr>
            <a:r>
              <a:rPr lang="en-US" sz="3099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Healthcare provider or public health refer patient to SIC</a:t>
            </a:r>
          </a:p>
          <a:p>
            <a:pPr marL="334644" lvl="1" algn="l">
              <a:lnSpc>
                <a:spcPts val="4339"/>
              </a:lnSpc>
            </a:pPr>
            <a:endParaRPr lang="en-US" sz="3099" b="1" dirty="0">
              <a:solidFill>
                <a:srgbClr val="005D9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34644" lvl="1" algn="l">
              <a:lnSpc>
                <a:spcPts val="4339"/>
              </a:lnSpc>
            </a:pPr>
            <a:r>
              <a:rPr lang="en-US" sz="3099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Patients undergo standardized assessment of the adverse event</a:t>
            </a:r>
          </a:p>
          <a:p>
            <a:pPr marL="1338579" lvl="2" indent="-446193" algn="l">
              <a:lnSpc>
                <a:spcPts val="4339"/>
              </a:lnSpc>
              <a:buFont typeface="Arial"/>
              <a:buChar char="⚬"/>
            </a:pPr>
            <a:r>
              <a:rPr lang="en-US" sz="3099" dirty="0">
                <a:solidFill>
                  <a:srgbClr val="005D9E"/>
                </a:solidFill>
                <a:latin typeface="Montserrat"/>
                <a:ea typeface="Montserrat"/>
                <a:cs typeface="Montserrat"/>
                <a:sym typeface="Montserrat"/>
              </a:rPr>
              <a:t>Risk-benefit assessment for proceeding with revaccination</a:t>
            </a:r>
          </a:p>
          <a:p>
            <a:pPr marL="1338579" lvl="2" indent="-446193" algn="l">
              <a:lnSpc>
                <a:spcPts val="4339"/>
              </a:lnSpc>
              <a:buFont typeface="Arial"/>
              <a:buChar char="⚬"/>
            </a:pPr>
            <a:r>
              <a:rPr lang="en-US" sz="3099" dirty="0">
                <a:solidFill>
                  <a:srgbClr val="005D9E"/>
                </a:solidFill>
                <a:latin typeface="Montserrat"/>
                <a:ea typeface="Montserrat"/>
                <a:cs typeface="Montserrat"/>
                <a:sym typeface="Montserrat"/>
              </a:rPr>
              <a:t>Recommendations regarding revaccination are made based on network protocols</a:t>
            </a:r>
          </a:p>
          <a:p>
            <a:pPr marL="435186" lvl="1">
              <a:lnSpc>
                <a:spcPts val="4339"/>
              </a:lnSpc>
            </a:pPr>
            <a:r>
              <a:rPr lang="en-US" sz="3099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Patients are vaccinated in the SIC or via public health</a:t>
            </a:r>
          </a:p>
          <a:p>
            <a:pPr algn="l">
              <a:lnSpc>
                <a:spcPts val="4339"/>
              </a:lnSpc>
            </a:pPr>
            <a:endParaRPr lang="en-US" sz="3099" b="1" dirty="0">
              <a:solidFill>
                <a:srgbClr val="005D9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34644" lvl="1" algn="l">
              <a:lnSpc>
                <a:spcPts val="4339"/>
              </a:lnSpc>
            </a:pPr>
            <a:r>
              <a:rPr lang="en-US" sz="3099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Follow up post-vaccination</a:t>
            </a:r>
          </a:p>
          <a:p>
            <a:pPr algn="l">
              <a:lnSpc>
                <a:spcPts val="4339"/>
              </a:lnSpc>
            </a:pPr>
            <a:endParaRPr lang="en-US" sz="3099" b="1" dirty="0">
              <a:solidFill>
                <a:srgbClr val="005D9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34644" lvl="1" algn="l">
              <a:lnSpc>
                <a:spcPts val="4339"/>
              </a:lnSpc>
            </a:pPr>
            <a:r>
              <a:rPr lang="en-US" sz="3099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De-identified data is entered into national database</a:t>
            </a:r>
          </a:p>
          <a:p>
            <a:pPr algn="l">
              <a:lnSpc>
                <a:spcPts val="4339"/>
              </a:lnSpc>
            </a:pPr>
            <a:endParaRPr lang="en-US" sz="3099" b="1" dirty="0">
              <a:solidFill>
                <a:srgbClr val="005D9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3" name="Graphic 12" descr="Stethoscope">
            <a:extLst>
              <a:ext uri="{FF2B5EF4-FFF2-40B4-BE49-F238E27FC236}">
                <a16:creationId xmlns:a16="http://schemas.microsoft.com/office/drawing/2014/main" id="{1A283C3C-7DC4-CEFF-6677-0D64D615E08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23422" y="4653917"/>
            <a:ext cx="867451" cy="867451"/>
          </a:xfrm>
          <a:prstGeom prst="rect">
            <a:avLst/>
          </a:prstGeom>
        </p:spPr>
      </p:pic>
      <p:pic>
        <p:nvPicPr>
          <p:cNvPr id="14" name="Graphic 13" descr="Needle">
            <a:extLst>
              <a:ext uri="{FF2B5EF4-FFF2-40B4-BE49-F238E27FC236}">
                <a16:creationId xmlns:a16="http://schemas.microsoft.com/office/drawing/2014/main" id="{F3BEECE5-A4C1-A15A-4EA0-4814764D42C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75128" y="6776863"/>
            <a:ext cx="659953" cy="659953"/>
          </a:xfrm>
          <a:prstGeom prst="rect">
            <a:avLst/>
          </a:prstGeom>
        </p:spPr>
      </p:pic>
      <p:pic>
        <p:nvPicPr>
          <p:cNvPr id="15" name="Graphic 14" descr="Speaker phone">
            <a:extLst>
              <a:ext uri="{FF2B5EF4-FFF2-40B4-BE49-F238E27FC236}">
                <a16:creationId xmlns:a16="http://schemas.microsoft.com/office/drawing/2014/main" id="{00C40B4D-115B-9DFE-F323-54C2E54255B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75128" y="7790254"/>
            <a:ext cx="695029" cy="695029"/>
          </a:xfrm>
          <a:prstGeom prst="rect">
            <a:avLst/>
          </a:prstGeom>
        </p:spPr>
      </p:pic>
      <p:pic>
        <p:nvPicPr>
          <p:cNvPr id="16" name="Graphic 13" descr="Database">
            <a:extLst>
              <a:ext uri="{FF2B5EF4-FFF2-40B4-BE49-F238E27FC236}">
                <a16:creationId xmlns:a16="http://schemas.microsoft.com/office/drawing/2014/main" id="{44537BF4-FD8C-44FB-F8A9-BA91C2BFB22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475128" y="8687931"/>
            <a:ext cx="695029" cy="695029"/>
          </a:xfrm>
          <a:prstGeom prst="rect">
            <a:avLst/>
          </a:prstGeom>
        </p:spPr>
      </p:pic>
      <p:pic>
        <p:nvPicPr>
          <p:cNvPr id="17" name="Graphic 16" descr="Questions with solid fill">
            <a:extLst>
              <a:ext uri="{FF2B5EF4-FFF2-40B4-BE49-F238E27FC236}">
                <a16:creationId xmlns:a16="http://schemas.microsoft.com/office/drawing/2014/main" id="{03FF343A-2F1B-6343-E633-E8D3881078B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396180" y="3192108"/>
            <a:ext cx="867451" cy="867451"/>
          </a:xfrm>
          <a:prstGeom prst="rect">
            <a:avLst/>
          </a:prstGeom>
        </p:spPr>
      </p:pic>
      <p:sp>
        <p:nvSpPr>
          <p:cNvPr id="19" name="Freeform 14">
            <a:extLst>
              <a:ext uri="{FF2B5EF4-FFF2-40B4-BE49-F238E27FC236}">
                <a16:creationId xmlns:a16="http://schemas.microsoft.com/office/drawing/2014/main" id="{E89A88E1-62D3-4F61-8034-894FE9A551B3}"/>
              </a:ext>
            </a:extLst>
          </p:cNvPr>
          <p:cNvSpPr/>
          <p:nvPr/>
        </p:nvSpPr>
        <p:spPr>
          <a:xfrm>
            <a:off x="16017569" y="365227"/>
            <a:ext cx="1930920" cy="987913"/>
          </a:xfrm>
          <a:custGeom>
            <a:avLst/>
            <a:gdLst/>
            <a:ahLst/>
            <a:cxnLst/>
            <a:rect l="l" t="t" r="r" b="b"/>
            <a:pathLst>
              <a:path w="1930920" h="987913">
                <a:moveTo>
                  <a:pt x="0" y="0"/>
                </a:moveTo>
                <a:lnTo>
                  <a:pt x="1930920" y="0"/>
                </a:lnTo>
                <a:lnTo>
                  <a:pt x="1930920" y="987913"/>
                </a:lnTo>
                <a:lnTo>
                  <a:pt x="0" y="987913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53848" y="4234815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1" y="0"/>
                </a:lnTo>
                <a:lnTo>
                  <a:pt x="6900311" y="9189276"/>
                </a:lnTo>
                <a:lnTo>
                  <a:pt x="0" y="9189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329990" y="7280738"/>
            <a:ext cx="501554" cy="504067"/>
          </a:xfrm>
          <a:custGeom>
            <a:avLst/>
            <a:gdLst/>
            <a:ahLst/>
            <a:cxnLst/>
            <a:rect l="l" t="t" r="r" b="b"/>
            <a:pathLst>
              <a:path w="501554" h="504067">
                <a:moveTo>
                  <a:pt x="0" y="0"/>
                </a:moveTo>
                <a:lnTo>
                  <a:pt x="501553" y="0"/>
                </a:lnTo>
                <a:lnTo>
                  <a:pt x="501553" y="504067"/>
                </a:lnTo>
                <a:lnTo>
                  <a:pt x="0" y="5040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8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1728213" y="8206621"/>
            <a:ext cx="619727" cy="622832"/>
          </a:xfrm>
          <a:custGeom>
            <a:avLst/>
            <a:gdLst/>
            <a:ahLst/>
            <a:cxnLst/>
            <a:rect l="l" t="t" r="r" b="b"/>
            <a:pathLst>
              <a:path w="619727" h="622832">
                <a:moveTo>
                  <a:pt x="0" y="0"/>
                </a:moveTo>
                <a:lnTo>
                  <a:pt x="619728" y="0"/>
                </a:lnTo>
                <a:lnTo>
                  <a:pt x="619728" y="622832"/>
                </a:lnTo>
                <a:lnTo>
                  <a:pt x="0" y="6228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8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0710262" y="2853493"/>
            <a:ext cx="619727" cy="622832"/>
          </a:xfrm>
          <a:custGeom>
            <a:avLst/>
            <a:gdLst/>
            <a:ahLst/>
            <a:cxnLst/>
            <a:rect l="l" t="t" r="r" b="b"/>
            <a:pathLst>
              <a:path w="619727" h="622832">
                <a:moveTo>
                  <a:pt x="0" y="0"/>
                </a:moveTo>
                <a:lnTo>
                  <a:pt x="619728" y="0"/>
                </a:lnTo>
                <a:lnTo>
                  <a:pt x="619728" y="622833"/>
                </a:lnTo>
                <a:lnTo>
                  <a:pt x="0" y="6228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8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6397340" y="9258300"/>
            <a:ext cx="501554" cy="504067"/>
          </a:xfrm>
          <a:custGeom>
            <a:avLst/>
            <a:gdLst/>
            <a:ahLst/>
            <a:cxnLst/>
            <a:rect l="l" t="t" r="r" b="b"/>
            <a:pathLst>
              <a:path w="501554" h="504067">
                <a:moveTo>
                  <a:pt x="0" y="0"/>
                </a:moveTo>
                <a:lnTo>
                  <a:pt x="501554" y="0"/>
                </a:lnTo>
                <a:lnTo>
                  <a:pt x="501554" y="504067"/>
                </a:lnTo>
                <a:lnTo>
                  <a:pt x="0" y="5040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8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159396" y="1484137"/>
            <a:ext cx="6104057" cy="1301287"/>
            <a:chOff x="0" y="0"/>
            <a:chExt cx="1607653" cy="3427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07653" cy="342726"/>
            </a:xfrm>
            <a:custGeom>
              <a:avLst/>
              <a:gdLst/>
              <a:ahLst/>
              <a:cxnLst/>
              <a:rect l="l" t="t" r="r" b="b"/>
              <a:pathLst>
                <a:path w="1607653" h="342726">
                  <a:moveTo>
                    <a:pt x="0" y="0"/>
                  </a:moveTo>
                  <a:lnTo>
                    <a:pt x="1607653" y="0"/>
                  </a:lnTo>
                  <a:lnTo>
                    <a:pt x="1607653" y="342726"/>
                  </a:lnTo>
                  <a:lnTo>
                    <a:pt x="0" y="3427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607653" cy="3808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10401022">
            <a:off x="11779359" y="-2772938"/>
            <a:ext cx="7956973" cy="10596453"/>
          </a:xfrm>
          <a:custGeom>
            <a:avLst/>
            <a:gdLst/>
            <a:ahLst/>
            <a:cxnLst/>
            <a:rect l="l" t="t" r="r" b="b"/>
            <a:pathLst>
              <a:path w="7956973" h="10596453">
                <a:moveTo>
                  <a:pt x="0" y="0"/>
                </a:moveTo>
                <a:lnTo>
                  <a:pt x="7956973" y="0"/>
                </a:lnTo>
                <a:lnTo>
                  <a:pt x="7956973" y="10596453"/>
                </a:lnTo>
                <a:lnTo>
                  <a:pt x="0" y="10596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028700" y="471063"/>
            <a:ext cx="15061920" cy="41678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60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Patients with cardiac events following COVID-19 vaccination in the SIC network (Jan 2021-Feb 2023)</a:t>
            </a:r>
          </a:p>
          <a:p>
            <a:pPr algn="l">
              <a:lnSpc>
                <a:spcPts val="6500"/>
              </a:lnSpc>
            </a:pPr>
            <a:endParaRPr lang="en-US" sz="6000" b="1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500"/>
              </a:lnSpc>
            </a:pPr>
            <a:endParaRPr lang="en-US" sz="6000" b="1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6D897423-1400-B0AA-AC7D-F72593EC32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6063451"/>
              </p:ext>
            </p:extLst>
          </p:nvPr>
        </p:nvGraphicFramePr>
        <p:xfrm>
          <a:off x="1757493" y="2971747"/>
          <a:ext cx="14773013" cy="6847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3B528DFF-FA74-4FCE-9D25-EEC0EA934F39}"/>
              </a:ext>
            </a:extLst>
          </p:cNvPr>
          <p:cNvSpPr txBox="1"/>
          <p:nvPr/>
        </p:nvSpPr>
        <p:spPr>
          <a:xfrm>
            <a:off x="56967" y="9811692"/>
            <a:ext cx="6306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Piche-Renaud et al, ESPID 2023; </a:t>
            </a:r>
            <a:r>
              <a:rPr lang="en-US" dirty="0"/>
              <a:t>Piche-Renaud et al, </a:t>
            </a:r>
            <a:r>
              <a:rPr lang="en-US" i="1" dirty="0"/>
              <a:t>Under review</a:t>
            </a:r>
          </a:p>
          <a:p>
            <a:endParaRPr lang="en-US" dirty="0"/>
          </a:p>
        </p:txBody>
      </p:sp>
      <p:sp>
        <p:nvSpPr>
          <p:cNvPr id="18" name="Freeform 14">
            <a:extLst>
              <a:ext uri="{FF2B5EF4-FFF2-40B4-BE49-F238E27FC236}">
                <a16:creationId xmlns:a16="http://schemas.microsoft.com/office/drawing/2014/main" id="{1453EA85-3385-405D-A722-E7B1470347C6}"/>
              </a:ext>
            </a:extLst>
          </p:cNvPr>
          <p:cNvSpPr/>
          <p:nvPr/>
        </p:nvSpPr>
        <p:spPr>
          <a:xfrm>
            <a:off x="16017569" y="365227"/>
            <a:ext cx="1930920" cy="987913"/>
          </a:xfrm>
          <a:custGeom>
            <a:avLst/>
            <a:gdLst/>
            <a:ahLst/>
            <a:cxnLst/>
            <a:rect l="l" t="t" r="r" b="b"/>
            <a:pathLst>
              <a:path w="1930920" h="987913">
                <a:moveTo>
                  <a:pt x="0" y="0"/>
                </a:moveTo>
                <a:lnTo>
                  <a:pt x="1930920" y="0"/>
                </a:lnTo>
                <a:lnTo>
                  <a:pt x="1930920" y="987913"/>
                </a:lnTo>
                <a:lnTo>
                  <a:pt x="0" y="9879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62394" y="1332152"/>
            <a:ext cx="9258300" cy="9258300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0" y="6350000"/>
                  </a:moveTo>
                  <a:lnTo>
                    <a:pt x="6350000" y="6350000"/>
                  </a:lnTo>
                  <a:lnTo>
                    <a:pt x="6350000" y="0"/>
                  </a:lnTo>
                  <a:cubicBezTo>
                    <a:pt x="2843530" y="0"/>
                    <a:pt x="0" y="2843530"/>
                    <a:pt x="0" y="6350000"/>
                  </a:cubicBezTo>
                  <a:close/>
                </a:path>
              </a:pathLst>
            </a:custGeom>
            <a:gradFill rotWithShape="1">
              <a:gsLst>
                <a:gs pos="0">
                  <a:srgbClr val="9DD4FF">
                    <a:alpha val="100000"/>
                  </a:srgbClr>
                </a:gs>
                <a:gs pos="50000">
                  <a:srgbClr val="1068B8">
                    <a:alpha val="100000"/>
                  </a:srgbClr>
                </a:gs>
                <a:gs pos="100000">
                  <a:srgbClr val="0858A6">
                    <a:alpha val="100000"/>
                  </a:srgbClr>
                </a:gs>
              </a:gsLst>
              <a:lin ang="540000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019378" y="1789136"/>
            <a:ext cx="8801316" cy="8801316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0" y="6350000"/>
                  </a:moveTo>
                  <a:lnTo>
                    <a:pt x="6350000" y="6350000"/>
                  </a:lnTo>
                  <a:lnTo>
                    <a:pt x="6350000" y="0"/>
                  </a:lnTo>
                  <a:cubicBezTo>
                    <a:pt x="2843530" y="0"/>
                    <a:pt x="0" y="2843530"/>
                    <a:pt x="0" y="6350000"/>
                  </a:cubicBezTo>
                  <a:close/>
                </a:path>
              </a:pathLst>
            </a:custGeom>
            <a:blipFill>
              <a:blip r:embed="rId3"/>
              <a:stretch>
                <a:fillRect l="-24906" r="-2490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-1580157" y="4234815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1" y="0"/>
                </a:lnTo>
                <a:lnTo>
                  <a:pt x="6900311" y="9189276"/>
                </a:lnTo>
                <a:lnTo>
                  <a:pt x="0" y="91892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3035671" flipH="1">
            <a:off x="10327061" y="-1973168"/>
            <a:ext cx="5074419" cy="3946337"/>
          </a:xfrm>
          <a:custGeom>
            <a:avLst/>
            <a:gdLst/>
            <a:ahLst/>
            <a:cxnLst/>
            <a:rect l="l" t="t" r="r" b="b"/>
            <a:pathLst>
              <a:path w="5074419" h="3946337">
                <a:moveTo>
                  <a:pt x="5074419" y="0"/>
                </a:moveTo>
                <a:lnTo>
                  <a:pt x="0" y="0"/>
                </a:lnTo>
                <a:lnTo>
                  <a:pt x="0" y="3946336"/>
                </a:lnTo>
                <a:lnTo>
                  <a:pt x="5074419" y="3946336"/>
                </a:lnTo>
                <a:lnTo>
                  <a:pt x="507441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7722666" y="8108049"/>
            <a:ext cx="276271" cy="277655"/>
          </a:xfrm>
          <a:custGeom>
            <a:avLst/>
            <a:gdLst/>
            <a:ahLst/>
            <a:cxnLst/>
            <a:rect l="l" t="t" r="r" b="b"/>
            <a:pathLst>
              <a:path w="276271" h="277655">
                <a:moveTo>
                  <a:pt x="0" y="0"/>
                </a:moveTo>
                <a:lnTo>
                  <a:pt x="276271" y="0"/>
                </a:lnTo>
                <a:lnTo>
                  <a:pt x="276271" y="277655"/>
                </a:lnTo>
                <a:lnTo>
                  <a:pt x="0" y="2776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8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8281084" y="7631117"/>
            <a:ext cx="612689" cy="615759"/>
          </a:xfrm>
          <a:custGeom>
            <a:avLst/>
            <a:gdLst/>
            <a:ahLst/>
            <a:cxnLst/>
            <a:rect l="l" t="t" r="r" b="b"/>
            <a:pathLst>
              <a:path w="612689" h="615759">
                <a:moveTo>
                  <a:pt x="0" y="0"/>
                </a:moveTo>
                <a:lnTo>
                  <a:pt x="612689" y="0"/>
                </a:lnTo>
                <a:lnTo>
                  <a:pt x="612689" y="615760"/>
                </a:lnTo>
                <a:lnTo>
                  <a:pt x="0" y="6157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8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8587429" y="2874248"/>
            <a:ext cx="501554" cy="504067"/>
          </a:xfrm>
          <a:custGeom>
            <a:avLst/>
            <a:gdLst/>
            <a:ahLst/>
            <a:cxnLst/>
            <a:rect l="l" t="t" r="r" b="b"/>
            <a:pathLst>
              <a:path w="501554" h="504067">
                <a:moveTo>
                  <a:pt x="0" y="0"/>
                </a:moveTo>
                <a:lnTo>
                  <a:pt x="501554" y="0"/>
                </a:lnTo>
                <a:lnTo>
                  <a:pt x="501554" y="504067"/>
                </a:lnTo>
                <a:lnTo>
                  <a:pt x="0" y="5040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8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183830" y="2676642"/>
            <a:ext cx="8605906" cy="5474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9" lvl="1" indent="-334645" algn="l">
              <a:lnSpc>
                <a:spcPts val="4339"/>
              </a:lnSpc>
              <a:buFont typeface="Arial"/>
              <a:buChar char="•"/>
            </a:pPr>
            <a:r>
              <a:rPr lang="en-US" sz="3099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Revaccination with a COVID-19 vaccine can be considered for those with chest pain that does not meet criteria for myocarditis</a:t>
            </a:r>
          </a:p>
          <a:p>
            <a:pPr marL="669289" lvl="1" indent="-334645" algn="l">
              <a:lnSpc>
                <a:spcPts val="4339"/>
              </a:lnSpc>
              <a:buFont typeface="Arial"/>
              <a:buChar char="•"/>
            </a:pPr>
            <a:endParaRPr lang="en-US" sz="3099" b="1" dirty="0">
              <a:solidFill>
                <a:srgbClr val="005D9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669289" lvl="1" indent="-334645" algn="l">
              <a:lnSpc>
                <a:spcPts val="4339"/>
              </a:lnSpc>
              <a:buFont typeface="Arial"/>
              <a:buChar char="•"/>
            </a:pPr>
            <a:r>
              <a:rPr lang="en-US" sz="3099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For those with confirmed myocarditis or pericarditis, revaccination may be considered in people with risk factors for severe COVID-19 with close monitoring</a:t>
            </a:r>
          </a:p>
        </p:txBody>
      </p:sp>
      <p:sp>
        <p:nvSpPr>
          <p:cNvPr id="13" name="Freeform 13"/>
          <p:cNvSpPr/>
          <p:nvPr/>
        </p:nvSpPr>
        <p:spPr>
          <a:xfrm>
            <a:off x="11638032" y="2735420"/>
            <a:ext cx="276271" cy="277655"/>
          </a:xfrm>
          <a:custGeom>
            <a:avLst/>
            <a:gdLst/>
            <a:ahLst/>
            <a:cxnLst/>
            <a:rect l="l" t="t" r="r" b="b"/>
            <a:pathLst>
              <a:path w="276271" h="277655">
                <a:moveTo>
                  <a:pt x="0" y="0"/>
                </a:moveTo>
                <a:lnTo>
                  <a:pt x="276271" y="0"/>
                </a:lnTo>
                <a:lnTo>
                  <a:pt x="276271" y="277655"/>
                </a:lnTo>
                <a:lnTo>
                  <a:pt x="0" y="2776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8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11361762" y="3318241"/>
            <a:ext cx="276271" cy="277655"/>
          </a:xfrm>
          <a:custGeom>
            <a:avLst/>
            <a:gdLst/>
            <a:ahLst/>
            <a:cxnLst/>
            <a:rect l="l" t="t" r="r" b="b"/>
            <a:pathLst>
              <a:path w="276271" h="277655">
                <a:moveTo>
                  <a:pt x="0" y="0"/>
                </a:moveTo>
                <a:lnTo>
                  <a:pt x="276270" y="0"/>
                </a:lnTo>
                <a:lnTo>
                  <a:pt x="276270" y="277655"/>
                </a:lnTo>
                <a:lnTo>
                  <a:pt x="0" y="2776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48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8">
            <a:extLst>
              <a:ext uri="{FF2B5EF4-FFF2-40B4-BE49-F238E27FC236}">
                <a16:creationId xmlns:a16="http://schemas.microsoft.com/office/drawing/2014/main" id="{923124F0-C01F-4D8B-B24D-224B7B3F007D}"/>
              </a:ext>
            </a:extLst>
          </p:cNvPr>
          <p:cNvSpPr txBox="1"/>
          <p:nvPr/>
        </p:nvSpPr>
        <p:spPr>
          <a:xfrm>
            <a:off x="998539" y="1006560"/>
            <a:ext cx="16728735" cy="833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500"/>
              </a:lnSpc>
            </a:pPr>
            <a:r>
              <a:rPr lang="en-US" sz="65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Conclusions and clinical guidance</a:t>
            </a:r>
          </a:p>
        </p:txBody>
      </p:sp>
      <p:sp>
        <p:nvSpPr>
          <p:cNvPr id="19" name="Freeform 14">
            <a:extLst>
              <a:ext uri="{FF2B5EF4-FFF2-40B4-BE49-F238E27FC236}">
                <a16:creationId xmlns:a16="http://schemas.microsoft.com/office/drawing/2014/main" id="{B5AFF376-F159-48CD-8217-D4EFCFFDD024}"/>
              </a:ext>
            </a:extLst>
          </p:cNvPr>
          <p:cNvSpPr/>
          <p:nvPr/>
        </p:nvSpPr>
        <p:spPr>
          <a:xfrm>
            <a:off x="16017569" y="365227"/>
            <a:ext cx="1930920" cy="987913"/>
          </a:xfrm>
          <a:custGeom>
            <a:avLst/>
            <a:gdLst/>
            <a:ahLst/>
            <a:cxnLst/>
            <a:rect l="l" t="t" r="r" b="b"/>
            <a:pathLst>
              <a:path w="1930920" h="987913">
                <a:moveTo>
                  <a:pt x="0" y="0"/>
                </a:moveTo>
                <a:lnTo>
                  <a:pt x="1930920" y="0"/>
                </a:lnTo>
                <a:lnTo>
                  <a:pt x="1930920" y="987913"/>
                </a:lnTo>
                <a:lnTo>
                  <a:pt x="0" y="98791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68641" y="9085079"/>
            <a:ext cx="266327" cy="267662"/>
          </a:xfrm>
          <a:custGeom>
            <a:avLst/>
            <a:gdLst/>
            <a:ahLst/>
            <a:cxnLst/>
            <a:rect l="l" t="t" r="r" b="b"/>
            <a:pathLst>
              <a:path w="266327" h="267662">
                <a:moveTo>
                  <a:pt x="0" y="0"/>
                </a:moveTo>
                <a:lnTo>
                  <a:pt x="266327" y="0"/>
                </a:lnTo>
                <a:lnTo>
                  <a:pt x="266327" y="267662"/>
                </a:lnTo>
                <a:lnTo>
                  <a:pt x="0" y="2676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527" b="-15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580157" y="4234815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0" y="0"/>
                </a:lnTo>
                <a:lnTo>
                  <a:pt x="6900310" y="9189275"/>
                </a:lnTo>
                <a:lnTo>
                  <a:pt x="0" y="91892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63" r="-16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435987" y="8872491"/>
            <a:ext cx="1010258" cy="1015320"/>
          </a:xfrm>
          <a:custGeom>
            <a:avLst/>
            <a:gdLst/>
            <a:ahLst/>
            <a:cxnLst/>
            <a:rect l="l" t="t" r="r" b="b"/>
            <a:pathLst>
              <a:path w="1010258" h="1015320">
                <a:moveTo>
                  <a:pt x="0" y="0"/>
                </a:moveTo>
                <a:lnTo>
                  <a:pt x="1010258" y="0"/>
                </a:lnTo>
                <a:lnTo>
                  <a:pt x="1010258" y="1015320"/>
                </a:lnTo>
                <a:lnTo>
                  <a:pt x="0" y="10153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0" r="-25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860728" y="8628789"/>
            <a:ext cx="575258" cy="578141"/>
          </a:xfrm>
          <a:custGeom>
            <a:avLst/>
            <a:gdLst/>
            <a:ahLst/>
            <a:cxnLst/>
            <a:rect l="l" t="t" r="r" b="b"/>
            <a:pathLst>
              <a:path w="575258" h="578141">
                <a:moveTo>
                  <a:pt x="0" y="0"/>
                </a:moveTo>
                <a:lnTo>
                  <a:pt x="575258" y="0"/>
                </a:lnTo>
                <a:lnTo>
                  <a:pt x="575258" y="578141"/>
                </a:lnTo>
                <a:lnTo>
                  <a:pt x="0" y="5781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0" r="-25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8897501" y="5622196"/>
            <a:ext cx="3264581" cy="4366551"/>
          </a:xfrm>
          <a:custGeom>
            <a:avLst/>
            <a:gdLst/>
            <a:ahLst/>
            <a:cxnLst/>
            <a:rect l="l" t="t" r="r" b="b"/>
            <a:pathLst>
              <a:path w="3264581" h="4366551">
                <a:moveTo>
                  <a:pt x="0" y="0"/>
                </a:moveTo>
                <a:lnTo>
                  <a:pt x="3264581" y="0"/>
                </a:lnTo>
                <a:lnTo>
                  <a:pt x="3264581" y="4366551"/>
                </a:lnTo>
                <a:lnTo>
                  <a:pt x="0" y="43665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0523118" y="9258300"/>
            <a:ext cx="501554" cy="504067"/>
          </a:xfrm>
          <a:custGeom>
            <a:avLst/>
            <a:gdLst/>
            <a:ahLst/>
            <a:cxnLst/>
            <a:rect l="l" t="t" r="r" b="b"/>
            <a:pathLst>
              <a:path w="501554" h="504067">
                <a:moveTo>
                  <a:pt x="0" y="0"/>
                </a:moveTo>
                <a:lnTo>
                  <a:pt x="501554" y="0"/>
                </a:lnTo>
                <a:lnTo>
                  <a:pt x="501554" y="504067"/>
                </a:lnTo>
                <a:lnTo>
                  <a:pt x="0" y="5040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0" r="-25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565216" y="3013075"/>
            <a:ext cx="266327" cy="267662"/>
          </a:xfrm>
          <a:custGeom>
            <a:avLst/>
            <a:gdLst/>
            <a:ahLst/>
            <a:cxnLst/>
            <a:rect l="l" t="t" r="r" b="b"/>
            <a:pathLst>
              <a:path w="266327" h="267662">
                <a:moveTo>
                  <a:pt x="0" y="0"/>
                </a:moveTo>
                <a:lnTo>
                  <a:pt x="266327" y="0"/>
                </a:lnTo>
                <a:lnTo>
                  <a:pt x="266327" y="267662"/>
                </a:lnTo>
                <a:lnTo>
                  <a:pt x="0" y="2676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527" b="-15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10260644">
            <a:off x="12837615" y="-2398618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0" y="0"/>
                </a:lnTo>
                <a:lnTo>
                  <a:pt x="6900310" y="9189275"/>
                </a:lnTo>
                <a:lnTo>
                  <a:pt x="0" y="91892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63" r="-16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7089012" y="3448774"/>
            <a:ext cx="696594" cy="700084"/>
          </a:xfrm>
          <a:custGeom>
            <a:avLst/>
            <a:gdLst/>
            <a:ahLst/>
            <a:cxnLst/>
            <a:rect l="l" t="t" r="r" b="b"/>
            <a:pathLst>
              <a:path w="696594" h="700084">
                <a:moveTo>
                  <a:pt x="0" y="0"/>
                </a:moveTo>
                <a:lnTo>
                  <a:pt x="696594" y="0"/>
                </a:lnTo>
                <a:lnTo>
                  <a:pt x="696594" y="700084"/>
                </a:lnTo>
                <a:lnTo>
                  <a:pt x="0" y="7000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0" r="-25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6692359" y="3280737"/>
            <a:ext cx="396653" cy="398640"/>
          </a:xfrm>
          <a:custGeom>
            <a:avLst/>
            <a:gdLst/>
            <a:ahLst/>
            <a:cxnLst/>
            <a:rect l="l" t="t" r="r" b="b"/>
            <a:pathLst>
              <a:path w="396653" h="398640">
                <a:moveTo>
                  <a:pt x="0" y="0"/>
                </a:moveTo>
                <a:lnTo>
                  <a:pt x="396653" y="0"/>
                </a:lnTo>
                <a:lnTo>
                  <a:pt x="396653" y="398640"/>
                </a:lnTo>
                <a:lnTo>
                  <a:pt x="0" y="3986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8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50" r="-25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8187330" y="5856409"/>
            <a:ext cx="2081551" cy="896248"/>
            <a:chOff x="0" y="0"/>
            <a:chExt cx="2775401" cy="1194997"/>
          </a:xfrm>
        </p:grpSpPr>
        <p:sp>
          <p:nvSpPr>
            <p:cNvPr id="13" name="Freeform 13"/>
            <p:cNvSpPr/>
            <p:nvPr/>
          </p:nvSpPr>
          <p:spPr>
            <a:xfrm>
              <a:off x="16891" y="16891"/>
              <a:ext cx="2741549" cy="1161161"/>
            </a:xfrm>
            <a:custGeom>
              <a:avLst/>
              <a:gdLst/>
              <a:ahLst/>
              <a:cxnLst/>
              <a:rect l="l" t="t" r="r" b="b"/>
              <a:pathLst>
                <a:path w="2741549" h="1161161">
                  <a:moveTo>
                    <a:pt x="0" y="290322"/>
                  </a:moveTo>
                  <a:lnTo>
                    <a:pt x="2151380" y="290322"/>
                  </a:lnTo>
                  <a:lnTo>
                    <a:pt x="2151380" y="0"/>
                  </a:lnTo>
                  <a:lnTo>
                    <a:pt x="2741549" y="580644"/>
                  </a:lnTo>
                  <a:lnTo>
                    <a:pt x="2151380" y="1161161"/>
                  </a:lnTo>
                  <a:lnTo>
                    <a:pt x="2151380" y="870839"/>
                  </a:lnTo>
                  <a:lnTo>
                    <a:pt x="0" y="870839"/>
                  </a:lnTo>
                  <a:close/>
                </a:path>
              </a:pathLst>
            </a:custGeom>
            <a:solidFill>
              <a:srgbClr val="4F81B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-1397"/>
              <a:ext cx="2775458" cy="1197737"/>
            </a:xfrm>
            <a:custGeom>
              <a:avLst/>
              <a:gdLst/>
              <a:ahLst/>
              <a:cxnLst/>
              <a:rect l="l" t="t" r="r" b="b"/>
              <a:pathLst>
                <a:path w="2775458" h="1197737">
                  <a:moveTo>
                    <a:pt x="16891" y="291719"/>
                  </a:moveTo>
                  <a:lnTo>
                    <a:pt x="2168271" y="291719"/>
                  </a:lnTo>
                  <a:lnTo>
                    <a:pt x="2168271" y="308610"/>
                  </a:lnTo>
                  <a:lnTo>
                    <a:pt x="2151380" y="308610"/>
                  </a:lnTo>
                  <a:lnTo>
                    <a:pt x="2151380" y="18288"/>
                  </a:lnTo>
                  <a:cubicBezTo>
                    <a:pt x="2151380" y="11430"/>
                    <a:pt x="2155444" y="5334"/>
                    <a:pt x="2161794" y="2667"/>
                  </a:cubicBezTo>
                  <a:cubicBezTo>
                    <a:pt x="2168144" y="0"/>
                    <a:pt x="2175383" y="1397"/>
                    <a:pt x="2180209" y="6223"/>
                  </a:cubicBezTo>
                  <a:lnTo>
                    <a:pt x="2770378" y="586867"/>
                  </a:lnTo>
                  <a:cubicBezTo>
                    <a:pt x="2773553" y="590042"/>
                    <a:pt x="2775458" y="594360"/>
                    <a:pt x="2775458" y="598932"/>
                  </a:cubicBezTo>
                  <a:cubicBezTo>
                    <a:pt x="2775458" y="603504"/>
                    <a:pt x="2773680" y="607822"/>
                    <a:pt x="2770378" y="610997"/>
                  </a:cubicBezTo>
                  <a:lnTo>
                    <a:pt x="2180082" y="1191514"/>
                  </a:lnTo>
                  <a:cubicBezTo>
                    <a:pt x="2175256" y="1196340"/>
                    <a:pt x="2168017" y="1197737"/>
                    <a:pt x="2161667" y="1195070"/>
                  </a:cubicBezTo>
                  <a:cubicBezTo>
                    <a:pt x="2155317" y="1192403"/>
                    <a:pt x="2151253" y="1186307"/>
                    <a:pt x="2151253" y="1179449"/>
                  </a:cubicBezTo>
                  <a:lnTo>
                    <a:pt x="2151253" y="889127"/>
                  </a:lnTo>
                  <a:lnTo>
                    <a:pt x="2168144" y="889127"/>
                  </a:lnTo>
                  <a:lnTo>
                    <a:pt x="2168144" y="906018"/>
                  </a:lnTo>
                  <a:lnTo>
                    <a:pt x="16891" y="906018"/>
                  </a:lnTo>
                  <a:cubicBezTo>
                    <a:pt x="7620" y="906145"/>
                    <a:pt x="0" y="898525"/>
                    <a:pt x="0" y="889127"/>
                  </a:cubicBezTo>
                  <a:lnTo>
                    <a:pt x="0" y="308610"/>
                  </a:lnTo>
                  <a:cubicBezTo>
                    <a:pt x="0" y="299212"/>
                    <a:pt x="7620" y="291719"/>
                    <a:pt x="16891" y="291719"/>
                  </a:cubicBezTo>
                  <a:moveTo>
                    <a:pt x="16891" y="325628"/>
                  </a:moveTo>
                  <a:lnTo>
                    <a:pt x="16891" y="308610"/>
                  </a:lnTo>
                  <a:lnTo>
                    <a:pt x="33909" y="308610"/>
                  </a:lnTo>
                  <a:lnTo>
                    <a:pt x="33909" y="889127"/>
                  </a:lnTo>
                  <a:lnTo>
                    <a:pt x="16891" y="889127"/>
                  </a:lnTo>
                  <a:lnTo>
                    <a:pt x="16891" y="872236"/>
                  </a:lnTo>
                  <a:lnTo>
                    <a:pt x="2168271" y="872236"/>
                  </a:lnTo>
                  <a:cubicBezTo>
                    <a:pt x="2177669" y="872236"/>
                    <a:pt x="2185162" y="879856"/>
                    <a:pt x="2185162" y="889127"/>
                  </a:cubicBezTo>
                  <a:lnTo>
                    <a:pt x="2185162" y="1179449"/>
                  </a:lnTo>
                  <a:lnTo>
                    <a:pt x="2168271" y="1179449"/>
                  </a:lnTo>
                  <a:lnTo>
                    <a:pt x="2156333" y="1167384"/>
                  </a:lnTo>
                  <a:lnTo>
                    <a:pt x="2746629" y="586867"/>
                  </a:lnTo>
                  <a:lnTo>
                    <a:pt x="2758567" y="598932"/>
                  </a:lnTo>
                  <a:lnTo>
                    <a:pt x="2746629" y="610997"/>
                  </a:lnTo>
                  <a:lnTo>
                    <a:pt x="2156333" y="30353"/>
                  </a:lnTo>
                  <a:lnTo>
                    <a:pt x="2168271" y="18288"/>
                  </a:lnTo>
                  <a:lnTo>
                    <a:pt x="2185162" y="18288"/>
                  </a:lnTo>
                  <a:lnTo>
                    <a:pt x="2185162" y="308610"/>
                  </a:lnTo>
                  <a:cubicBezTo>
                    <a:pt x="2185162" y="318008"/>
                    <a:pt x="2177542" y="325501"/>
                    <a:pt x="2168271" y="325501"/>
                  </a:cubicBezTo>
                  <a:lnTo>
                    <a:pt x="16891" y="32550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85296" y="3448774"/>
            <a:ext cx="7055820" cy="5711518"/>
            <a:chOff x="0" y="0"/>
            <a:chExt cx="9407760" cy="7615357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9407760" cy="7615357"/>
              <a:chOff x="0" y="0"/>
              <a:chExt cx="1858323" cy="15042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858323" cy="1504268"/>
              </a:xfrm>
              <a:custGeom>
                <a:avLst/>
                <a:gdLst/>
                <a:ahLst/>
                <a:cxnLst/>
                <a:rect l="l" t="t" r="r" b="b"/>
                <a:pathLst>
                  <a:path w="1858323" h="1504268">
                    <a:moveTo>
                      <a:pt x="55959" y="0"/>
                    </a:moveTo>
                    <a:lnTo>
                      <a:pt x="1802364" y="0"/>
                    </a:lnTo>
                    <a:cubicBezTo>
                      <a:pt x="1817205" y="0"/>
                      <a:pt x="1831439" y="5896"/>
                      <a:pt x="1841933" y="16390"/>
                    </a:cubicBezTo>
                    <a:cubicBezTo>
                      <a:pt x="1852427" y="26884"/>
                      <a:pt x="1858323" y="41118"/>
                      <a:pt x="1858323" y="55959"/>
                    </a:cubicBezTo>
                    <a:lnTo>
                      <a:pt x="1858323" y="1448309"/>
                    </a:lnTo>
                    <a:cubicBezTo>
                      <a:pt x="1858323" y="1463150"/>
                      <a:pt x="1852427" y="1477384"/>
                      <a:pt x="1841933" y="1487878"/>
                    </a:cubicBezTo>
                    <a:cubicBezTo>
                      <a:pt x="1831439" y="1498372"/>
                      <a:pt x="1817205" y="1504268"/>
                      <a:pt x="1802364" y="1504268"/>
                    </a:cubicBezTo>
                    <a:lnTo>
                      <a:pt x="55959" y="1504268"/>
                    </a:lnTo>
                    <a:cubicBezTo>
                      <a:pt x="41118" y="1504268"/>
                      <a:pt x="26884" y="1498372"/>
                      <a:pt x="16390" y="1487878"/>
                    </a:cubicBezTo>
                    <a:cubicBezTo>
                      <a:pt x="5896" y="1477384"/>
                      <a:pt x="0" y="1463150"/>
                      <a:pt x="0" y="1448309"/>
                    </a:cubicBezTo>
                    <a:lnTo>
                      <a:pt x="0" y="55959"/>
                    </a:lnTo>
                    <a:cubicBezTo>
                      <a:pt x="0" y="41118"/>
                      <a:pt x="5896" y="26884"/>
                      <a:pt x="16390" y="16390"/>
                    </a:cubicBezTo>
                    <a:cubicBezTo>
                      <a:pt x="26884" y="5896"/>
                      <a:pt x="41118" y="0"/>
                      <a:pt x="5595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DD4FF">
                      <a:alpha val="100000"/>
                    </a:srgbClr>
                  </a:gs>
                  <a:gs pos="50000">
                    <a:srgbClr val="1068B8">
                      <a:alpha val="100000"/>
                    </a:srgbClr>
                  </a:gs>
                  <a:gs pos="100000">
                    <a:srgbClr val="0858A6">
                      <a:alpha val="100000"/>
                    </a:srgbClr>
                  </a:gs>
                </a:gsLst>
                <a:lin ang="5400000"/>
              </a:gradFill>
              <a:ln cap="rnd">
                <a:noFill/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1858323" cy="15423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881624" y="438552"/>
              <a:ext cx="7644512" cy="6738252"/>
              <a:chOff x="0" y="0"/>
              <a:chExt cx="922117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92211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922117" h="812800">
                    <a:moveTo>
                      <a:pt x="31057" y="0"/>
                    </a:moveTo>
                    <a:lnTo>
                      <a:pt x="891060" y="0"/>
                    </a:lnTo>
                    <a:cubicBezTo>
                      <a:pt x="899297" y="0"/>
                      <a:pt x="907196" y="3272"/>
                      <a:pt x="913021" y="9097"/>
                    </a:cubicBezTo>
                    <a:cubicBezTo>
                      <a:pt x="918845" y="14921"/>
                      <a:pt x="922117" y="22820"/>
                      <a:pt x="922117" y="31057"/>
                    </a:cubicBezTo>
                    <a:lnTo>
                      <a:pt x="922117" y="781743"/>
                    </a:lnTo>
                    <a:cubicBezTo>
                      <a:pt x="922117" y="798895"/>
                      <a:pt x="908212" y="812800"/>
                      <a:pt x="891060" y="812800"/>
                    </a:cubicBezTo>
                    <a:lnTo>
                      <a:pt x="31057" y="812800"/>
                    </a:lnTo>
                    <a:cubicBezTo>
                      <a:pt x="13905" y="812800"/>
                      <a:pt x="0" y="798895"/>
                      <a:pt x="0" y="781743"/>
                    </a:cubicBezTo>
                    <a:lnTo>
                      <a:pt x="0" y="31057"/>
                    </a:lnTo>
                    <a:cubicBezTo>
                      <a:pt x="0" y="13905"/>
                      <a:pt x="13905" y="0"/>
                      <a:pt x="31057" y="0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l="-16063" r="-16063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>
            <a:off x="10516532" y="3448774"/>
            <a:ext cx="7055820" cy="5711518"/>
            <a:chOff x="0" y="0"/>
            <a:chExt cx="9407760" cy="7615357"/>
          </a:xfrm>
        </p:grpSpPr>
        <p:grpSp>
          <p:nvGrpSpPr>
            <p:cNvPr id="22" name="Group 22"/>
            <p:cNvGrpSpPr/>
            <p:nvPr/>
          </p:nvGrpSpPr>
          <p:grpSpPr>
            <a:xfrm>
              <a:off x="0" y="0"/>
              <a:ext cx="9407760" cy="7615357"/>
              <a:chOff x="0" y="0"/>
              <a:chExt cx="1858323" cy="1504268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858323" cy="1504268"/>
              </a:xfrm>
              <a:custGeom>
                <a:avLst/>
                <a:gdLst/>
                <a:ahLst/>
                <a:cxnLst/>
                <a:rect l="l" t="t" r="r" b="b"/>
                <a:pathLst>
                  <a:path w="1858323" h="1504268">
                    <a:moveTo>
                      <a:pt x="55959" y="0"/>
                    </a:moveTo>
                    <a:lnTo>
                      <a:pt x="1802364" y="0"/>
                    </a:lnTo>
                    <a:cubicBezTo>
                      <a:pt x="1817205" y="0"/>
                      <a:pt x="1831439" y="5896"/>
                      <a:pt x="1841933" y="16390"/>
                    </a:cubicBezTo>
                    <a:cubicBezTo>
                      <a:pt x="1852427" y="26884"/>
                      <a:pt x="1858323" y="41118"/>
                      <a:pt x="1858323" y="55959"/>
                    </a:cubicBezTo>
                    <a:lnTo>
                      <a:pt x="1858323" y="1448309"/>
                    </a:lnTo>
                    <a:cubicBezTo>
                      <a:pt x="1858323" y="1463150"/>
                      <a:pt x="1852427" y="1477384"/>
                      <a:pt x="1841933" y="1487878"/>
                    </a:cubicBezTo>
                    <a:cubicBezTo>
                      <a:pt x="1831439" y="1498372"/>
                      <a:pt x="1817205" y="1504268"/>
                      <a:pt x="1802364" y="1504268"/>
                    </a:cubicBezTo>
                    <a:lnTo>
                      <a:pt x="55959" y="1504268"/>
                    </a:lnTo>
                    <a:cubicBezTo>
                      <a:pt x="41118" y="1504268"/>
                      <a:pt x="26884" y="1498372"/>
                      <a:pt x="16390" y="1487878"/>
                    </a:cubicBezTo>
                    <a:cubicBezTo>
                      <a:pt x="5896" y="1477384"/>
                      <a:pt x="0" y="1463150"/>
                      <a:pt x="0" y="1448309"/>
                    </a:cubicBezTo>
                    <a:lnTo>
                      <a:pt x="0" y="55959"/>
                    </a:lnTo>
                    <a:cubicBezTo>
                      <a:pt x="0" y="41118"/>
                      <a:pt x="5896" y="26884"/>
                      <a:pt x="16390" y="16390"/>
                    </a:cubicBezTo>
                    <a:cubicBezTo>
                      <a:pt x="26884" y="5896"/>
                      <a:pt x="41118" y="0"/>
                      <a:pt x="5595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DD4FF">
                      <a:alpha val="100000"/>
                    </a:srgbClr>
                  </a:gs>
                  <a:gs pos="50000">
                    <a:srgbClr val="1068B8">
                      <a:alpha val="100000"/>
                    </a:srgbClr>
                  </a:gs>
                  <a:gs pos="100000">
                    <a:srgbClr val="0858A6">
                      <a:alpha val="100000"/>
                    </a:srgbClr>
                  </a:gs>
                </a:gsLst>
                <a:lin ang="540000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38100"/>
                <a:ext cx="1858323" cy="15423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81624" y="438552"/>
              <a:ext cx="7644512" cy="6738252"/>
              <a:chOff x="0" y="0"/>
              <a:chExt cx="922117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922117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922117" h="812800">
                    <a:moveTo>
                      <a:pt x="31057" y="0"/>
                    </a:moveTo>
                    <a:lnTo>
                      <a:pt x="891060" y="0"/>
                    </a:lnTo>
                    <a:cubicBezTo>
                      <a:pt x="899297" y="0"/>
                      <a:pt x="907196" y="3272"/>
                      <a:pt x="913021" y="9097"/>
                    </a:cubicBezTo>
                    <a:cubicBezTo>
                      <a:pt x="918845" y="14921"/>
                      <a:pt x="922117" y="22820"/>
                      <a:pt x="922117" y="31057"/>
                    </a:cubicBezTo>
                    <a:lnTo>
                      <a:pt x="922117" y="781743"/>
                    </a:lnTo>
                    <a:cubicBezTo>
                      <a:pt x="922117" y="798895"/>
                      <a:pt x="908212" y="812800"/>
                      <a:pt x="891060" y="812800"/>
                    </a:cubicBezTo>
                    <a:lnTo>
                      <a:pt x="31057" y="812800"/>
                    </a:lnTo>
                    <a:cubicBezTo>
                      <a:pt x="13905" y="812800"/>
                      <a:pt x="0" y="798895"/>
                      <a:pt x="0" y="781743"/>
                    </a:cubicBezTo>
                    <a:lnTo>
                      <a:pt x="0" y="31057"/>
                    </a:lnTo>
                    <a:cubicBezTo>
                      <a:pt x="0" y="13905"/>
                      <a:pt x="13905" y="0"/>
                      <a:pt x="31057" y="0"/>
                    </a:cubicBezTo>
                    <a:close/>
                  </a:path>
                </a:pathLst>
              </a:custGeom>
              <a:blipFill>
                <a:blip r:embed="rId9"/>
                <a:stretch>
                  <a:fillRect l="-8368" r="-23939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7" name="TextBox 27"/>
          <p:cNvSpPr txBox="1"/>
          <p:nvPr/>
        </p:nvSpPr>
        <p:spPr>
          <a:xfrm>
            <a:off x="1409700" y="1127211"/>
            <a:ext cx="15468600" cy="1552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65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How do COVID-19 mRNA vaccines trigger myocarditis?</a:t>
            </a:r>
          </a:p>
        </p:txBody>
      </p:sp>
      <p:sp>
        <p:nvSpPr>
          <p:cNvPr id="30" name="Freeform 23">
            <a:extLst>
              <a:ext uri="{FF2B5EF4-FFF2-40B4-BE49-F238E27FC236}">
                <a16:creationId xmlns:a16="http://schemas.microsoft.com/office/drawing/2014/main" id="{7E945B09-A68C-4D76-A7DF-A6963AFF4C43}"/>
              </a:ext>
            </a:extLst>
          </p:cNvPr>
          <p:cNvSpPr/>
          <p:nvPr/>
        </p:nvSpPr>
        <p:spPr>
          <a:xfrm>
            <a:off x="16966579" y="312787"/>
            <a:ext cx="879461" cy="829186"/>
          </a:xfrm>
          <a:custGeom>
            <a:avLst/>
            <a:gdLst/>
            <a:ahLst/>
            <a:cxnLst/>
            <a:rect l="l" t="t" r="r" b="b"/>
            <a:pathLst>
              <a:path w="879461" h="829186">
                <a:moveTo>
                  <a:pt x="0" y="0"/>
                </a:moveTo>
                <a:lnTo>
                  <a:pt x="879461" y="0"/>
                </a:lnTo>
                <a:lnTo>
                  <a:pt x="879461" y="829186"/>
                </a:lnTo>
                <a:lnTo>
                  <a:pt x="0" y="82918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68641" y="9085079"/>
            <a:ext cx="266327" cy="267662"/>
          </a:xfrm>
          <a:custGeom>
            <a:avLst/>
            <a:gdLst/>
            <a:ahLst/>
            <a:cxnLst/>
            <a:rect l="l" t="t" r="r" b="b"/>
            <a:pathLst>
              <a:path w="266327" h="267662">
                <a:moveTo>
                  <a:pt x="0" y="0"/>
                </a:moveTo>
                <a:lnTo>
                  <a:pt x="266328" y="0"/>
                </a:lnTo>
                <a:lnTo>
                  <a:pt x="266328" y="267662"/>
                </a:lnTo>
                <a:lnTo>
                  <a:pt x="0" y="2676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580157" y="4234815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1" y="0"/>
                </a:lnTo>
                <a:lnTo>
                  <a:pt x="6900311" y="9189276"/>
                </a:lnTo>
                <a:lnTo>
                  <a:pt x="0" y="91892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7435987" y="8872491"/>
            <a:ext cx="1010258" cy="1015320"/>
          </a:xfrm>
          <a:custGeom>
            <a:avLst/>
            <a:gdLst/>
            <a:ahLst/>
            <a:cxnLst/>
            <a:rect l="l" t="t" r="r" b="b"/>
            <a:pathLst>
              <a:path w="1010258" h="1015320">
                <a:moveTo>
                  <a:pt x="0" y="0"/>
                </a:moveTo>
                <a:lnTo>
                  <a:pt x="1010257" y="0"/>
                </a:lnTo>
                <a:lnTo>
                  <a:pt x="1010257" y="1015320"/>
                </a:lnTo>
                <a:lnTo>
                  <a:pt x="0" y="10153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860728" y="8628789"/>
            <a:ext cx="575258" cy="578141"/>
          </a:xfrm>
          <a:custGeom>
            <a:avLst/>
            <a:gdLst/>
            <a:ahLst/>
            <a:cxnLst/>
            <a:rect l="l" t="t" r="r" b="b"/>
            <a:pathLst>
              <a:path w="575258" h="578141">
                <a:moveTo>
                  <a:pt x="0" y="0"/>
                </a:moveTo>
                <a:lnTo>
                  <a:pt x="575259" y="0"/>
                </a:lnTo>
                <a:lnTo>
                  <a:pt x="575259" y="578141"/>
                </a:lnTo>
                <a:lnTo>
                  <a:pt x="0" y="5781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8897501" y="5766857"/>
            <a:ext cx="3264581" cy="4221890"/>
            <a:chOff x="0" y="0"/>
            <a:chExt cx="859807" cy="11119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59807" cy="1111938"/>
            </a:xfrm>
            <a:custGeom>
              <a:avLst/>
              <a:gdLst/>
              <a:ahLst/>
              <a:cxnLst/>
              <a:rect l="l" t="t" r="r" b="b"/>
              <a:pathLst>
                <a:path w="859807" h="1111938">
                  <a:moveTo>
                    <a:pt x="0" y="0"/>
                  </a:moveTo>
                  <a:lnTo>
                    <a:pt x="859807" y="0"/>
                  </a:lnTo>
                  <a:lnTo>
                    <a:pt x="859807" y="1111938"/>
                  </a:lnTo>
                  <a:lnTo>
                    <a:pt x="0" y="111193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59807" cy="11500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0523118" y="9258300"/>
            <a:ext cx="501554" cy="504067"/>
          </a:xfrm>
          <a:custGeom>
            <a:avLst/>
            <a:gdLst/>
            <a:ahLst/>
            <a:cxnLst/>
            <a:rect l="l" t="t" r="r" b="b"/>
            <a:pathLst>
              <a:path w="501554" h="504067">
                <a:moveTo>
                  <a:pt x="0" y="0"/>
                </a:moveTo>
                <a:lnTo>
                  <a:pt x="501554" y="0"/>
                </a:lnTo>
                <a:lnTo>
                  <a:pt x="501554" y="504067"/>
                </a:lnTo>
                <a:lnTo>
                  <a:pt x="0" y="5040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1565216" y="3013075"/>
            <a:ext cx="266327" cy="267662"/>
          </a:xfrm>
          <a:custGeom>
            <a:avLst/>
            <a:gdLst/>
            <a:ahLst/>
            <a:cxnLst/>
            <a:rect l="l" t="t" r="r" b="b"/>
            <a:pathLst>
              <a:path w="266327" h="267662">
                <a:moveTo>
                  <a:pt x="0" y="0"/>
                </a:moveTo>
                <a:lnTo>
                  <a:pt x="266327" y="0"/>
                </a:lnTo>
                <a:lnTo>
                  <a:pt x="266327" y="267662"/>
                </a:lnTo>
                <a:lnTo>
                  <a:pt x="0" y="2676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10260644">
            <a:off x="12837615" y="-2398618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1" y="0"/>
                </a:lnTo>
                <a:lnTo>
                  <a:pt x="6900311" y="9189276"/>
                </a:lnTo>
                <a:lnTo>
                  <a:pt x="0" y="91892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7089012" y="3448774"/>
            <a:ext cx="696594" cy="700084"/>
          </a:xfrm>
          <a:custGeom>
            <a:avLst/>
            <a:gdLst/>
            <a:ahLst/>
            <a:cxnLst/>
            <a:rect l="l" t="t" r="r" b="b"/>
            <a:pathLst>
              <a:path w="696594" h="700084">
                <a:moveTo>
                  <a:pt x="0" y="0"/>
                </a:moveTo>
                <a:lnTo>
                  <a:pt x="696594" y="0"/>
                </a:lnTo>
                <a:lnTo>
                  <a:pt x="696594" y="700085"/>
                </a:lnTo>
                <a:lnTo>
                  <a:pt x="0" y="7000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6692359" y="3280737"/>
            <a:ext cx="396653" cy="398640"/>
          </a:xfrm>
          <a:custGeom>
            <a:avLst/>
            <a:gdLst/>
            <a:ahLst/>
            <a:cxnLst/>
            <a:rect l="l" t="t" r="r" b="b"/>
            <a:pathLst>
              <a:path w="396653" h="398640">
                <a:moveTo>
                  <a:pt x="0" y="0"/>
                </a:moveTo>
                <a:lnTo>
                  <a:pt x="396653" y="0"/>
                </a:lnTo>
                <a:lnTo>
                  <a:pt x="396653" y="398640"/>
                </a:lnTo>
                <a:lnTo>
                  <a:pt x="0" y="3986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556057" y="2717165"/>
            <a:ext cx="15396302" cy="1462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5D9E"/>
                </a:solidFill>
                <a:latin typeface="Montserrat"/>
                <a:ea typeface="Montserrat"/>
                <a:cs typeface="Montserrat"/>
                <a:sym typeface="Montserrat"/>
              </a:rPr>
              <a:t>Established in 2021, </a:t>
            </a:r>
            <a:r>
              <a:rPr lang="en-US" sz="2799" b="1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INSIS</a:t>
            </a:r>
            <a:r>
              <a:rPr lang="en-US" sz="2799">
                <a:solidFill>
                  <a:srgbClr val="005D9E"/>
                </a:solidFill>
                <a:latin typeface="Montserrat"/>
                <a:ea typeface="Montserrat"/>
                <a:cs typeface="Montserrat"/>
                <a:sym typeface="Montserrat"/>
              </a:rPr>
              <a:t> brings together experts in </a:t>
            </a:r>
            <a:r>
              <a:rPr lang="en-US" sz="2799" b="1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vaccine safety, specialist clinicians, systems biology &amp; pharmacogenomics</a:t>
            </a:r>
            <a:r>
              <a:rPr lang="en-US" sz="2799">
                <a:solidFill>
                  <a:srgbClr val="005D9E"/>
                </a:solidFill>
                <a:latin typeface="Montserrat"/>
                <a:ea typeface="Montserrat"/>
                <a:cs typeface="Montserrat"/>
                <a:sym typeface="Montserrat"/>
              </a:rPr>
              <a:t> in countries </a:t>
            </a:r>
            <a:r>
              <a:rPr lang="en-US" sz="2799" b="1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across the globe.</a:t>
            </a:r>
          </a:p>
          <a:p>
            <a:pPr algn="l">
              <a:lnSpc>
                <a:spcPts val="3919"/>
              </a:lnSpc>
            </a:pPr>
            <a:endParaRPr lang="en-US" sz="2799" b="1">
              <a:solidFill>
                <a:srgbClr val="005D9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11481057" y="3480057"/>
            <a:ext cx="6806943" cy="6806943"/>
            <a:chOff x="0" y="0"/>
            <a:chExt cx="9075924" cy="9075924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9075924" cy="9075924"/>
              <a:chOff x="0" y="0"/>
              <a:chExt cx="6350000" cy="6350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0" y="6350000"/>
                    </a:moveTo>
                    <a:lnTo>
                      <a:pt x="6350000" y="6350000"/>
                    </a:lnTo>
                    <a:lnTo>
                      <a:pt x="6350000" y="0"/>
                    </a:lnTo>
                    <a:cubicBezTo>
                      <a:pt x="2843530" y="0"/>
                      <a:pt x="0" y="2843530"/>
                      <a:pt x="0" y="63500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DD4FF">
                      <a:alpha val="100000"/>
                    </a:srgbClr>
                  </a:gs>
                  <a:gs pos="50000">
                    <a:srgbClr val="1068B8">
                      <a:alpha val="100000"/>
                    </a:srgbClr>
                  </a:gs>
                  <a:gs pos="100000">
                    <a:srgbClr val="0858A6">
                      <a:alpha val="100000"/>
                    </a:srgbClr>
                  </a:gs>
                </a:gsLst>
                <a:lin ang="5400000"/>
              </a:gradFill>
              <a:ln w="12700">
                <a:solidFill>
                  <a:srgbClr val="000000"/>
                </a:solidFill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447982" y="447982"/>
              <a:ext cx="8627941" cy="8627941"/>
              <a:chOff x="0" y="0"/>
              <a:chExt cx="6350000" cy="63500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0" y="6350000"/>
                    </a:moveTo>
                    <a:lnTo>
                      <a:pt x="6350000" y="6350000"/>
                    </a:lnTo>
                    <a:lnTo>
                      <a:pt x="6350000" y="0"/>
                    </a:lnTo>
                    <a:cubicBezTo>
                      <a:pt x="2843530" y="0"/>
                      <a:pt x="0" y="2843530"/>
                      <a:pt x="0" y="635000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r="-50093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0" name="TextBox 20"/>
          <p:cNvSpPr txBox="1"/>
          <p:nvPr/>
        </p:nvSpPr>
        <p:spPr>
          <a:xfrm>
            <a:off x="513458" y="570420"/>
            <a:ext cx="16745842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 global standing network to investigate causes and risk factors of rare AEFIs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56057" y="3822988"/>
            <a:ext cx="12702989" cy="471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5D9E"/>
                </a:solidFill>
                <a:latin typeface="Montserrat"/>
                <a:ea typeface="Montserrat"/>
                <a:cs typeface="Montserrat"/>
                <a:sym typeface="Montserrat"/>
              </a:rPr>
              <a:t>Co-Leads: Dr. Karina Top (Canada), Dr. Robert Chen (US)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64494" y="4862195"/>
            <a:ext cx="9260178" cy="5465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Aims: To combine clinical and systems biology “</a:t>
            </a:r>
            <a:r>
              <a:rPr lang="en-US" sz="2799" b="1" dirty="0" err="1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adversomics</a:t>
            </a:r>
            <a:r>
              <a:rPr lang="en-US" sz="2799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” approaches to: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b="1" dirty="0">
                <a:solidFill>
                  <a:srgbClr val="005D9E"/>
                </a:solidFill>
                <a:latin typeface="Montserrat"/>
                <a:ea typeface="Montserrat"/>
                <a:cs typeface="Montserrat"/>
                <a:sym typeface="Montserrat"/>
              </a:rPr>
              <a:t>Gain insight into mechanistic basis of adverse events detected after vaccine introduction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b="1" dirty="0">
                <a:solidFill>
                  <a:srgbClr val="005D9E"/>
                </a:solidFill>
                <a:latin typeface="Montserrat"/>
                <a:ea typeface="Montserrat"/>
                <a:cs typeface="Montserrat"/>
                <a:sym typeface="Montserrat"/>
              </a:rPr>
              <a:t>Define relationship of adverse events to specific vaccine products and platforms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b="1" dirty="0">
                <a:solidFill>
                  <a:srgbClr val="005D9E"/>
                </a:solidFill>
                <a:latin typeface="Montserrat"/>
                <a:ea typeface="Montserrat"/>
                <a:cs typeface="Montserrat"/>
                <a:sym typeface="Montserrat"/>
              </a:rPr>
              <a:t>Identify populations at risk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 dirty="0">
                <a:solidFill>
                  <a:srgbClr val="005D9E"/>
                </a:solidFill>
                <a:latin typeface="Montserrat"/>
                <a:ea typeface="Montserrat"/>
                <a:cs typeface="Montserrat"/>
                <a:sym typeface="Montserrat"/>
              </a:rPr>
              <a:t>Initial targets: </a:t>
            </a:r>
            <a:r>
              <a:rPr lang="en-US" sz="2799" b="1" dirty="0">
                <a:solidFill>
                  <a:srgbClr val="005D9E"/>
                </a:solidFill>
                <a:latin typeface="Montserrat"/>
                <a:ea typeface="Montserrat"/>
                <a:cs typeface="Montserrat"/>
                <a:sym typeface="Montserrat"/>
              </a:rPr>
              <a:t>Myocarditis, pericarditis</a:t>
            </a:r>
            <a:r>
              <a:rPr lang="en-US" sz="2799" dirty="0">
                <a:solidFill>
                  <a:srgbClr val="005D9E"/>
                </a:solidFill>
                <a:latin typeface="Montserrat"/>
                <a:ea typeface="Montserrat"/>
                <a:cs typeface="Montserrat"/>
                <a:sym typeface="Montserrat"/>
              </a:rPr>
              <a:t>, vaccine-induced thrombosis with thrombocytopenia</a:t>
            </a:r>
          </a:p>
          <a:p>
            <a:pPr algn="l">
              <a:lnSpc>
                <a:spcPts val="3919"/>
              </a:lnSpc>
            </a:pPr>
            <a:endParaRPr lang="en-US" sz="2799" dirty="0">
              <a:solidFill>
                <a:srgbClr val="005D9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" name="Freeform 23">
            <a:extLst>
              <a:ext uri="{FF2B5EF4-FFF2-40B4-BE49-F238E27FC236}">
                <a16:creationId xmlns:a16="http://schemas.microsoft.com/office/drawing/2014/main" id="{264348F5-7C5E-41F4-AE35-CF0F8FAF9846}"/>
              </a:ext>
            </a:extLst>
          </p:cNvPr>
          <p:cNvSpPr/>
          <p:nvPr/>
        </p:nvSpPr>
        <p:spPr>
          <a:xfrm>
            <a:off x="16966579" y="312787"/>
            <a:ext cx="879461" cy="829186"/>
          </a:xfrm>
          <a:custGeom>
            <a:avLst/>
            <a:gdLst/>
            <a:ahLst/>
            <a:cxnLst/>
            <a:rect l="l" t="t" r="r" b="b"/>
            <a:pathLst>
              <a:path w="879461" h="829186">
                <a:moveTo>
                  <a:pt x="0" y="0"/>
                </a:moveTo>
                <a:lnTo>
                  <a:pt x="879461" y="0"/>
                </a:lnTo>
                <a:lnTo>
                  <a:pt x="879461" y="829186"/>
                </a:lnTo>
                <a:lnTo>
                  <a:pt x="0" y="8291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49945" flipH="1">
            <a:off x="10539528" y="1809059"/>
            <a:ext cx="8279276" cy="11025671"/>
          </a:xfrm>
          <a:custGeom>
            <a:avLst/>
            <a:gdLst/>
            <a:ahLst/>
            <a:cxnLst/>
            <a:rect l="l" t="t" r="r" b="b"/>
            <a:pathLst>
              <a:path w="8279276" h="11025671">
                <a:moveTo>
                  <a:pt x="8279276" y="0"/>
                </a:moveTo>
                <a:lnTo>
                  <a:pt x="0" y="0"/>
                </a:lnTo>
                <a:lnTo>
                  <a:pt x="0" y="11025671"/>
                </a:lnTo>
                <a:lnTo>
                  <a:pt x="8279276" y="11025671"/>
                </a:lnTo>
                <a:lnTo>
                  <a:pt x="8279276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3730614">
            <a:off x="-1244149" y="5820113"/>
            <a:ext cx="5144294" cy="4000678"/>
          </a:xfrm>
          <a:custGeom>
            <a:avLst/>
            <a:gdLst/>
            <a:ahLst/>
            <a:cxnLst/>
            <a:rect l="l" t="t" r="r" b="b"/>
            <a:pathLst>
              <a:path w="5144294" h="4000678">
                <a:moveTo>
                  <a:pt x="0" y="0"/>
                </a:moveTo>
                <a:lnTo>
                  <a:pt x="5144294" y="0"/>
                </a:lnTo>
                <a:lnTo>
                  <a:pt x="5144294" y="4000678"/>
                </a:lnTo>
                <a:lnTo>
                  <a:pt x="0" y="40006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998539" y="1006560"/>
            <a:ext cx="16728735" cy="8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65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INSIS Approach</a:t>
            </a:r>
          </a:p>
        </p:txBody>
      </p:sp>
      <p:sp>
        <p:nvSpPr>
          <p:cNvPr id="9" name="Freeform 9"/>
          <p:cNvSpPr/>
          <p:nvPr/>
        </p:nvSpPr>
        <p:spPr>
          <a:xfrm>
            <a:off x="13487400" y="1180242"/>
            <a:ext cx="1010258" cy="1015320"/>
          </a:xfrm>
          <a:custGeom>
            <a:avLst/>
            <a:gdLst/>
            <a:ahLst/>
            <a:cxnLst/>
            <a:rect l="l" t="t" r="r" b="b"/>
            <a:pathLst>
              <a:path w="1010258" h="1015320">
                <a:moveTo>
                  <a:pt x="0" y="0"/>
                </a:moveTo>
                <a:lnTo>
                  <a:pt x="1010258" y="0"/>
                </a:lnTo>
                <a:lnTo>
                  <a:pt x="1010258" y="1015320"/>
                </a:lnTo>
                <a:lnTo>
                  <a:pt x="0" y="101532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8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2912142" y="863394"/>
            <a:ext cx="575258" cy="578141"/>
          </a:xfrm>
          <a:custGeom>
            <a:avLst/>
            <a:gdLst/>
            <a:ahLst/>
            <a:cxnLst/>
            <a:rect l="l" t="t" r="r" b="b"/>
            <a:pathLst>
              <a:path w="575258" h="578141">
                <a:moveTo>
                  <a:pt x="0" y="0"/>
                </a:moveTo>
                <a:lnTo>
                  <a:pt x="575259" y="0"/>
                </a:lnTo>
                <a:lnTo>
                  <a:pt x="575259" y="578140"/>
                </a:lnTo>
                <a:lnTo>
                  <a:pt x="0" y="5781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8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5" descr="A diagram of a data processing process  AI-generated content may be incorrect.">
            <a:extLst>
              <a:ext uri="{FF2B5EF4-FFF2-40B4-BE49-F238E27FC236}">
                <a16:creationId xmlns:a16="http://schemas.microsoft.com/office/drawing/2014/main" id="{E4B54CEF-BD57-0E87-F1B2-29CE0C026554}"/>
              </a:ext>
            </a:extLst>
          </p:cNvPr>
          <p:cNvSpPr/>
          <p:nvPr/>
        </p:nvSpPr>
        <p:spPr>
          <a:xfrm>
            <a:off x="1028700" y="2157091"/>
            <a:ext cx="16230600" cy="7269839"/>
          </a:xfrm>
          <a:custGeom>
            <a:avLst/>
            <a:gdLst/>
            <a:ahLst/>
            <a:cxnLst/>
            <a:rect l="l" t="t" r="r" b="b"/>
            <a:pathLst>
              <a:path w="16230600" h="7269839">
                <a:moveTo>
                  <a:pt x="0" y="0"/>
                </a:moveTo>
                <a:lnTo>
                  <a:pt x="16230600" y="0"/>
                </a:lnTo>
                <a:lnTo>
                  <a:pt x="16230600" y="7269839"/>
                </a:lnTo>
                <a:lnTo>
                  <a:pt x="0" y="726983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26897" b="-456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1E2B7F3C-183C-FC19-5AFE-CC0093F6E057}"/>
              </a:ext>
            </a:extLst>
          </p:cNvPr>
          <p:cNvSpPr txBox="1"/>
          <p:nvPr/>
        </p:nvSpPr>
        <p:spPr>
          <a:xfrm>
            <a:off x="197239" y="9644142"/>
            <a:ext cx="18331334" cy="55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/>
            <a:r>
              <a:rPr lang="en-CA" dirty="0" err="1">
                <a:solidFill>
                  <a:prstClr val="black"/>
                </a:solidFill>
                <a:ea typeface="Roboto" panose="02000000000000000000" pitchFamily="2" charset="0"/>
                <a:cs typeface="Roboto" panose="02000000000000000000" pitchFamily="2" charset="0"/>
              </a:rPr>
              <a:t>Diray</a:t>
            </a:r>
            <a:r>
              <a:rPr lang="en-CA" dirty="0">
                <a:solidFill>
                  <a:prstClr val="black"/>
                </a:solidFill>
                <a:ea typeface="Roboto" panose="02000000000000000000" pitchFamily="2" charset="0"/>
                <a:cs typeface="Roboto" panose="02000000000000000000" pitchFamily="2" charset="0"/>
              </a:rPr>
              <a:t>-Arce et al, Longitudinal Meta-cohort Study Protocol using Systems Biology to Identify Vaccine Safety Biomarkers, Vaccine, 2025, </a:t>
            </a:r>
            <a:r>
              <a:rPr lang="en-US" b="1" u="sng" dirty="0">
                <a:solidFill>
                  <a:srgbClr val="005D9E"/>
                </a:solidFill>
                <a:ea typeface="Montserrat Bold"/>
                <a:cs typeface="Montserrat Bold"/>
                <a:sym typeface="Montserrat Bold"/>
                <a:hlinkClick r:id="rId10"/>
              </a:rPr>
              <a:t>10.1016/j.vaccine.2025.127504</a:t>
            </a:r>
            <a:endParaRPr lang="en-CA" dirty="0">
              <a:solidFill>
                <a:prstClr val="black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609630"/>
            <a:r>
              <a:rPr lang="en-CA" dirty="0">
                <a:solidFill>
                  <a:prstClr val="black"/>
                </a:solidFill>
                <a:ea typeface="Roboto" panose="02000000000000000000" pitchFamily="2" charset="0"/>
                <a:cs typeface="Roboto" panose="02000000000000000000" pitchFamily="2" charset="0"/>
              </a:rPr>
              <a:t>Graphic courtesy of Precision Vaccines Program, Boston Children’s Hospital</a:t>
            </a:r>
          </a:p>
        </p:txBody>
      </p:sp>
      <p:sp>
        <p:nvSpPr>
          <p:cNvPr id="16" name="Freeform 23">
            <a:extLst>
              <a:ext uri="{FF2B5EF4-FFF2-40B4-BE49-F238E27FC236}">
                <a16:creationId xmlns:a16="http://schemas.microsoft.com/office/drawing/2014/main" id="{8CFDB4DF-2351-4DFE-B2DE-1D4766F370DC}"/>
              </a:ext>
            </a:extLst>
          </p:cNvPr>
          <p:cNvSpPr/>
          <p:nvPr/>
        </p:nvSpPr>
        <p:spPr>
          <a:xfrm>
            <a:off x="16966579" y="312787"/>
            <a:ext cx="879461" cy="829186"/>
          </a:xfrm>
          <a:custGeom>
            <a:avLst/>
            <a:gdLst/>
            <a:ahLst/>
            <a:cxnLst/>
            <a:rect l="l" t="t" r="r" b="b"/>
            <a:pathLst>
              <a:path w="879461" h="829186">
                <a:moveTo>
                  <a:pt x="0" y="0"/>
                </a:moveTo>
                <a:lnTo>
                  <a:pt x="879461" y="0"/>
                </a:lnTo>
                <a:lnTo>
                  <a:pt x="879461" y="829186"/>
                </a:lnTo>
                <a:lnTo>
                  <a:pt x="0" y="82918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6864684" y="8846443"/>
            <a:ext cx="789232" cy="823713"/>
            <a:chOff x="0" y="0"/>
            <a:chExt cx="1052309" cy="1098284"/>
          </a:xfrm>
        </p:grpSpPr>
        <p:sp>
          <p:nvSpPr>
            <p:cNvPr id="6" name="Freeform 6"/>
            <p:cNvSpPr/>
            <p:nvPr/>
          </p:nvSpPr>
          <p:spPr>
            <a:xfrm>
              <a:off x="218921" y="260721"/>
              <a:ext cx="833388" cy="837564"/>
            </a:xfrm>
            <a:custGeom>
              <a:avLst/>
              <a:gdLst/>
              <a:ahLst/>
              <a:cxnLst/>
              <a:rect l="l" t="t" r="r" b="b"/>
              <a:pathLst>
                <a:path w="833388" h="837564">
                  <a:moveTo>
                    <a:pt x="0" y="0"/>
                  </a:moveTo>
                  <a:lnTo>
                    <a:pt x="833388" y="0"/>
                  </a:lnTo>
                  <a:lnTo>
                    <a:pt x="833388" y="837563"/>
                  </a:lnTo>
                  <a:lnTo>
                    <a:pt x="0" y="8375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48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413745" cy="415818"/>
            </a:xfrm>
            <a:custGeom>
              <a:avLst/>
              <a:gdLst/>
              <a:ahLst/>
              <a:cxnLst/>
              <a:rect l="l" t="t" r="r" b="b"/>
              <a:pathLst>
                <a:path w="413745" h="415818">
                  <a:moveTo>
                    <a:pt x="0" y="0"/>
                  </a:moveTo>
                  <a:lnTo>
                    <a:pt x="413745" y="0"/>
                  </a:lnTo>
                  <a:lnTo>
                    <a:pt x="413745" y="415818"/>
                  </a:lnTo>
                  <a:lnTo>
                    <a:pt x="0" y="415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48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>
            <a:off x="-1527141" y="3642264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0" y="0"/>
                </a:lnTo>
                <a:lnTo>
                  <a:pt x="6900310" y="9189275"/>
                </a:lnTo>
                <a:lnTo>
                  <a:pt x="0" y="91892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6933468" y="1071017"/>
            <a:ext cx="1077790" cy="1075036"/>
          </a:xfrm>
          <a:custGeom>
            <a:avLst/>
            <a:gdLst/>
            <a:ahLst/>
            <a:cxnLst/>
            <a:rect l="l" t="t" r="r" b="b"/>
            <a:pathLst>
              <a:path w="1245645" h="1259623">
                <a:moveTo>
                  <a:pt x="0" y="0"/>
                </a:moveTo>
                <a:lnTo>
                  <a:pt x="1245646" y="0"/>
                </a:lnTo>
                <a:lnTo>
                  <a:pt x="1245646" y="1259623"/>
                </a:lnTo>
                <a:lnTo>
                  <a:pt x="0" y="12596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3536" t="-4824" r="-60919" b="-6158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752600" y="282379"/>
            <a:ext cx="13494724" cy="9631859"/>
          </a:xfrm>
          <a:custGeom>
            <a:avLst/>
            <a:gdLst/>
            <a:ahLst/>
            <a:cxnLst/>
            <a:rect l="l" t="t" r="r" b="b"/>
            <a:pathLst>
              <a:path w="13494724" h="9631859">
                <a:moveTo>
                  <a:pt x="0" y="0"/>
                </a:moveTo>
                <a:lnTo>
                  <a:pt x="13494724" y="0"/>
                </a:lnTo>
                <a:lnTo>
                  <a:pt x="13494724" y="9631859"/>
                </a:lnTo>
                <a:lnTo>
                  <a:pt x="0" y="96318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-4011028" y="9923985"/>
            <a:ext cx="11868083" cy="2917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353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"/>
                <a:cs typeface="Montserrat"/>
                <a:sym typeface="Montserrat"/>
              </a:rPr>
              <a:t>Slide credit: Dr. Joann Arce, </a:t>
            </a:r>
            <a:r>
              <a:rPr kumimoji="0" lang="en-US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 Italics"/>
                <a:cs typeface="Montserrat Italics"/>
                <a:sym typeface="Montserrat Italics"/>
              </a:rPr>
              <a:t>Precision Vaccines Program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"/>
                <a:cs typeface="Montserrat"/>
                <a:sym typeface="Montserrat"/>
              </a:rPr>
              <a:t>, Boston Children’s Hospital</a:t>
            </a:r>
          </a:p>
        </p:txBody>
      </p:sp>
      <p:sp>
        <p:nvSpPr>
          <p:cNvPr id="14" name="Freeform 23">
            <a:extLst>
              <a:ext uri="{FF2B5EF4-FFF2-40B4-BE49-F238E27FC236}">
                <a16:creationId xmlns:a16="http://schemas.microsoft.com/office/drawing/2014/main" id="{9935F786-4D5F-4EFE-89BA-34793EA387A3}"/>
              </a:ext>
            </a:extLst>
          </p:cNvPr>
          <p:cNvSpPr/>
          <p:nvPr/>
        </p:nvSpPr>
        <p:spPr>
          <a:xfrm>
            <a:off x="16966579" y="312787"/>
            <a:ext cx="879461" cy="829186"/>
          </a:xfrm>
          <a:custGeom>
            <a:avLst/>
            <a:gdLst/>
            <a:ahLst/>
            <a:cxnLst/>
            <a:rect l="l" t="t" r="r" b="b"/>
            <a:pathLst>
              <a:path w="879461" h="829186">
                <a:moveTo>
                  <a:pt x="0" y="0"/>
                </a:moveTo>
                <a:lnTo>
                  <a:pt x="879461" y="0"/>
                </a:lnTo>
                <a:lnTo>
                  <a:pt x="879461" y="829186"/>
                </a:lnTo>
                <a:lnTo>
                  <a:pt x="0" y="82918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13504" y="4686300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0" y="0"/>
                </a:lnTo>
                <a:lnTo>
                  <a:pt x="6900310" y="9189276"/>
                </a:lnTo>
                <a:lnTo>
                  <a:pt x="0" y="9189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544272" y="8529923"/>
            <a:ext cx="276271" cy="277655"/>
          </a:xfrm>
          <a:custGeom>
            <a:avLst/>
            <a:gdLst/>
            <a:ahLst/>
            <a:cxnLst/>
            <a:rect l="l" t="t" r="r" b="b"/>
            <a:pathLst>
              <a:path w="276271" h="277655">
                <a:moveTo>
                  <a:pt x="0" y="0"/>
                </a:moveTo>
                <a:lnTo>
                  <a:pt x="276271" y="0"/>
                </a:lnTo>
                <a:lnTo>
                  <a:pt x="276271" y="277655"/>
                </a:lnTo>
                <a:lnTo>
                  <a:pt x="0" y="2776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8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4269500" y="7708029"/>
            <a:ext cx="612689" cy="615759"/>
          </a:xfrm>
          <a:custGeom>
            <a:avLst/>
            <a:gdLst/>
            <a:ahLst/>
            <a:cxnLst/>
            <a:rect l="l" t="t" r="r" b="b"/>
            <a:pathLst>
              <a:path w="612689" h="615759">
                <a:moveTo>
                  <a:pt x="0" y="0"/>
                </a:moveTo>
                <a:lnTo>
                  <a:pt x="612689" y="0"/>
                </a:lnTo>
                <a:lnTo>
                  <a:pt x="612689" y="615760"/>
                </a:lnTo>
                <a:lnTo>
                  <a:pt x="0" y="6157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8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1638032" y="2735420"/>
            <a:ext cx="276271" cy="277655"/>
          </a:xfrm>
          <a:custGeom>
            <a:avLst/>
            <a:gdLst/>
            <a:ahLst/>
            <a:cxnLst/>
            <a:rect l="l" t="t" r="r" b="b"/>
            <a:pathLst>
              <a:path w="276271" h="277655">
                <a:moveTo>
                  <a:pt x="0" y="0"/>
                </a:moveTo>
                <a:lnTo>
                  <a:pt x="276271" y="0"/>
                </a:lnTo>
                <a:lnTo>
                  <a:pt x="276271" y="277655"/>
                </a:lnTo>
                <a:lnTo>
                  <a:pt x="0" y="2776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8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1361762" y="3318241"/>
            <a:ext cx="276271" cy="277655"/>
          </a:xfrm>
          <a:custGeom>
            <a:avLst/>
            <a:gdLst/>
            <a:ahLst/>
            <a:cxnLst/>
            <a:rect l="l" t="t" r="r" b="b"/>
            <a:pathLst>
              <a:path w="276271" h="277655">
                <a:moveTo>
                  <a:pt x="0" y="0"/>
                </a:moveTo>
                <a:lnTo>
                  <a:pt x="276270" y="0"/>
                </a:lnTo>
                <a:lnTo>
                  <a:pt x="276270" y="277655"/>
                </a:lnTo>
                <a:lnTo>
                  <a:pt x="0" y="2776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8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 rot="10260644">
            <a:off x="12175429" y="-2664238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1" y="0"/>
                </a:lnTo>
                <a:lnTo>
                  <a:pt x="6900311" y="9189276"/>
                </a:lnTo>
                <a:lnTo>
                  <a:pt x="0" y="9189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85924" y="652853"/>
            <a:ext cx="5510184" cy="3350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Overview of INSIS participants to date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8600" y="9615938"/>
            <a:ext cx="7539225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9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 Light"/>
                <a:cs typeface="Montserrat Light"/>
                <a:sym typeface="Montserrat Light"/>
              </a:rPr>
              <a:t>Courtesy of </a:t>
            </a:r>
            <a:r>
              <a:rPr kumimoji="0" lang="en-US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 Light Italics"/>
                <a:cs typeface="Montserrat Light Italics"/>
                <a:sym typeface="Montserrat Light Italics"/>
              </a:rPr>
              <a:t>Precision Vaccines Program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 Light"/>
                <a:cs typeface="Montserrat Light"/>
                <a:sym typeface="Montserrat Light"/>
              </a:rPr>
              <a:t>, </a:t>
            </a:r>
          </a:p>
          <a:p>
            <a:pPr marL="0" marR="0" lvl="0" indent="0" defTabSz="914400" rtl="0" eaLnBrk="1" fontAlgn="auto" latinLnBrk="0" hangingPunct="1">
              <a:lnSpc>
                <a:spcPts val="19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 Light"/>
                <a:cs typeface="Montserrat Light"/>
                <a:sym typeface="Montserrat Light"/>
              </a:rPr>
              <a:t>Boston Children's Hospital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EE795E-654B-7D9C-F952-1545D43182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0543" y="64053"/>
            <a:ext cx="8651759" cy="10039198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B921D1D-0841-3228-7699-9F52B7F047A3}"/>
              </a:ext>
            </a:extLst>
          </p:cNvPr>
          <p:cNvSpPr/>
          <p:nvPr/>
        </p:nvSpPr>
        <p:spPr>
          <a:xfrm>
            <a:off x="7096813" y="5696596"/>
            <a:ext cx="4817490" cy="101420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Freeform 23">
            <a:extLst>
              <a:ext uri="{FF2B5EF4-FFF2-40B4-BE49-F238E27FC236}">
                <a16:creationId xmlns:a16="http://schemas.microsoft.com/office/drawing/2014/main" id="{3CCEC17B-157E-455A-9EE6-BB9377B58473}"/>
              </a:ext>
            </a:extLst>
          </p:cNvPr>
          <p:cNvSpPr/>
          <p:nvPr/>
        </p:nvSpPr>
        <p:spPr>
          <a:xfrm>
            <a:off x="16966579" y="312787"/>
            <a:ext cx="879461" cy="829186"/>
          </a:xfrm>
          <a:custGeom>
            <a:avLst/>
            <a:gdLst/>
            <a:ahLst/>
            <a:cxnLst/>
            <a:rect l="l" t="t" r="r" b="b"/>
            <a:pathLst>
              <a:path w="879461" h="829186">
                <a:moveTo>
                  <a:pt x="0" y="0"/>
                </a:moveTo>
                <a:lnTo>
                  <a:pt x="879461" y="0"/>
                </a:lnTo>
                <a:lnTo>
                  <a:pt x="879461" y="829186"/>
                </a:lnTo>
                <a:lnTo>
                  <a:pt x="0" y="8291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">
            <a:extLst>
              <a:ext uri="{FF2B5EF4-FFF2-40B4-BE49-F238E27FC236}">
                <a16:creationId xmlns:a16="http://schemas.microsoft.com/office/drawing/2014/main" id="{AB4CDC4E-555F-462F-B444-A0613535FC95}"/>
              </a:ext>
            </a:extLst>
          </p:cNvPr>
          <p:cNvSpPr/>
          <p:nvPr/>
        </p:nvSpPr>
        <p:spPr>
          <a:xfrm>
            <a:off x="2228" y="-196492"/>
            <a:ext cx="18993301" cy="1847745"/>
          </a:xfrm>
          <a:custGeom>
            <a:avLst/>
            <a:gdLst/>
            <a:ahLst/>
            <a:cxnLst/>
            <a:rect l="l" t="t" r="r" b="b"/>
            <a:pathLst>
              <a:path w="18993301" h="2193101">
                <a:moveTo>
                  <a:pt x="0" y="0"/>
                </a:moveTo>
                <a:lnTo>
                  <a:pt x="18993301" y="0"/>
                </a:lnTo>
                <a:lnTo>
                  <a:pt x="18993301" y="2193101"/>
                </a:lnTo>
                <a:lnTo>
                  <a:pt x="0" y="21931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0877" b="-376126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3" name="Group 3">
            <a:extLst>
              <a:ext uri="{FF2B5EF4-FFF2-40B4-BE49-F238E27FC236}">
                <a16:creationId xmlns:a16="http://schemas.microsoft.com/office/drawing/2014/main" id="{21150417-1A5B-48CF-9526-F93F31D9E5E4}"/>
              </a:ext>
            </a:extLst>
          </p:cNvPr>
          <p:cNvGrpSpPr/>
          <p:nvPr/>
        </p:nvGrpSpPr>
        <p:grpSpPr>
          <a:xfrm>
            <a:off x="-2228" y="-206616"/>
            <a:ext cx="18288000" cy="1857869"/>
            <a:chOff x="0" y="0"/>
            <a:chExt cx="4816593" cy="659896"/>
          </a:xfrm>
        </p:grpSpPr>
        <p:sp>
          <p:nvSpPr>
            <p:cNvPr id="24" name="Freeform 4">
              <a:extLst>
                <a:ext uri="{FF2B5EF4-FFF2-40B4-BE49-F238E27FC236}">
                  <a16:creationId xmlns:a16="http://schemas.microsoft.com/office/drawing/2014/main" id="{E29CA4B0-3E03-481A-A6AA-C42EC1BD2186}"/>
                </a:ext>
              </a:extLst>
            </p:cNvPr>
            <p:cNvSpPr/>
            <p:nvPr/>
          </p:nvSpPr>
          <p:spPr>
            <a:xfrm>
              <a:off x="0" y="0"/>
              <a:ext cx="4816592" cy="659896"/>
            </a:xfrm>
            <a:custGeom>
              <a:avLst/>
              <a:gdLst/>
              <a:ahLst/>
              <a:cxnLst/>
              <a:rect l="l" t="t" r="r" b="b"/>
              <a:pathLst>
                <a:path w="4816592" h="659896">
                  <a:moveTo>
                    <a:pt x="0" y="0"/>
                  </a:moveTo>
                  <a:lnTo>
                    <a:pt x="4816592" y="0"/>
                  </a:lnTo>
                  <a:lnTo>
                    <a:pt x="4816592" y="659896"/>
                  </a:lnTo>
                  <a:lnTo>
                    <a:pt x="0" y="659896"/>
                  </a:lnTo>
                  <a:close/>
                </a:path>
              </a:pathLst>
            </a:custGeom>
            <a:solidFill>
              <a:srgbClr val="005D9E">
                <a:alpha val="94902"/>
              </a:srgbClr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TextBox 5">
              <a:extLst>
                <a:ext uri="{FF2B5EF4-FFF2-40B4-BE49-F238E27FC236}">
                  <a16:creationId xmlns:a16="http://schemas.microsoft.com/office/drawing/2014/main" id="{57D83F66-7434-4559-9804-8FE5158FC8DC}"/>
                </a:ext>
              </a:extLst>
            </p:cNvPr>
            <p:cNvSpPr txBox="1"/>
            <p:nvPr/>
          </p:nvSpPr>
          <p:spPr>
            <a:xfrm>
              <a:off x="0" y="-38100"/>
              <a:ext cx="4816593" cy="6979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79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130674" y="-2959380"/>
            <a:ext cx="5525035" cy="5525035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99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6864684" y="8846443"/>
            <a:ext cx="789232" cy="823713"/>
            <a:chOff x="0" y="0"/>
            <a:chExt cx="1052309" cy="1098284"/>
          </a:xfrm>
        </p:grpSpPr>
        <p:sp>
          <p:nvSpPr>
            <p:cNvPr id="10" name="Freeform 10"/>
            <p:cNvSpPr/>
            <p:nvPr/>
          </p:nvSpPr>
          <p:spPr>
            <a:xfrm>
              <a:off x="218921" y="260721"/>
              <a:ext cx="833388" cy="837564"/>
            </a:xfrm>
            <a:custGeom>
              <a:avLst/>
              <a:gdLst/>
              <a:ahLst/>
              <a:cxnLst/>
              <a:rect l="l" t="t" r="r" b="b"/>
              <a:pathLst>
                <a:path w="833388" h="837564">
                  <a:moveTo>
                    <a:pt x="0" y="0"/>
                  </a:moveTo>
                  <a:lnTo>
                    <a:pt x="833388" y="0"/>
                  </a:lnTo>
                  <a:lnTo>
                    <a:pt x="833388" y="837563"/>
                  </a:lnTo>
                  <a:lnTo>
                    <a:pt x="0" y="8375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48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413745" cy="415818"/>
            </a:xfrm>
            <a:custGeom>
              <a:avLst/>
              <a:gdLst/>
              <a:ahLst/>
              <a:cxnLst/>
              <a:rect l="l" t="t" r="r" b="b"/>
              <a:pathLst>
                <a:path w="413745" h="415818">
                  <a:moveTo>
                    <a:pt x="0" y="0"/>
                  </a:moveTo>
                  <a:lnTo>
                    <a:pt x="413745" y="0"/>
                  </a:lnTo>
                  <a:lnTo>
                    <a:pt x="413745" y="415818"/>
                  </a:lnTo>
                  <a:lnTo>
                    <a:pt x="0" y="415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48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" name="Freeform 12"/>
          <p:cNvSpPr/>
          <p:nvPr/>
        </p:nvSpPr>
        <p:spPr>
          <a:xfrm>
            <a:off x="-1527141" y="3642264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0" y="0"/>
                </a:lnTo>
                <a:lnTo>
                  <a:pt x="6900310" y="9189275"/>
                </a:lnTo>
                <a:lnTo>
                  <a:pt x="0" y="91892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02926" y="2493283"/>
            <a:ext cx="11627040" cy="5960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289" marR="0" lvl="1" indent="-334645" algn="l" defTabSz="914400" rtl="0" eaLnBrk="1" fontAlgn="auto" latinLnBrk="0" hangingPunct="1">
              <a:lnSpc>
                <a:spcPts val="43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099" b="1" i="0" u="none" strike="noStrike" kern="1200" cap="none" spc="0" normalizeH="0" baseline="0" noProof="0" dirty="0">
                <a:ln>
                  <a:noFill/>
                </a:ln>
                <a:solidFill>
                  <a:srgbClr val="005D9E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First 50 Brighton Collaboration Level 1 Myocarditis Cases​</a:t>
            </a:r>
          </a:p>
          <a:p>
            <a:pPr marL="669289" marR="0" lvl="1" indent="-334645" algn="l" defTabSz="914400" rtl="0" eaLnBrk="1" fontAlgn="auto" latinLnBrk="0" hangingPunct="1">
              <a:lnSpc>
                <a:spcPts val="43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099" b="1" i="0" u="none" strike="noStrike" kern="1200" cap="none" spc="0" normalizeH="0" baseline="0" noProof="0" dirty="0">
                <a:ln>
                  <a:noFill/>
                </a:ln>
                <a:solidFill>
                  <a:srgbClr val="005D9E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Exome-captured library preparation was sequenced with the Illumina </a:t>
            </a:r>
            <a:r>
              <a:rPr kumimoji="0" lang="en-US" sz="3099" b="1" i="0" u="none" strike="noStrike" kern="1200" cap="none" spc="0" normalizeH="0" baseline="0" noProof="0" dirty="0" err="1">
                <a:ln>
                  <a:noFill/>
                </a:ln>
                <a:solidFill>
                  <a:srgbClr val="005D9E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NovaSeq</a:t>
            </a:r>
            <a:r>
              <a:rPr kumimoji="0" lang="en-US" sz="3099" b="1" i="0" u="none" strike="noStrike" kern="1200" cap="none" spc="0" normalizeH="0" baseline="0" noProof="0" dirty="0">
                <a:ln>
                  <a:noFill/>
                </a:ln>
                <a:solidFill>
                  <a:srgbClr val="005D9E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 6000 system, reaching an average depth of 100x​</a:t>
            </a:r>
          </a:p>
          <a:p>
            <a:pPr marL="669289" marR="0" lvl="1" indent="-334645" algn="l" defTabSz="914400" rtl="0" eaLnBrk="1" fontAlgn="auto" latinLnBrk="0" hangingPunct="1">
              <a:lnSpc>
                <a:spcPts val="43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099" b="1" i="0" u="none" strike="noStrike" kern="1200" cap="none" spc="0" normalizeH="0" baseline="0" noProof="0" dirty="0">
                <a:ln>
                  <a:noFill/>
                </a:ln>
                <a:solidFill>
                  <a:srgbClr val="005D9E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Reads were aligned to the GRch38 human reference genome​</a:t>
            </a:r>
          </a:p>
          <a:p>
            <a:pPr marL="669289" marR="0" lvl="1" indent="-334645" algn="l" defTabSz="914400" rtl="0" eaLnBrk="1" fontAlgn="auto" latinLnBrk="0" hangingPunct="1">
              <a:lnSpc>
                <a:spcPts val="43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099" b="1" i="0" u="none" strike="noStrike" kern="1200" cap="none" spc="0" normalizeH="0" baseline="0" noProof="0" dirty="0">
                <a:ln>
                  <a:noFill/>
                </a:ln>
                <a:solidFill>
                  <a:srgbClr val="005D9E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49 samples passed the quality control process​</a:t>
            </a:r>
          </a:p>
          <a:p>
            <a:pPr marL="669289" marR="0" lvl="1" indent="-334645" algn="l" defTabSz="914400" rtl="0" eaLnBrk="1" fontAlgn="auto" latinLnBrk="0" hangingPunct="1">
              <a:lnSpc>
                <a:spcPts val="43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099" b="1" i="0" u="none" strike="noStrike" kern="1200" cap="none" spc="0" normalizeH="0" baseline="0" noProof="0" dirty="0">
                <a:ln>
                  <a:noFill/>
                </a:ln>
                <a:solidFill>
                  <a:srgbClr val="005D9E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Examine variant frequencies ≥ 50% in cases when global allele frequency (</a:t>
            </a:r>
            <a:r>
              <a:rPr kumimoji="0" lang="en-US" sz="3099" b="1" i="0" u="none" strike="noStrike" kern="1200" cap="none" spc="0" normalizeH="0" baseline="0" noProof="0" dirty="0" err="1">
                <a:ln>
                  <a:noFill/>
                </a:ln>
                <a:solidFill>
                  <a:srgbClr val="005D9E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ClinVar</a:t>
            </a:r>
            <a:r>
              <a:rPr kumimoji="0" lang="en-US" sz="3099" b="1" i="0" u="none" strike="noStrike" kern="1200" cap="none" spc="0" normalizeH="0" baseline="0" noProof="0" dirty="0">
                <a:ln>
                  <a:noFill/>
                </a:ln>
                <a:solidFill>
                  <a:srgbClr val="005D9E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) is ≤ 15%</a:t>
            </a:r>
          </a:p>
          <a:p>
            <a:pPr marL="0" marR="0" lvl="0" indent="0" algn="l" defTabSz="914400" rtl="0" eaLnBrk="1" fontAlgn="auto" latinLnBrk="0" hangingPunct="1">
              <a:lnSpc>
                <a:spcPts val="43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99" b="1" i="0" u="none" strike="noStrike" kern="1200" cap="none" spc="0" normalizeH="0" baseline="0" noProof="0" dirty="0">
              <a:ln>
                <a:noFill/>
              </a:ln>
              <a:solidFill>
                <a:srgbClr val="005D9E"/>
              </a:solidFill>
              <a:effectLst/>
              <a:uLnTx/>
              <a:uFillTx/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11481057" y="3480057"/>
            <a:ext cx="6806943" cy="6806943"/>
            <a:chOff x="0" y="0"/>
            <a:chExt cx="9075924" cy="9075924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9075924" cy="9075924"/>
              <a:chOff x="0" y="0"/>
              <a:chExt cx="6350000" cy="63500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0" y="6350000"/>
                    </a:moveTo>
                    <a:lnTo>
                      <a:pt x="6350000" y="6350000"/>
                    </a:lnTo>
                    <a:lnTo>
                      <a:pt x="6350000" y="0"/>
                    </a:lnTo>
                    <a:cubicBezTo>
                      <a:pt x="2843530" y="0"/>
                      <a:pt x="0" y="2843530"/>
                      <a:pt x="0" y="635000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DD4FF">
                      <a:alpha val="100000"/>
                    </a:srgbClr>
                  </a:gs>
                  <a:gs pos="50000">
                    <a:srgbClr val="1068B8">
                      <a:alpha val="100000"/>
                    </a:srgbClr>
                  </a:gs>
                  <a:gs pos="100000">
                    <a:srgbClr val="0858A6">
                      <a:alpha val="100000"/>
                    </a:srgbClr>
                  </a:gs>
                </a:gsLst>
                <a:lin ang="5400000"/>
              </a:gradFill>
              <a:ln w="12700">
                <a:solidFill>
                  <a:srgbClr val="000000"/>
                </a:solidFill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447982" y="447982"/>
              <a:ext cx="8627941" cy="8627941"/>
              <a:chOff x="0" y="0"/>
              <a:chExt cx="6350000" cy="63500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0" y="6350000"/>
                    </a:moveTo>
                    <a:lnTo>
                      <a:pt x="6350000" y="6350000"/>
                    </a:lnTo>
                    <a:lnTo>
                      <a:pt x="6350000" y="0"/>
                    </a:lnTo>
                    <a:cubicBezTo>
                      <a:pt x="2843530" y="0"/>
                      <a:pt x="0" y="2843530"/>
                      <a:pt x="0" y="6350000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l="-25000" r="-25000"/>
                </a:stretch>
              </a:blip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" name="TextBox 20"/>
          <p:cNvSpPr txBox="1"/>
          <p:nvPr/>
        </p:nvSpPr>
        <p:spPr>
          <a:xfrm>
            <a:off x="2157326" y="306327"/>
            <a:ext cx="14707358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6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Genetic variants of myocarditis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07134" y="9791700"/>
            <a:ext cx="6586162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9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"/>
                <a:cs typeface="Montserrat"/>
                <a:sym typeface="Montserrat"/>
              </a:rPr>
              <a:t>Slide credit: Dr. Bruce Carleton, University of British Columbia</a:t>
            </a:r>
          </a:p>
        </p:txBody>
      </p:sp>
      <p:sp>
        <p:nvSpPr>
          <p:cNvPr id="26" name="Freeform 23">
            <a:extLst>
              <a:ext uri="{FF2B5EF4-FFF2-40B4-BE49-F238E27FC236}">
                <a16:creationId xmlns:a16="http://schemas.microsoft.com/office/drawing/2014/main" id="{D078CCFB-A4B2-499F-A126-AC4C2141BEA8}"/>
              </a:ext>
            </a:extLst>
          </p:cNvPr>
          <p:cNvSpPr/>
          <p:nvPr/>
        </p:nvSpPr>
        <p:spPr>
          <a:xfrm>
            <a:off x="16966579" y="312787"/>
            <a:ext cx="879461" cy="829186"/>
          </a:xfrm>
          <a:custGeom>
            <a:avLst/>
            <a:gdLst/>
            <a:ahLst/>
            <a:cxnLst/>
            <a:rect l="l" t="t" r="r" b="b"/>
            <a:pathLst>
              <a:path w="879461" h="829186">
                <a:moveTo>
                  <a:pt x="0" y="0"/>
                </a:moveTo>
                <a:lnTo>
                  <a:pt x="879461" y="0"/>
                </a:lnTo>
                <a:lnTo>
                  <a:pt x="879461" y="829186"/>
                </a:lnTo>
                <a:lnTo>
                  <a:pt x="0" y="82918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/>
          <p:cNvGrpSpPr/>
          <p:nvPr/>
        </p:nvGrpSpPr>
        <p:grpSpPr>
          <a:xfrm>
            <a:off x="16864684" y="8846443"/>
            <a:ext cx="789232" cy="823713"/>
            <a:chOff x="0" y="0"/>
            <a:chExt cx="1052309" cy="1098284"/>
          </a:xfrm>
        </p:grpSpPr>
        <p:sp>
          <p:nvSpPr>
            <p:cNvPr id="10" name="Freeform 10"/>
            <p:cNvSpPr/>
            <p:nvPr/>
          </p:nvSpPr>
          <p:spPr>
            <a:xfrm>
              <a:off x="218921" y="260721"/>
              <a:ext cx="833388" cy="837564"/>
            </a:xfrm>
            <a:custGeom>
              <a:avLst/>
              <a:gdLst/>
              <a:ahLst/>
              <a:cxnLst/>
              <a:rect l="l" t="t" r="r" b="b"/>
              <a:pathLst>
                <a:path w="833388" h="837564">
                  <a:moveTo>
                    <a:pt x="0" y="0"/>
                  </a:moveTo>
                  <a:lnTo>
                    <a:pt x="833388" y="0"/>
                  </a:lnTo>
                  <a:lnTo>
                    <a:pt x="833388" y="837563"/>
                  </a:lnTo>
                  <a:lnTo>
                    <a:pt x="0" y="8375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48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413745" cy="415818"/>
            </a:xfrm>
            <a:custGeom>
              <a:avLst/>
              <a:gdLst/>
              <a:ahLst/>
              <a:cxnLst/>
              <a:rect l="l" t="t" r="r" b="b"/>
              <a:pathLst>
                <a:path w="413745" h="415818">
                  <a:moveTo>
                    <a:pt x="0" y="0"/>
                  </a:moveTo>
                  <a:lnTo>
                    <a:pt x="413745" y="0"/>
                  </a:lnTo>
                  <a:lnTo>
                    <a:pt x="413745" y="415818"/>
                  </a:lnTo>
                  <a:lnTo>
                    <a:pt x="0" y="415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48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" name="Freeform 12"/>
          <p:cNvSpPr/>
          <p:nvPr/>
        </p:nvSpPr>
        <p:spPr>
          <a:xfrm>
            <a:off x="-1600200" y="3619500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0" y="0"/>
                </a:lnTo>
                <a:lnTo>
                  <a:pt x="6900310" y="9189275"/>
                </a:lnTo>
                <a:lnTo>
                  <a:pt x="0" y="91892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263834" y="9002375"/>
            <a:ext cx="1073673" cy="1012296"/>
          </a:xfrm>
          <a:custGeom>
            <a:avLst/>
            <a:gdLst/>
            <a:ahLst/>
            <a:cxnLst/>
            <a:rect l="l" t="t" r="r" b="b"/>
            <a:pathLst>
              <a:path w="1073673" h="1012296">
                <a:moveTo>
                  <a:pt x="0" y="0"/>
                </a:moveTo>
                <a:lnTo>
                  <a:pt x="1073674" y="0"/>
                </a:lnTo>
                <a:lnTo>
                  <a:pt x="1073674" y="1012296"/>
                </a:lnTo>
                <a:lnTo>
                  <a:pt x="0" y="101229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00671" y="713877"/>
            <a:ext cx="5731446" cy="41549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7 variants across four genes identified with clear linkage to ​cardiovascular function​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330571" y="9892843"/>
            <a:ext cx="3482149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19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Montserrat"/>
                <a:cs typeface="Montserrat"/>
                <a:sym typeface="Montserrat"/>
              </a:rPr>
              <a:t>Slide credit: Dr. Bruce Carleton</a:t>
            </a:r>
          </a:p>
        </p:txBody>
      </p:sp>
      <p:graphicFrame>
        <p:nvGraphicFramePr>
          <p:cNvPr id="16" name="Table 16"/>
          <p:cNvGraphicFramePr>
            <a:graphicFrameLocks noGrp="1"/>
          </p:cNvGraphicFramePr>
          <p:nvPr/>
        </p:nvGraphicFramePr>
        <p:xfrm>
          <a:off x="7093323" y="0"/>
          <a:ext cx="11201042" cy="10270236"/>
        </p:xfrm>
        <a:graphic>
          <a:graphicData uri="http://schemas.openxmlformats.org/drawingml/2006/table">
            <a:tbl>
              <a:tblPr/>
              <a:tblGrid>
                <a:gridCol w="7605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6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6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5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64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600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279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001976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No.​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22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Gene​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22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Function​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22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SNP ID​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22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Minor allele frequency (n=49)​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22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Global allele frequency (n=5,008)​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22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Fisher's exact ​</a:t>
                      </a:r>
                      <a:endParaRPr lang="en-US" sz="1600"/>
                    </a:p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P-value​</a:t>
                      </a:r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22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Odds ratio​</a:t>
                      </a:r>
                      <a:endParaRPr lang="en-US" sz="1600"/>
                    </a:p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(95% CI)​</a:t>
                      </a:r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22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489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LRP8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Missense​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rs5174​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0.398​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0.144 (T)​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9.58x10⁻¹⁰​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3.92 (2.53 - 5.99)​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489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VKORC1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Intron​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rs2884737​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0.306​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0.0914 (C)​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2.44x10⁻⁹​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4.38 (2.74 - 6.87)​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7489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AGTR1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Prime UTR 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rs5186​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0.327​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0.118 (C)​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5.34x10⁻⁸​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3.63 (2.29 - 5.64)​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489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ACAN​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Missense​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rs3817428​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0.316​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0.114 (G)​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9.56x10⁻⁸​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3.59 (2.25 - 5.60)​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7489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SUMF1​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Missense​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rs2819590​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0.306​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0.117 (T)​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5.24x10⁻⁷​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3.34 (2.09 - 5.23)​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7489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WDR62​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Synonymous​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rs2301734​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0.316​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0.125 (A)​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6.93x10⁻⁷​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3.24 (2.04 - 5.05)​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9732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TTN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Missense​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rs36051007​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0.316​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0.126 (T)​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8.22x10⁻⁷​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3.21 (2.02 - 5.00)​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9732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TTN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Missense​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rs35833641​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0.316​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0.127 (G)​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9.74x10⁻⁷​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3.18 (2.00 - 4.96)​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09732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ANHX​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Missense​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rs36146434​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0.316​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0.129 (C)​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1.40x10⁻⁶​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3.12 (1.96 - 4.86)​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7489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ALPP​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Missense​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rs1048988​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0.327​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0.141 (C)​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3.02x10⁻⁶​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2.96 (1.87 - 4.60)​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09732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TTN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Missense​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rs12463674​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0.310​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0.130 (G)​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3.25x10⁻⁶​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3.01 (1.89 - 4.68)​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7489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EDARADD​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Prime UTR​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rs6428955​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0.316​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0.138 (T)​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5.75x10⁻⁶​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2.90 (1.82 - 4.51)​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17489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MCPH1​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Intron​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rs1961222​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0.330​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0.150 (T)​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7.24x10⁻⁶​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2.80 (1.78 - 4.32)​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17489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MSH6​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Missense​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rs1800935​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0.306​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0.135 (C)​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1.12x10⁻⁵​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2.82 (1.77 - 4.42)​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709732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CHRNA5​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Missense​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rs16969968​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0.316​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0.150 (A)​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4.47x10⁻⁵​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2.63 (1.65 - 4.10)​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417489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16​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SUGP1​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Stop Gained​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rs11555053​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0.306​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0.149 (A)​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8.74x10⁻⁵​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2.52 (1.57 - 3.94)​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417489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VPS53​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Missense​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rs11558129​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0.296​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0.145 (A)​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0.000138​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2.47 (1.54 - 3.88)​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709732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TTN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Missense​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rs12464787​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0.296​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0.147 (A)​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0.000152​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  <a:defRPr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2.45 (1.53 - 3.84)​</a:t>
                      </a:r>
                      <a:endParaRPr lang="en-US" sz="1600"/>
                    </a:p>
                  </a:txBody>
                  <a:tcPr marL="71333" marR="71333" marT="71333" marB="71333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954" cap="flat" cmpd="sng" algn="ctr">
                      <a:solidFill>
                        <a:srgbClr val="BBC5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28" y="-213301"/>
            <a:ext cx="18993301" cy="2193101"/>
          </a:xfrm>
          <a:custGeom>
            <a:avLst/>
            <a:gdLst/>
            <a:ahLst/>
            <a:cxnLst/>
            <a:rect l="l" t="t" r="r" b="b"/>
            <a:pathLst>
              <a:path w="18993301" h="2193101">
                <a:moveTo>
                  <a:pt x="0" y="0"/>
                </a:moveTo>
                <a:lnTo>
                  <a:pt x="18993301" y="0"/>
                </a:lnTo>
                <a:lnTo>
                  <a:pt x="18993301" y="2193101"/>
                </a:lnTo>
                <a:lnTo>
                  <a:pt x="0" y="21931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0877" b="-376126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-206615"/>
            <a:ext cx="18288000" cy="2214986"/>
            <a:chOff x="0" y="0"/>
            <a:chExt cx="4816593" cy="8180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818002"/>
            </a:xfrm>
            <a:custGeom>
              <a:avLst/>
              <a:gdLst/>
              <a:ahLst/>
              <a:cxnLst/>
              <a:rect l="l" t="t" r="r" b="b"/>
              <a:pathLst>
                <a:path w="4816592" h="818002">
                  <a:moveTo>
                    <a:pt x="0" y="0"/>
                  </a:moveTo>
                  <a:lnTo>
                    <a:pt x="4816592" y="0"/>
                  </a:lnTo>
                  <a:lnTo>
                    <a:pt x="4816592" y="818002"/>
                  </a:lnTo>
                  <a:lnTo>
                    <a:pt x="0" y="818002"/>
                  </a:lnTo>
                  <a:close/>
                </a:path>
              </a:pathLst>
            </a:custGeom>
            <a:solidFill>
              <a:srgbClr val="005D9E">
                <a:alpha val="94902"/>
              </a:srgbClr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856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279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6864684" y="8846443"/>
            <a:ext cx="789232" cy="823713"/>
            <a:chOff x="0" y="0"/>
            <a:chExt cx="1052309" cy="1098284"/>
          </a:xfrm>
        </p:grpSpPr>
        <p:sp>
          <p:nvSpPr>
            <p:cNvPr id="10" name="Freeform 10"/>
            <p:cNvSpPr/>
            <p:nvPr/>
          </p:nvSpPr>
          <p:spPr>
            <a:xfrm>
              <a:off x="218921" y="260721"/>
              <a:ext cx="833388" cy="837564"/>
            </a:xfrm>
            <a:custGeom>
              <a:avLst/>
              <a:gdLst/>
              <a:ahLst/>
              <a:cxnLst/>
              <a:rect l="l" t="t" r="r" b="b"/>
              <a:pathLst>
                <a:path w="833388" h="837564">
                  <a:moveTo>
                    <a:pt x="0" y="0"/>
                  </a:moveTo>
                  <a:lnTo>
                    <a:pt x="833388" y="0"/>
                  </a:lnTo>
                  <a:lnTo>
                    <a:pt x="833388" y="837563"/>
                  </a:lnTo>
                  <a:lnTo>
                    <a:pt x="0" y="8375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48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413745" cy="415818"/>
            </a:xfrm>
            <a:custGeom>
              <a:avLst/>
              <a:gdLst/>
              <a:ahLst/>
              <a:cxnLst/>
              <a:rect l="l" t="t" r="r" b="b"/>
              <a:pathLst>
                <a:path w="413745" h="415818">
                  <a:moveTo>
                    <a:pt x="0" y="0"/>
                  </a:moveTo>
                  <a:lnTo>
                    <a:pt x="413745" y="0"/>
                  </a:lnTo>
                  <a:lnTo>
                    <a:pt x="413745" y="415818"/>
                  </a:lnTo>
                  <a:lnTo>
                    <a:pt x="0" y="4158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48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" name="Freeform 12"/>
          <p:cNvSpPr/>
          <p:nvPr/>
        </p:nvSpPr>
        <p:spPr>
          <a:xfrm>
            <a:off x="-1527141" y="3642264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0" y="0"/>
                </a:lnTo>
                <a:lnTo>
                  <a:pt x="6900310" y="9189275"/>
                </a:lnTo>
                <a:lnTo>
                  <a:pt x="0" y="91892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49392" y="175994"/>
            <a:ext cx="14707358" cy="1421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7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Number of genetic risk variants correlates with time to onset of myocarditis</a:t>
            </a:r>
          </a:p>
        </p:txBody>
      </p:sp>
      <p:pic>
        <p:nvPicPr>
          <p:cNvPr id="17" name="Picture 16" descr="A graph with numbers and a red arrow pointing to the same number&#10;&#10;AI-generated content may be incorrect.">
            <a:extLst>
              <a:ext uri="{FF2B5EF4-FFF2-40B4-BE49-F238E27FC236}">
                <a16:creationId xmlns:a16="http://schemas.microsoft.com/office/drawing/2014/main" id="{79FE387E-DCA9-48E6-68B6-E332824313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721" y="3231686"/>
            <a:ext cx="11975658" cy="561475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93F416E-B97A-78F2-673D-A4E55E8238E5}"/>
              </a:ext>
            </a:extLst>
          </p:cNvPr>
          <p:cNvSpPr txBox="1"/>
          <p:nvPr/>
        </p:nvSpPr>
        <p:spPr>
          <a:xfrm>
            <a:off x="12365759" y="3644381"/>
            <a:ext cx="5513521" cy="50475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Bold"/>
                <a:ea typeface="Calibri"/>
                <a:cs typeface="Calibri"/>
              </a:rPr>
              <a:t>These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Bold"/>
                <a:ea typeface="+mn-lt"/>
                <a:cs typeface="Calibri"/>
              </a:rPr>
              <a:t> findings suggest genetic predisposition to COVID-19 mRNA vaccine-induced myocarditis, where an increased burden of risk variants may accelerate onset of myocarditis symptoms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Bold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Bold"/>
                <a:ea typeface="+mn-lt"/>
                <a:cs typeface="Calibri"/>
              </a:rPr>
              <a:t>Next step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Bold"/>
                <a:ea typeface="+mn-lt"/>
                <a:cs typeface="Calibri"/>
              </a:rPr>
              <a:t>: a genome-wide study on the full cohort (275 cases and 2,750 vaccine-platform-matched controls) once the enrollment is target is reached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Bold"/>
              <a:ea typeface="Calibri"/>
              <a:cs typeface="Calibri"/>
            </a:endParaRPr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28F9BB8F-5448-459A-821D-5671DA6A0FC8}"/>
              </a:ext>
            </a:extLst>
          </p:cNvPr>
          <p:cNvSpPr txBox="1"/>
          <p:nvPr/>
        </p:nvSpPr>
        <p:spPr>
          <a:xfrm>
            <a:off x="207134" y="9791700"/>
            <a:ext cx="6586162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9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Montserrat"/>
                <a:cs typeface="Montserrat"/>
                <a:sym typeface="Montserrat"/>
              </a:rPr>
              <a:t>Slide credit: Dr. Bruce Carleton, University of British Columbia</a:t>
            </a:r>
          </a:p>
        </p:txBody>
      </p:sp>
      <p:grpSp>
        <p:nvGrpSpPr>
          <p:cNvPr id="20" name="Group 6">
            <a:extLst>
              <a:ext uri="{FF2B5EF4-FFF2-40B4-BE49-F238E27FC236}">
                <a16:creationId xmlns:a16="http://schemas.microsoft.com/office/drawing/2014/main" id="{5626C0EF-9A27-42A1-AC3A-7036FBC53B82}"/>
              </a:ext>
            </a:extLst>
          </p:cNvPr>
          <p:cNvGrpSpPr/>
          <p:nvPr/>
        </p:nvGrpSpPr>
        <p:grpSpPr>
          <a:xfrm>
            <a:off x="16130674" y="-2959380"/>
            <a:ext cx="5525035" cy="5525035"/>
            <a:chOff x="0" y="0"/>
            <a:chExt cx="812800" cy="812800"/>
          </a:xfrm>
        </p:grpSpPr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E471EF7F-1952-4CD7-A5CA-2835EF60851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TextBox 8">
              <a:extLst>
                <a:ext uri="{FF2B5EF4-FFF2-40B4-BE49-F238E27FC236}">
                  <a16:creationId xmlns:a16="http://schemas.microsoft.com/office/drawing/2014/main" id="{9CD8BAE3-78B0-4231-A889-6A7418381F71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99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3" name="Freeform 23">
            <a:extLst>
              <a:ext uri="{FF2B5EF4-FFF2-40B4-BE49-F238E27FC236}">
                <a16:creationId xmlns:a16="http://schemas.microsoft.com/office/drawing/2014/main" id="{FE707482-B537-4502-A37A-34F4A8F0A9CC}"/>
              </a:ext>
            </a:extLst>
          </p:cNvPr>
          <p:cNvSpPr/>
          <p:nvPr/>
        </p:nvSpPr>
        <p:spPr>
          <a:xfrm>
            <a:off x="16966579" y="312787"/>
            <a:ext cx="879461" cy="829186"/>
          </a:xfrm>
          <a:custGeom>
            <a:avLst/>
            <a:gdLst/>
            <a:ahLst/>
            <a:cxnLst/>
            <a:rect l="l" t="t" r="r" b="b"/>
            <a:pathLst>
              <a:path w="879461" h="829186">
                <a:moveTo>
                  <a:pt x="0" y="0"/>
                </a:moveTo>
                <a:lnTo>
                  <a:pt x="879461" y="0"/>
                </a:lnTo>
                <a:lnTo>
                  <a:pt x="879461" y="829186"/>
                </a:lnTo>
                <a:lnTo>
                  <a:pt x="0" y="82918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89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815729" y="4663662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0" y="0"/>
                </a:lnTo>
                <a:lnTo>
                  <a:pt x="6900310" y="9189276"/>
                </a:lnTo>
                <a:lnTo>
                  <a:pt x="0" y="9189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544272" y="8529923"/>
            <a:ext cx="276271" cy="277655"/>
          </a:xfrm>
          <a:custGeom>
            <a:avLst/>
            <a:gdLst/>
            <a:ahLst/>
            <a:cxnLst/>
            <a:rect l="l" t="t" r="r" b="b"/>
            <a:pathLst>
              <a:path w="276271" h="277655">
                <a:moveTo>
                  <a:pt x="0" y="0"/>
                </a:moveTo>
                <a:lnTo>
                  <a:pt x="276271" y="0"/>
                </a:lnTo>
                <a:lnTo>
                  <a:pt x="276271" y="277655"/>
                </a:lnTo>
                <a:lnTo>
                  <a:pt x="0" y="2776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8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6820543" y="8950420"/>
            <a:ext cx="612689" cy="615759"/>
          </a:xfrm>
          <a:custGeom>
            <a:avLst/>
            <a:gdLst/>
            <a:ahLst/>
            <a:cxnLst/>
            <a:rect l="l" t="t" r="r" b="b"/>
            <a:pathLst>
              <a:path w="612689" h="615759">
                <a:moveTo>
                  <a:pt x="0" y="0"/>
                </a:moveTo>
                <a:lnTo>
                  <a:pt x="612689" y="0"/>
                </a:lnTo>
                <a:lnTo>
                  <a:pt x="612689" y="615760"/>
                </a:lnTo>
                <a:lnTo>
                  <a:pt x="0" y="61576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8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1638032" y="2735420"/>
            <a:ext cx="276271" cy="277655"/>
          </a:xfrm>
          <a:custGeom>
            <a:avLst/>
            <a:gdLst/>
            <a:ahLst/>
            <a:cxnLst/>
            <a:rect l="l" t="t" r="r" b="b"/>
            <a:pathLst>
              <a:path w="276271" h="277655">
                <a:moveTo>
                  <a:pt x="0" y="0"/>
                </a:moveTo>
                <a:lnTo>
                  <a:pt x="276271" y="0"/>
                </a:lnTo>
                <a:lnTo>
                  <a:pt x="276271" y="277655"/>
                </a:lnTo>
                <a:lnTo>
                  <a:pt x="0" y="2776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8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1361762" y="3318241"/>
            <a:ext cx="276271" cy="277655"/>
          </a:xfrm>
          <a:custGeom>
            <a:avLst/>
            <a:gdLst/>
            <a:ahLst/>
            <a:cxnLst/>
            <a:rect l="l" t="t" r="r" b="b"/>
            <a:pathLst>
              <a:path w="276271" h="277655">
                <a:moveTo>
                  <a:pt x="0" y="0"/>
                </a:moveTo>
                <a:lnTo>
                  <a:pt x="276270" y="0"/>
                </a:lnTo>
                <a:lnTo>
                  <a:pt x="276270" y="277655"/>
                </a:lnTo>
                <a:lnTo>
                  <a:pt x="0" y="2776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8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Group 7"/>
          <p:cNvGrpSpPr/>
          <p:nvPr/>
        </p:nvGrpSpPr>
        <p:grpSpPr>
          <a:xfrm rot="5400000">
            <a:off x="-77305" y="4487863"/>
            <a:ext cx="6363985" cy="6209375"/>
            <a:chOff x="0" y="0"/>
            <a:chExt cx="6508112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508112" cy="6350000"/>
            </a:xfrm>
            <a:custGeom>
              <a:avLst/>
              <a:gdLst/>
              <a:ahLst/>
              <a:cxnLst/>
              <a:rect l="l" t="t" r="r" b="b"/>
              <a:pathLst>
                <a:path w="6508112" h="6350000">
                  <a:moveTo>
                    <a:pt x="0" y="6350000"/>
                  </a:moveTo>
                  <a:lnTo>
                    <a:pt x="6508112" y="6350000"/>
                  </a:lnTo>
                  <a:lnTo>
                    <a:pt x="6508112" y="0"/>
                  </a:lnTo>
                  <a:cubicBezTo>
                    <a:pt x="2914332" y="0"/>
                    <a:pt x="0" y="2843530"/>
                    <a:pt x="0" y="6350000"/>
                  </a:cubicBezTo>
                  <a:close/>
                </a:path>
              </a:pathLst>
            </a:custGeom>
            <a:gradFill rotWithShape="1">
              <a:gsLst>
                <a:gs pos="0">
                  <a:srgbClr val="9DD4FF">
                    <a:alpha val="100000"/>
                  </a:srgbClr>
                </a:gs>
                <a:gs pos="50000">
                  <a:srgbClr val="1068B8">
                    <a:alpha val="100000"/>
                  </a:srgbClr>
                </a:gs>
                <a:gs pos="100000">
                  <a:srgbClr val="0858A6">
                    <a:alpha val="100000"/>
                  </a:srgbClr>
                </a:gs>
              </a:gsLst>
              <a:lin ang="540000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0" y="4898395"/>
            <a:ext cx="5821820" cy="5821820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0" y="0"/>
                  </a:moveTo>
                  <a:lnTo>
                    <a:pt x="0" y="6350000"/>
                  </a:lnTo>
                  <a:lnTo>
                    <a:pt x="6350000" y="6350000"/>
                  </a:lnTo>
                  <a:cubicBezTo>
                    <a:pt x="6350000" y="2843530"/>
                    <a:pt x="3506470" y="0"/>
                    <a:pt x="0" y="0"/>
                  </a:cubicBezTo>
                  <a:close/>
                </a:path>
              </a:pathLst>
            </a:custGeom>
            <a:blipFill>
              <a:blip r:embed="rId7"/>
              <a:stretch>
                <a:fillRect l="-45746" r="-4066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 rot="10260644">
            <a:off x="12175429" y="-2664238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1" y="0"/>
                </a:lnTo>
                <a:lnTo>
                  <a:pt x="6900311" y="9189276"/>
                </a:lnTo>
                <a:lnTo>
                  <a:pt x="0" y="9189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8700" y="1143000"/>
            <a:ext cx="14057835" cy="833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Expected outcomes &amp; impact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05527" y="2668745"/>
            <a:ext cx="11541281" cy="7680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8655" lvl="1" indent="-334645">
              <a:lnSpc>
                <a:spcPts val="4339"/>
              </a:lnSpc>
              <a:buFont typeface="Arial"/>
              <a:buChar char="•"/>
            </a:pPr>
            <a:r>
              <a:rPr lang="en-US" sz="3050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“Product agnostic” global platform to study mechanisms of AEFIs</a:t>
            </a:r>
          </a:p>
          <a:p>
            <a:pPr marL="668655" lvl="1" indent="-334645">
              <a:lnSpc>
                <a:spcPts val="4339"/>
              </a:lnSpc>
              <a:buFont typeface="Arial"/>
              <a:buChar char="•"/>
            </a:pPr>
            <a:endParaRPr lang="en-US" sz="3200" dirty="0"/>
          </a:p>
          <a:p>
            <a:pPr marL="668655" marR="0" lvl="1" indent="-334645" algn="l" defTabSz="914400" rtl="0" eaLnBrk="1" fontAlgn="auto" latinLnBrk="0" hangingPunct="1">
              <a:lnSpc>
                <a:spcPts val="43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050" b="1" i="0" u="none" strike="noStrike" kern="1200" cap="none" spc="0" normalizeH="0" baseline="0" noProof="0" dirty="0">
                <a:ln>
                  <a:noFill/>
                </a:ln>
                <a:solidFill>
                  <a:srgbClr val="005D9E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Identify biomarker risk factors for myocarditis, pericarditis that can be used to:</a:t>
            </a:r>
          </a:p>
          <a:p>
            <a:pPr marL="1337945" marR="0" lvl="2" indent="-445770" algn="l" defTabSz="914400" rtl="0" eaLnBrk="1" fontAlgn="auto" latinLnBrk="0" hangingPunct="1">
              <a:lnSpc>
                <a:spcPts val="43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⚬"/>
              <a:tabLst/>
              <a:defRPr/>
            </a:pPr>
            <a:r>
              <a:rPr kumimoji="0" lang="en-US" sz="3050" b="1" i="0" u="none" strike="noStrike" kern="1200" cap="none" spc="0" normalizeH="0" baseline="0" noProof="0" dirty="0">
                <a:ln>
                  <a:noFill/>
                </a:ln>
                <a:solidFill>
                  <a:srgbClr val="005D9E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Inform risk-benefit assessment mRNA platform</a:t>
            </a:r>
            <a:endParaRPr kumimoji="0" lang="en-US" sz="3050" b="1" i="0" u="none" strike="noStrike" kern="1200" cap="none" spc="0" normalizeH="0" baseline="0" noProof="0" dirty="0">
              <a:ln>
                <a:noFill/>
              </a:ln>
              <a:solidFill>
                <a:srgbClr val="005D9E"/>
              </a:solidFill>
              <a:effectLst/>
              <a:uLnTx/>
              <a:uFillTx/>
              <a:latin typeface="Montserrat Bold"/>
              <a:ea typeface="Montserrat Bold"/>
              <a:cs typeface="Montserrat Bold"/>
            </a:endParaRPr>
          </a:p>
          <a:p>
            <a:pPr marL="1337945" marR="0" lvl="2" indent="-445770" algn="l" defTabSz="914400" rtl="0" eaLnBrk="1" fontAlgn="auto" latinLnBrk="0" hangingPunct="1">
              <a:lnSpc>
                <a:spcPts val="43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⚬"/>
              <a:tabLst/>
              <a:defRPr/>
            </a:pPr>
            <a:r>
              <a:rPr kumimoji="0" lang="en-US" sz="3050" b="1" i="0" u="none" strike="noStrike" kern="1200" cap="none" spc="0" normalizeH="0" baseline="0" noProof="0" dirty="0">
                <a:ln>
                  <a:noFill/>
                </a:ln>
                <a:solidFill>
                  <a:srgbClr val="005D9E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Identify at risk populations</a:t>
            </a:r>
            <a:endParaRPr kumimoji="0" lang="en-US" sz="3050" b="1" i="0" u="none" strike="noStrike" kern="1200" cap="none" spc="0" normalizeH="0" baseline="0" noProof="0" dirty="0">
              <a:ln>
                <a:noFill/>
              </a:ln>
              <a:solidFill>
                <a:srgbClr val="005D9E"/>
              </a:solidFill>
              <a:effectLst/>
              <a:uLnTx/>
              <a:uFillTx/>
              <a:latin typeface="Montserrat Bold"/>
              <a:ea typeface="Montserrat Bold"/>
              <a:cs typeface="Montserrat Bold"/>
            </a:endParaRPr>
          </a:p>
          <a:p>
            <a:pPr marL="1337945" marR="0" lvl="2" indent="-445770" algn="l" defTabSz="914400" rtl="0" eaLnBrk="1" fontAlgn="auto" latinLnBrk="0" hangingPunct="1">
              <a:lnSpc>
                <a:spcPts val="43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⚬"/>
              <a:tabLst/>
              <a:defRPr/>
            </a:pPr>
            <a:r>
              <a:rPr kumimoji="0" lang="en-US" sz="3050" b="1" i="0" u="none" strike="noStrike" kern="1200" cap="none" spc="0" normalizeH="0" baseline="0" noProof="0" dirty="0">
                <a:ln>
                  <a:noFill/>
                </a:ln>
                <a:solidFill>
                  <a:srgbClr val="005D9E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Predict potential for AEFIs with new vaccines before implementation </a:t>
            </a:r>
          </a:p>
          <a:p>
            <a:pPr marL="892175" marR="0" lvl="2" algn="l" defTabSz="914400" rtl="0" eaLnBrk="1" fontAlgn="auto" latinLnBrk="0" hangingPunct="1">
              <a:lnSpc>
                <a:spcPts val="4339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050" b="1" i="0" u="none" strike="noStrike" kern="1200" cap="none" spc="0" normalizeH="0" baseline="0" noProof="0" dirty="0">
              <a:ln>
                <a:noFill/>
              </a:ln>
              <a:solidFill>
                <a:srgbClr val="005D9E"/>
              </a:solidFill>
              <a:effectLst/>
              <a:uLnTx/>
              <a:uFillTx/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668655" lvl="1" indent="-334645">
              <a:lnSpc>
                <a:spcPts val="4339"/>
              </a:lnSpc>
              <a:buFont typeface="Arial"/>
              <a:buChar char="•"/>
            </a:pPr>
            <a:r>
              <a:rPr lang="en-US" sz="3200" b="1" dirty="0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Global vaccine safety effort may help support public confidence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5D9E"/>
              </a:solidFill>
              <a:effectLst/>
              <a:uLnTx/>
              <a:uFillTx/>
              <a:latin typeface="Montserrat Bold"/>
              <a:ea typeface="Montserrat Bold"/>
              <a:cs typeface="Montserrat Bold"/>
            </a:endParaRPr>
          </a:p>
          <a:p>
            <a:pPr marL="668655" marR="0" lvl="1" indent="-334645" algn="l" defTabSz="914400" rtl="0" eaLnBrk="1" fontAlgn="auto" latinLnBrk="0" hangingPunct="1">
              <a:lnSpc>
                <a:spcPts val="43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099" b="1" i="0" u="none" strike="noStrike" kern="1200" cap="none" spc="0" normalizeH="0" baseline="0" noProof="0" dirty="0">
              <a:ln>
                <a:noFill/>
              </a:ln>
              <a:solidFill>
                <a:srgbClr val="005D9E"/>
              </a:solidFill>
              <a:effectLst/>
              <a:uLnTx/>
              <a:uFillTx/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0" marR="0" lvl="0" indent="0" algn="l" defTabSz="914400" rtl="0" eaLnBrk="1" fontAlgn="auto" latinLnBrk="0" hangingPunct="1">
              <a:lnSpc>
                <a:spcPts val="43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99" b="1" i="0" u="none" strike="noStrike" kern="1200" cap="none" spc="0" normalizeH="0" baseline="0" noProof="0" dirty="0">
              <a:ln>
                <a:noFill/>
              </a:ln>
              <a:solidFill>
                <a:srgbClr val="005D9E"/>
              </a:solidFill>
              <a:effectLst/>
              <a:uLnTx/>
              <a:uFillTx/>
              <a:latin typeface="Montserrat Bold"/>
              <a:ea typeface="Montserrat Bold"/>
              <a:cs typeface="Montserrat Bold"/>
            </a:endParaRPr>
          </a:p>
        </p:txBody>
      </p:sp>
      <p:sp>
        <p:nvSpPr>
          <p:cNvPr id="19" name="Freeform 23">
            <a:extLst>
              <a:ext uri="{FF2B5EF4-FFF2-40B4-BE49-F238E27FC236}">
                <a16:creationId xmlns:a16="http://schemas.microsoft.com/office/drawing/2014/main" id="{C04B5D9B-0FB9-4E1A-A83E-76D77AA9CAB2}"/>
              </a:ext>
            </a:extLst>
          </p:cNvPr>
          <p:cNvSpPr/>
          <p:nvPr/>
        </p:nvSpPr>
        <p:spPr>
          <a:xfrm>
            <a:off x="16966579" y="312787"/>
            <a:ext cx="879461" cy="829186"/>
          </a:xfrm>
          <a:custGeom>
            <a:avLst/>
            <a:gdLst/>
            <a:ahLst/>
            <a:cxnLst/>
            <a:rect l="l" t="t" r="r" b="b"/>
            <a:pathLst>
              <a:path w="879461" h="829186">
                <a:moveTo>
                  <a:pt x="0" y="0"/>
                </a:moveTo>
                <a:lnTo>
                  <a:pt x="879461" y="0"/>
                </a:lnTo>
                <a:lnTo>
                  <a:pt x="879461" y="829186"/>
                </a:lnTo>
                <a:lnTo>
                  <a:pt x="0" y="8291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49945" flipH="1">
            <a:off x="10553772" y="1809059"/>
            <a:ext cx="8279276" cy="11025671"/>
          </a:xfrm>
          <a:custGeom>
            <a:avLst/>
            <a:gdLst/>
            <a:ahLst/>
            <a:cxnLst/>
            <a:rect l="l" t="t" r="r" b="b"/>
            <a:pathLst>
              <a:path w="8279276" h="11025671">
                <a:moveTo>
                  <a:pt x="8279276" y="0"/>
                </a:moveTo>
                <a:lnTo>
                  <a:pt x="0" y="0"/>
                </a:lnTo>
                <a:lnTo>
                  <a:pt x="0" y="11025671"/>
                </a:lnTo>
                <a:lnTo>
                  <a:pt x="8279276" y="11025671"/>
                </a:lnTo>
                <a:lnTo>
                  <a:pt x="8279276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3730614">
            <a:off x="-1244149" y="5820113"/>
            <a:ext cx="5144294" cy="4000678"/>
          </a:xfrm>
          <a:custGeom>
            <a:avLst/>
            <a:gdLst/>
            <a:ahLst/>
            <a:cxnLst/>
            <a:rect l="l" t="t" r="r" b="b"/>
            <a:pathLst>
              <a:path w="5144294" h="4000678">
                <a:moveTo>
                  <a:pt x="0" y="0"/>
                </a:moveTo>
                <a:lnTo>
                  <a:pt x="5144294" y="0"/>
                </a:lnTo>
                <a:lnTo>
                  <a:pt x="5144294" y="4000678"/>
                </a:lnTo>
                <a:lnTo>
                  <a:pt x="0" y="40006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8953925" y="7154215"/>
            <a:ext cx="757925" cy="761723"/>
          </a:xfrm>
          <a:custGeom>
            <a:avLst/>
            <a:gdLst/>
            <a:ahLst/>
            <a:cxnLst/>
            <a:rect l="l" t="t" r="r" b="b"/>
            <a:pathLst>
              <a:path w="757925" h="761723">
                <a:moveTo>
                  <a:pt x="0" y="0"/>
                </a:moveTo>
                <a:lnTo>
                  <a:pt x="757925" y="0"/>
                </a:lnTo>
                <a:lnTo>
                  <a:pt x="757925" y="761722"/>
                </a:lnTo>
                <a:lnTo>
                  <a:pt x="0" y="7617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0164245" y="7707078"/>
            <a:ext cx="415636" cy="417719"/>
          </a:xfrm>
          <a:custGeom>
            <a:avLst/>
            <a:gdLst/>
            <a:ahLst/>
            <a:cxnLst/>
            <a:rect l="l" t="t" r="r" b="b"/>
            <a:pathLst>
              <a:path w="415636" h="417719">
                <a:moveTo>
                  <a:pt x="0" y="0"/>
                </a:moveTo>
                <a:lnTo>
                  <a:pt x="415636" y="0"/>
                </a:lnTo>
                <a:lnTo>
                  <a:pt x="415636" y="417719"/>
                </a:lnTo>
                <a:lnTo>
                  <a:pt x="0" y="4177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6540783" y="9049441"/>
            <a:ext cx="415636" cy="417719"/>
          </a:xfrm>
          <a:custGeom>
            <a:avLst/>
            <a:gdLst/>
            <a:ahLst/>
            <a:cxnLst/>
            <a:rect l="l" t="t" r="r" b="b"/>
            <a:pathLst>
              <a:path w="415636" h="417719">
                <a:moveTo>
                  <a:pt x="0" y="0"/>
                </a:moveTo>
                <a:lnTo>
                  <a:pt x="415637" y="0"/>
                </a:lnTo>
                <a:lnTo>
                  <a:pt x="415637" y="417718"/>
                </a:lnTo>
                <a:lnTo>
                  <a:pt x="0" y="41771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9504032" y="3243228"/>
            <a:ext cx="415636" cy="417719"/>
          </a:xfrm>
          <a:custGeom>
            <a:avLst/>
            <a:gdLst/>
            <a:ahLst/>
            <a:cxnLst/>
            <a:rect l="l" t="t" r="r" b="b"/>
            <a:pathLst>
              <a:path w="415636" h="417719">
                <a:moveTo>
                  <a:pt x="0" y="0"/>
                </a:moveTo>
                <a:lnTo>
                  <a:pt x="415636" y="0"/>
                </a:lnTo>
                <a:lnTo>
                  <a:pt x="415636" y="417719"/>
                </a:lnTo>
                <a:lnTo>
                  <a:pt x="0" y="4177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8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 descr="COVID-19 Immunity Task Force Logo"/>
          <p:cNvSpPr/>
          <p:nvPr/>
        </p:nvSpPr>
        <p:spPr>
          <a:xfrm>
            <a:off x="783853" y="7512186"/>
            <a:ext cx="3878692" cy="978110"/>
          </a:xfrm>
          <a:custGeom>
            <a:avLst/>
            <a:gdLst/>
            <a:ahLst/>
            <a:cxnLst/>
            <a:rect l="l" t="t" r="r" b="b"/>
            <a:pathLst>
              <a:path w="6179708" h="1377192">
                <a:moveTo>
                  <a:pt x="0" y="0"/>
                </a:moveTo>
                <a:lnTo>
                  <a:pt x="6179708" y="0"/>
                </a:lnTo>
                <a:lnTo>
                  <a:pt x="6179708" y="1377192"/>
                </a:lnTo>
                <a:lnTo>
                  <a:pt x="0" y="137719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990600" y="1989141"/>
            <a:ext cx="2866829" cy="869950"/>
          </a:xfrm>
          <a:custGeom>
            <a:avLst/>
            <a:gdLst/>
            <a:ahLst/>
            <a:cxnLst/>
            <a:rect l="l" t="t" r="r" b="b"/>
            <a:pathLst>
              <a:path w="3143061" h="1062387">
                <a:moveTo>
                  <a:pt x="0" y="0"/>
                </a:moveTo>
                <a:lnTo>
                  <a:pt x="3143062" y="0"/>
                </a:lnTo>
                <a:lnTo>
                  <a:pt x="3143062" y="1062387"/>
                </a:lnTo>
                <a:lnTo>
                  <a:pt x="0" y="10623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673307" y="712616"/>
            <a:ext cx="9063274" cy="8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00"/>
              </a:lnSpc>
            </a:pPr>
            <a:r>
              <a:rPr lang="en-US" sz="65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Acknowledgements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98992" y="2922615"/>
            <a:ext cx="3926288" cy="4558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IMPACT COVID-19 co-PIs: Drs S Morris, F Kakkar, S Halperin, M </a:t>
            </a:r>
            <a:r>
              <a:rPr lang="en-US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Sadarangani</a:t>
            </a: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J </a:t>
            </a:r>
            <a:r>
              <a:rPr lang="en-US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Bettinger</a:t>
            </a:r>
            <a:endParaRPr lang="en-US" b="1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IMPACT investigators, nurse monitors</a:t>
            </a:r>
          </a:p>
          <a:p>
            <a:pPr marL="342900" indent="-34290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IMPACT Data Centre team</a:t>
            </a:r>
          </a:p>
          <a:p>
            <a:pPr marL="342900" indent="-34290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Canadian </a:t>
            </a:r>
            <a:r>
              <a:rPr lang="en-US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Paediatric</a:t>
            </a: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Society</a:t>
            </a:r>
          </a:p>
          <a:p>
            <a:pPr marL="342900" indent="-342900">
              <a:lnSpc>
                <a:spcPts val="3600"/>
              </a:lnSpc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>
              <a:lnSpc>
                <a:spcPts val="3600"/>
              </a:lnSpc>
            </a:pPr>
            <a:endParaRPr lang="en-US" b="1" dirty="0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>
              <a:lnSpc>
                <a:spcPts val="3600"/>
              </a:lnSpc>
            </a:pPr>
            <a:r>
              <a:rPr lang="en-US" sz="24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Funders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E87C78C7-55BF-E3E2-EE8A-C29BF8D28CBE}"/>
              </a:ext>
            </a:extLst>
          </p:cNvPr>
          <p:cNvSpPr/>
          <p:nvPr/>
        </p:nvSpPr>
        <p:spPr>
          <a:xfrm>
            <a:off x="530183" y="8673593"/>
            <a:ext cx="4767764" cy="751695"/>
          </a:xfrm>
          <a:custGeom>
            <a:avLst/>
            <a:gdLst/>
            <a:ahLst/>
            <a:cxnLst/>
            <a:rect l="l" t="t" r="r" b="b"/>
            <a:pathLst>
              <a:path w="5529190" h="1311508">
                <a:moveTo>
                  <a:pt x="0" y="0"/>
                </a:moveTo>
                <a:lnTo>
                  <a:pt x="5529190" y="0"/>
                </a:lnTo>
                <a:lnTo>
                  <a:pt x="5529190" y="1311507"/>
                </a:lnTo>
                <a:lnTo>
                  <a:pt x="0" y="131150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5970" t="-684212" r="-3882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12">
            <a:extLst>
              <a:ext uri="{FF2B5EF4-FFF2-40B4-BE49-F238E27FC236}">
                <a16:creationId xmlns:a16="http://schemas.microsoft.com/office/drawing/2014/main" id="{3A35425C-640C-F8A8-4C07-957C432B264E}"/>
              </a:ext>
            </a:extLst>
          </p:cNvPr>
          <p:cNvSpPr/>
          <p:nvPr/>
        </p:nvSpPr>
        <p:spPr>
          <a:xfrm>
            <a:off x="5383727" y="1468932"/>
            <a:ext cx="2681169" cy="1378171"/>
          </a:xfrm>
          <a:custGeom>
            <a:avLst/>
            <a:gdLst/>
            <a:ahLst/>
            <a:cxnLst/>
            <a:rect l="l" t="t" r="r" b="b"/>
            <a:pathLst>
              <a:path w="2681169" h="1378171">
                <a:moveTo>
                  <a:pt x="0" y="0"/>
                </a:moveTo>
                <a:lnTo>
                  <a:pt x="2681169" y="0"/>
                </a:lnTo>
                <a:lnTo>
                  <a:pt x="2681169" y="1378171"/>
                </a:lnTo>
                <a:lnTo>
                  <a:pt x="0" y="137817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FB490E64-E8A1-E32A-D5F1-2BA65C4A5B78}"/>
              </a:ext>
            </a:extLst>
          </p:cNvPr>
          <p:cNvSpPr txBox="1"/>
          <p:nvPr/>
        </p:nvSpPr>
        <p:spPr>
          <a:xfrm>
            <a:off x="5492836" y="2861389"/>
            <a:ext cx="3766619" cy="4558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SIC Network co-PI: Dr J Cowan</a:t>
            </a:r>
          </a:p>
          <a:p>
            <a:pPr marL="342900" indent="-34290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SIC Network investigators, nurse coordinators</a:t>
            </a:r>
          </a:p>
          <a:p>
            <a:pPr marL="342900" indent="-34290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SIC Data and Coordination team: JL Chew, P </a:t>
            </a:r>
            <a:r>
              <a:rPr lang="en-US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Kebedom</a:t>
            </a: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K Gandhi</a:t>
            </a:r>
          </a:p>
          <a:p>
            <a:pPr marL="342900" indent="-34290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Canadian Center for Vaccinology staff</a:t>
            </a:r>
          </a:p>
          <a:p>
            <a:pPr marL="342900" indent="-34290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Contact: sicnet@ualberta.ca</a:t>
            </a:r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C7D285AA-6F0E-FFB1-C7AC-729124BC5004}"/>
              </a:ext>
            </a:extLst>
          </p:cNvPr>
          <p:cNvSpPr txBox="1"/>
          <p:nvPr/>
        </p:nvSpPr>
        <p:spPr>
          <a:xfrm>
            <a:off x="9619312" y="2847103"/>
            <a:ext cx="3948316" cy="64049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INSIS Co-PI: Dr RT Chen</a:t>
            </a:r>
          </a:p>
          <a:p>
            <a:pPr marL="342900" indent="-3429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INSIS Clinical Data leads: Dr A </a:t>
            </a:r>
            <a:r>
              <a:rPr lang="en-US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Ozonoff</a:t>
            </a: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A Hoch</a:t>
            </a:r>
          </a:p>
          <a:p>
            <a:pPr marL="342900" indent="-3429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INSIS OMICs leads: Dr O Levy, Dr J Arce, A Chang</a:t>
            </a:r>
          </a:p>
          <a:p>
            <a:pPr marL="342900" indent="-3429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Genomics lead: Dr B Carleton </a:t>
            </a:r>
          </a:p>
          <a:p>
            <a:pPr marL="342900" indent="-3429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Steering Committee members: Drs CB Creech, C </a:t>
            </a:r>
            <a:r>
              <a:rPr lang="en-US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Cutland</a:t>
            </a: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N Crawford, P Palma, R Kennedy, S Kochhar, S Black</a:t>
            </a:r>
          </a:p>
          <a:p>
            <a:pPr marL="342900" indent="-3429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INSIS Network Management Office: S </a:t>
            </a:r>
            <a:r>
              <a:rPr lang="en-US" b="1" dirty="0" err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Moradipoor</a:t>
            </a: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A Bodhi, A Naz</a:t>
            </a:r>
          </a:p>
        </p:txBody>
      </p:sp>
      <p:sp>
        <p:nvSpPr>
          <p:cNvPr id="31" name="Freeform 13">
            <a:extLst>
              <a:ext uri="{FF2B5EF4-FFF2-40B4-BE49-F238E27FC236}">
                <a16:creationId xmlns:a16="http://schemas.microsoft.com/office/drawing/2014/main" id="{25A00A81-1D2E-2B53-DE7A-ED1A3713472C}"/>
              </a:ext>
            </a:extLst>
          </p:cNvPr>
          <p:cNvSpPr/>
          <p:nvPr/>
        </p:nvSpPr>
        <p:spPr>
          <a:xfrm>
            <a:off x="15169037" y="6372633"/>
            <a:ext cx="3057542" cy="869950"/>
          </a:xfrm>
          <a:custGeom>
            <a:avLst/>
            <a:gdLst/>
            <a:ahLst/>
            <a:cxnLst/>
            <a:rect l="l" t="t" r="r" b="b"/>
            <a:pathLst>
              <a:path w="9942846" h="5642565">
                <a:moveTo>
                  <a:pt x="0" y="0"/>
                </a:moveTo>
                <a:lnTo>
                  <a:pt x="9942845" y="0"/>
                </a:lnTo>
                <a:lnTo>
                  <a:pt x="9942845" y="5642565"/>
                </a:lnTo>
                <a:lnTo>
                  <a:pt x="0" y="564256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" t="-421176" r="-225191" b="-12743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13">
            <a:extLst>
              <a:ext uri="{FF2B5EF4-FFF2-40B4-BE49-F238E27FC236}">
                <a16:creationId xmlns:a16="http://schemas.microsoft.com/office/drawing/2014/main" id="{1D5FBF29-2EA0-6855-59BA-5F2F01AFBACF}"/>
              </a:ext>
            </a:extLst>
          </p:cNvPr>
          <p:cNvSpPr/>
          <p:nvPr/>
        </p:nvSpPr>
        <p:spPr>
          <a:xfrm>
            <a:off x="14247570" y="3496517"/>
            <a:ext cx="1829081" cy="1447800"/>
          </a:xfrm>
          <a:custGeom>
            <a:avLst/>
            <a:gdLst/>
            <a:ahLst/>
            <a:cxnLst/>
            <a:rect l="l" t="t" r="r" b="b"/>
            <a:pathLst>
              <a:path w="9942846" h="5642565">
                <a:moveTo>
                  <a:pt x="0" y="0"/>
                </a:moveTo>
                <a:lnTo>
                  <a:pt x="9942845" y="0"/>
                </a:lnTo>
                <a:lnTo>
                  <a:pt x="9942845" y="5642565"/>
                </a:lnTo>
                <a:lnTo>
                  <a:pt x="0" y="564256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408523" r="-35075" b="-28973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13">
            <a:extLst>
              <a:ext uri="{FF2B5EF4-FFF2-40B4-BE49-F238E27FC236}">
                <a16:creationId xmlns:a16="http://schemas.microsoft.com/office/drawing/2014/main" id="{F82D0A01-6EAF-AA32-A88E-44C0A1329B40}"/>
              </a:ext>
            </a:extLst>
          </p:cNvPr>
          <p:cNvSpPr/>
          <p:nvPr/>
        </p:nvSpPr>
        <p:spPr>
          <a:xfrm>
            <a:off x="14155420" y="2307622"/>
            <a:ext cx="3529557" cy="928694"/>
          </a:xfrm>
          <a:custGeom>
            <a:avLst/>
            <a:gdLst/>
            <a:ahLst/>
            <a:cxnLst/>
            <a:rect l="l" t="t" r="r" b="b"/>
            <a:pathLst>
              <a:path w="9942846" h="5642565">
                <a:moveTo>
                  <a:pt x="0" y="0"/>
                </a:moveTo>
                <a:lnTo>
                  <a:pt x="9942845" y="0"/>
                </a:lnTo>
                <a:lnTo>
                  <a:pt x="9942845" y="5642565"/>
                </a:lnTo>
                <a:lnTo>
                  <a:pt x="0" y="564256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80136" t="-2916" r="-62756" b="-39081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13">
            <a:extLst>
              <a:ext uri="{FF2B5EF4-FFF2-40B4-BE49-F238E27FC236}">
                <a16:creationId xmlns:a16="http://schemas.microsoft.com/office/drawing/2014/main" id="{732AD786-8EF7-475C-EA2A-72D9E532DC27}"/>
              </a:ext>
            </a:extLst>
          </p:cNvPr>
          <p:cNvSpPr/>
          <p:nvPr/>
        </p:nvSpPr>
        <p:spPr>
          <a:xfrm>
            <a:off x="15213075" y="4771380"/>
            <a:ext cx="2984079" cy="1001309"/>
          </a:xfrm>
          <a:custGeom>
            <a:avLst/>
            <a:gdLst/>
            <a:ahLst/>
            <a:cxnLst/>
            <a:rect l="l" t="t" r="r" b="b"/>
            <a:pathLst>
              <a:path w="9942846" h="5642565">
                <a:moveTo>
                  <a:pt x="0" y="0"/>
                </a:moveTo>
                <a:lnTo>
                  <a:pt x="9942845" y="0"/>
                </a:lnTo>
                <a:lnTo>
                  <a:pt x="9942845" y="5642565"/>
                </a:lnTo>
                <a:lnTo>
                  <a:pt x="0" y="564256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06971" t="-149545" r="-26226" b="-31397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13">
            <a:extLst>
              <a:ext uri="{FF2B5EF4-FFF2-40B4-BE49-F238E27FC236}">
                <a16:creationId xmlns:a16="http://schemas.microsoft.com/office/drawing/2014/main" id="{F76FFC76-35DE-510A-1EAF-4EB83121F892}"/>
              </a:ext>
            </a:extLst>
          </p:cNvPr>
          <p:cNvSpPr/>
          <p:nvPr/>
        </p:nvSpPr>
        <p:spPr>
          <a:xfrm>
            <a:off x="16287914" y="3391936"/>
            <a:ext cx="1388457" cy="1446564"/>
          </a:xfrm>
          <a:custGeom>
            <a:avLst/>
            <a:gdLst/>
            <a:ahLst/>
            <a:cxnLst/>
            <a:rect l="l" t="t" r="r" b="b"/>
            <a:pathLst>
              <a:path w="9942846" h="5642565">
                <a:moveTo>
                  <a:pt x="0" y="0"/>
                </a:moveTo>
                <a:lnTo>
                  <a:pt x="9942845" y="0"/>
                </a:lnTo>
                <a:lnTo>
                  <a:pt x="9942845" y="5642565"/>
                </a:lnTo>
                <a:lnTo>
                  <a:pt x="0" y="564256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7152" t="-91719" r="-598956" b="-1983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13">
            <a:extLst>
              <a:ext uri="{FF2B5EF4-FFF2-40B4-BE49-F238E27FC236}">
                <a16:creationId xmlns:a16="http://schemas.microsoft.com/office/drawing/2014/main" id="{390A34CD-529A-3DE6-0728-FD81C244F122}"/>
              </a:ext>
            </a:extLst>
          </p:cNvPr>
          <p:cNvSpPr/>
          <p:nvPr/>
        </p:nvSpPr>
        <p:spPr>
          <a:xfrm>
            <a:off x="13778891" y="7191304"/>
            <a:ext cx="2116063" cy="1373607"/>
          </a:xfrm>
          <a:custGeom>
            <a:avLst/>
            <a:gdLst/>
            <a:ahLst/>
            <a:cxnLst/>
            <a:rect l="l" t="t" r="r" b="b"/>
            <a:pathLst>
              <a:path w="9942846" h="5642565">
                <a:moveTo>
                  <a:pt x="0" y="0"/>
                </a:moveTo>
                <a:lnTo>
                  <a:pt x="9942845" y="0"/>
                </a:lnTo>
                <a:lnTo>
                  <a:pt x="9942845" y="5642565"/>
                </a:lnTo>
                <a:lnTo>
                  <a:pt x="0" y="564256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85547" t="-93336" r="-284329" b="-217449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504044F-2A14-FB81-2C5C-AE2425B32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9695" y="5412909"/>
            <a:ext cx="3332493" cy="1136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Freeform 13">
            <a:extLst>
              <a:ext uri="{FF2B5EF4-FFF2-40B4-BE49-F238E27FC236}">
                <a16:creationId xmlns:a16="http://schemas.microsoft.com/office/drawing/2014/main" id="{774EA509-9F1C-A8A0-617E-B00FF41D8F42}"/>
              </a:ext>
            </a:extLst>
          </p:cNvPr>
          <p:cNvSpPr/>
          <p:nvPr/>
        </p:nvSpPr>
        <p:spPr>
          <a:xfrm>
            <a:off x="15341648" y="8673593"/>
            <a:ext cx="2820870" cy="671429"/>
          </a:xfrm>
          <a:custGeom>
            <a:avLst/>
            <a:gdLst/>
            <a:ahLst/>
            <a:cxnLst/>
            <a:rect l="l" t="t" r="r" b="b"/>
            <a:pathLst>
              <a:path w="9942846" h="5642565">
                <a:moveTo>
                  <a:pt x="0" y="0"/>
                </a:moveTo>
                <a:lnTo>
                  <a:pt x="9942845" y="0"/>
                </a:lnTo>
                <a:lnTo>
                  <a:pt x="9942845" y="5642565"/>
                </a:lnTo>
                <a:lnTo>
                  <a:pt x="0" y="564256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47205" t="-658972" r="-92720" b="-45441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Freeform 14">
            <a:extLst>
              <a:ext uri="{FF2B5EF4-FFF2-40B4-BE49-F238E27FC236}">
                <a16:creationId xmlns:a16="http://schemas.microsoft.com/office/drawing/2014/main" id="{3925A3EE-5B65-1DB9-85D3-71E8FBCEDD22}"/>
              </a:ext>
            </a:extLst>
          </p:cNvPr>
          <p:cNvSpPr/>
          <p:nvPr/>
        </p:nvSpPr>
        <p:spPr>
          <a:xfrm>
            <a:off x="16242861" y="7321894"/>
            <a:ext cx="1905802" cy="1409771"/>
          </a:xfrm>
          <a:custGeom>
            <a:avLst/>
            <a:gdLst/>
            <a:ahLst/>
            <a:cxnLst/>
            <a:rect l="l" t="t" r="r" b="b"/>
            <a:pathLst>
              <a:path w="1905802" h="1409771">
                <a:moveTo>
                  <a:pt x="0" y="0"/>
                </a:moveTo>
                <a:lnTo>
                  <a:pt x="1905802" y="0"/>
                </a:lnTo>
                <a:lnTo>
                  <a:pt x="1905802" y="1409771"/>
                </a:lnTo>
                <a:lnTo>
                  <a:pt x="0" y="140977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7689" t="-4793" r="-8204" b="-70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TextBox 16">
            <a:extLst>
              <a:ext uri="{FF2B5EF4-FFF2-40B4-BE49-F238E27FC236}">
                <a16:creationId xmlns:a16="http://schemas.microsoft.com/office/drawing/2014/main" id="{118BD29F-4300-AF3A-74EE-CFDDB18D9B56}"/>
              </a:ext>
            </a:extLst>
          </p:cNvPr>
          <p:cNvSpPr txBox="1"/>
          <p:nvPr/>
        </p:nvSpPr>
        <p:spPr>
          <a:xfrm>
            <a:off x="9919668" y="9367806"/>
            <a:ext cx="3958115" cy="752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Contact: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insis@ualberta.ca</a:t>
            </a:r>
          </a:p>
          <a:p>
            <a:pPr algn="l">
              <a:lnSpc>
                <a:spcPts val="3079"/>
              </a:lnSpc>
            </a:pPr>
            <a:r>
              <a:rPr lang="en-US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Website:</a:t>
            </a:r>
            <a:r>
              <a:rPr lang="en-US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http://insisvaccine.org</a:t>
            </a:r>
          </a:p>
        </p:txBody>
      </p:sp>
      <p:sp>
        <p:nvSpPr>
          <p:cNvPr id="27" name="Freeform 23">
            <a:extLst>
              <a:ext uri="{FF2B5EF4-FFF2-40B4-BE49-F238E27FC236}">
                <a16:creationId xmlns:a16="http://schemas.microsoft.com/office/drawing/2014/main" id="{9B845485-892F-46DF-9DF5-1F79A55C6BDD}"/>
              </a:ext>
            </a:extLst>
          </p:cNvPr>
          <p:cNvSpPr/>
          <p:nvPr/>
        </p:nvSpPr>
        <p:spPr>
          <a:xfrm>
            <a:off x="10919073" y="1918409"/>
            <a:ext cx="968127" cy="928694"/>
          </a:xfrm>
          <a:custGeom>
            <a:avLst/>
            <a:gdLst/>
            <a:ahLst/>
            <a:cxnLst/>
            <a:rect l="l" t="t" r="r" b="b"/>
            <a:pathLst>
              <a:path w="879461" h="829186">
                <a:moveTo>
                  <a:pt x="0" y="0"/>
                </a:moveTo>
                <a:lnTo>
                  <a:pt x="879461" y="0"/>
                </a:lnTo>
                <a:lnTo>
                  <a:pt x="879461" y="829186"/>
                </a:lnTo>
                <a:lnTo>
                  <a:pt x="0" y="82918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82988" y="3026249"/>
            <a:ext cx="6900310" cy="9189275"/>
          </a:xfrm>
          <a:custGeom>
            <a:avLst/>
            <a:gdLst/>
            <a:ahLst/>
            <a:cxnLst/>
            <a:rect l="l" t="t" r="r" b="b"/>
            <a:pathLst>
              <a:path w="6900310" h="9189275">
                <a:moveTo>
                  <a:pt x="0" y="0"/>
                </a:moveTo>
                <a:lnTo>
                  <a:pt x="6900311" y="0"/>
                </a:lnTo>
                <a:lnTo>
                  <a:pt x="6900311" y="9189276"/>
                </a:lnTo>
                <a:lnTo>
                  <a:pt x="0" y="91892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512826" y="7202853"/>
            <a:ext cx="5334876" cy="5334876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9DD4FF">
                    <a:alpha val="100000"/>
                  </a:srgbClr>
                </a:gs>
                <a:gs pos="50000">
                  <a:srgbClr val="1068B8">
                    <a:alpha val="100000"/>
                  </a:srgbClr>
                </a:gs>
                <a:gs pos="100000">
                  <a:srgbClr val="0858A6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7259300" y="3777257"/>
            <a:ext cx="501554" cy="504067"/>
          </a:xfrm>
          <a:custGeom>
            <a:avLst/>
            <a:gdLst/>
            <a:ahLst/>
            <a:cxnLst/>
            <a:rect l="l" t="t" r="r" b="b"/>
            <a:pathLst>
              <a:path w="501554" h="504067">
                <a:moveTo>
                  <a:pt x="0" y="0"/>
                </a:moveTo>
                <a:lnTo>
                  <a:pt x="501554" y="0"/>
                </a:lnTo>
                <a:lnTo>
                  <a:pt x="501554" y="504067"/>
                </a:lnTo>
                <a:lnTo>
                  <a:pt x="0" y="5040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983029" y="3499602"/>
            <a:ext cx="276271" cy="277655"/>
          </a:xfrm>
          <a:custGeom>
            <a:avLst/>
            <a:gdLst/>
            <a:ahLst/>
            <a:cxnLst/>
            <a:rect l="l" t="t" r="r" b="b"/>
            <a:pathLst>
              <a:path w="276271" h="277655">
                <a:moveTo>
                  <a:pt x="0" y="0"/>
                </a:moveTo>
                <a:lnTo>
                  <a:pt x="276271" y="0"/>
                </a:lnTo>
                <a:lnTo>
                  <a:pt x="276271" y="277655"/>
                </a:lnTo>
                <a:lnTo>
                  <a:pt x="0" y="2776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-1915781" y="-800410"/>
            <a:ext cx="9659401" cy="9659401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41ACFF">
                    <a:alpha val="100000"/>
                  </a:srgbClr>
                </a:gs>
                <a:gs pos="50000">
                  <a:srgbClr val="1F5284">
                    <a:alpha val="100000"/>
                  </a:srgbClr>
                </a:gs>
                <a:gs pos="100000">
                  <a:srgbClr val="57AEFF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4763" tIns="44763" rIns="44763" bIns="44763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526163" y="2510951"/>
            <a:ext cx="1884281" cy="1434409"/>
          </a:xfrm>
          <a:custGeom>
            <a:avLst/>
            <a:gdLst/>
            <a:ahLst/>
            <a:cxnLst/>
            <a:rect l="l" t="t" r="r" b="b"/>
            <a:pathLst>
              <a:path w="1884281" h="1434409">
                <a:moveTo>
                  <a:pt x="0" y="0"/>
                </a:moveTo>
                <a:lnTo>
                  <a:pt x="1884281" y="0"/>
                </a:lnTo>
                <a:lnTo>
                  <a:pt x="1884281" y="1434409"/>
                </a:lnTo>
                <a:lnTo>
                  <a:pt x="0" y="14344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0294973" y="2843220"/>
            <a:ext cx="501554" cy="504067"/>
          </a:xfrm>
          <a:custGeom>
            <a:avLst/>
            <a:gdLst/>
            <a:ahLst/>
            <a:cxnLst/>
            <a:rect l="l" t="t" r="r" b="b"/>
            <a:pathLst>
              <a:path w="501554" h="504067">
                <a:moveTo>
                  <a:pt x="0" y="0"/>
                </a:moveTo>
                <a:lnTo>
                  <a:pt x="501554" y="0"/>
                </a:lnTo>
                <a:lnTo>
                  <a:pt x="501554" y="504067"/>
                </a:lnTo>
                <a:lnTo>
                  <a:pt x="0" y="5040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8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16508475" y="8748846"/>
            <a:ext cx="750825" cy="1018907"/>
            <a:chOff x="0" y="0"/>
            <a:chExt cx="1001100" cy="1358543"/>
          </a:xfrm>
        </p:grpSpPr>
        <p:sp>
          <p:nvSpPr>
            <p:cNvPr id="14" name="Freeform 14"/>
            <p:cNvSpPr/>
            <p:nvPr/>
          </p:nvSpPr>
          <p:spPr>
            <a:xfrm>
              <a:off x="0" y="988336"/>
              <a:ext cx="368361" cy="370207"/>
            </a:xfrm>
            <a:custGeom>
              <a:avLst/>
              <a:gdLst/>
              <a:ahLst/>
              <a:cxnLst/>
              <a:rect l="l" t="t" r="r" b="b"/>
              <a:pathLst>
                <a:path w="368361" h="370207">
                  <a:moveTo>
                    <a:pt x="0" y="0"/>
                  </a:moveTo>
                  <a:lnTo>
                    <a:pt x="368361" y="0"/>
                  </a:lnTo>
                  <a:lnTo>
                    <a:pt x="368361" y="370207"/>
                  </a:lnTo>
                  <a:lnTo>
                    <a:pt x="0" y="370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48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368361" y="0"/>
              <a:ext cx="632738" cy="635909"/>
            </a:xfrm>
            <a:custGeom>
              <a:avLst/>
              <a:gdLst/>
              <a:ahLst/>
              <a:cxnLst/>
              <a:rect l="l" t="t" r="r" b="b"/>
              <a:pathLst>
                <a:path w="632738" h="635909">
                  <a:moveTo>
                    <a:pt x="0" y="0"/>
                  </a:moveTo>
                  <a:lnTo>
                    <a:pt x="632739" y="0"/>
                  </a:lnTo>
                  <a:lnTo>
                    <a:pt x="632739" y="635909"/>
                  </a:lnTo>
                  <a:lnTo>
                    <a:pt x="0" y="6359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48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Freeform 16"/>
          <p:cNvSpPr/>
          <p:nvPr/>
        </p:nvSpPr>
        <p:spPr>
          <a:xfrm rot="-2887597" flipH="1">
            <a:off x="13761553" y="-1858971"/>
            <a:ext cx="5314414" cy="4132979"/>
          </a:xfrm>
          <a:custGeom>
            <a:avLst/>
            <a:gdLst/>
            <a:ahLst/>
            <a:cxnLst/>
            <a:rect l="l" t="t" r="r" b="b"/>
            <a:pathLst>
              <a:path w="5314414" h="4132979">
                <a:moveTo>
                  <a:pt x="5314414" y="0"/>
                </a:moveTo>
                <a:lnTo>
                  <a:pt x="0" y="0"/>
                </a:lnTo>
                <a:lnTo>
                  <a:pt x="0" y="4132979"/>
                </a:lnTo>
                <a:lnTo>
                  <a:pt x="5314414" y="4132979"/>
                </a:lnTo>
                <a:lnTo>
                  <a:pt x="531441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6526163" y="4143591"/>
            <a:ext cx="9063274" cy="8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0"/>
              </a:lnSpc>
            </a:pPr>
            <a:r>
              <a:rPr lang="en-US" sz="65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Thank you!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526163" y="5410409"/>
            <a:ext cx="8605906" cy="53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b="1">
                <a:solidFill>
                  <a:srgbClr val="005D9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</TotalTime>
  <Words>1895</Words>
  <Application>Microsoft Macintosh PowerPoint</Application>
  <PresentationFormat>Custom</PresentationFormat>
  <Paragraphs>351</Paragraphs>
  <Slides>23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8" baseType="lpstr">
      <vt:lpstr>Times New Roman</vt:lpstr>
      <vt:lpstr>Arial</vt:lpstr>
      <vt:lpstr>Arial Bold</vt:lpstr>
      <vt:lpstr>Montserrat Italics</vt:lpstr>
      <vt:lpstr>Helvetica</vt:lpstr>
      <vt:lpstr>Montserrat Light</vt:lpstr>
      <vt:lpstr>Montserrat Bold</vt:lpstr>
      <vt:lpstr>Poppins Bold</vt:lpstr>
      <vt:lpstr>Roboto</vt:lpstr>
      <vt:lpstr>Calibri</vt:lpstr>
      <vt:lpstr>Montserrat</vt:lpstr>
      <vt:lpstr>Montserrat Light Italics</vt:lpstr>
      <vt:lpstr>Poppins</vt:lpstr>
      <vt:lpstr>Montserrat Ultra-Bold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Donor Presentation</dc:title>
  <dc:creator>Karina Top</dc:creator>
  <cp:lastModifiedBy>Karina Top</cp:lastModifiedBy>
  <cp:revision>34</cp:revision>
  <dcterms:created xsi:type="dcterms:W3CDTF">2006-08-16T00:00:00Z</dcterms:created>
  <dcterms:modified xsi:type="dcterms:W3CDTF">2025-10-28T12:55:48Z</dcterms:modified>
  <dc:identifier>DAGVjj52dWw</dc:identifier>
</cp:coreProperties>
</file>