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82" r:id="rId2"/>
    <p:sldId id="283" r:id="rId3"/>
    <p:sldId id="257" r:id="rId4"/>
    <p:sldId id="285" r:id="rId5"/>
    <p:sldId id="284" r:id="rId6"/>
    <p:sldId id="286" r:id="rId7"/>
    <p:sldId id="272" r:id="rId8"/>
    <p:sldId id="280" r:id="rId9"/>
    <p:sldId id="276" r:id="rId10"/>
    <p:sldId id="269" r:id="rId11"/>
    <p:sldId id="267" r:id="rId12"/>
    <p:sldId id="277" r:id="rId13"/>
    <p:sldId id="279" r:id="rId14"/>
    <p:sldId id="270" r:id="rId15"/>
    <p:sldId id="271" r:id="rId16"/>
    <p:sldId id="281" r:id="rId17"/>
    <p:sldId id="2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51"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38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90" autoAdjust="0"/>
    <p:restoredTop sz="86437" autoAdjust="0"/>
  </p:normalViewPr>
  <p:slideViewPr>
    <p:cSldViewPr snapToGrid="0">
      <p:cViewPr varScale="1">
        <p:scale>
          <a:sx n="75" d="100"/>
          <a:sy n="75" d="100"/>
        </p:scale>
        <p:origin x="1008" y="48"/>
      </p:cViewPr>
      <p:guideLst>
        <p:guide pos="551"/>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38B78-8614-4DCB-8601-97E270402E5C}" type="datetimeFigureOut">
              <a:rPr lang="en-CA" smtClean="0"/>
              <a:t>2025-10-28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3F1D-9869-45A2-A72C-2C931D79A655}" type="slidenum">
              <a:rPr lang="en-CA" smtClean="0"/>
              <a:t>‹#›</a:t>
            </a:fld>
            <a:endParaRPr lang="en-CA"/>
          </a:p>
        </p:txBody>
      </p:sp>
    </p:spTree>
    <p:extLst>
      <p:ext uri="{BB962C8B-B14F-4D97-AF65-F5344CB8AC3E}">
        <p14:creationId xmlns:p14="http://schemas.microsoft.com/office/powerpoint/2010/main" val="22788364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8cd4f778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38cd4f7787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r>
              <a:rPr lang="sv-SE" u="sng" dirty="0"/>
              <a:t>Presentation:</a:t>
            </a:r>
          </a:p>
          <a:p>
            <a:r>
              <a:rPr lang="sv-SE" dirty="0"/>
              <a:t>20 min + 5 min Q&amp;A</a:t>
            </a:r>
          </a:p>
          <a:p>
            <a:endParaRPr lang="sv-SE" dirty="0"/>
          </a:p>
          <a:p>
            <a:r>
              <a:rPr lang="sv-SE" u="sng" dirty="0"/>
              <a:t>Panel </a:t>
            </a:r>
            <a:r>
              <a:rPr lang="sv-SE" u="sng" dirty="0" err="1"/>
              <a:t>discussion</a:t>
            </a:r>
            <a:r>
              <a:rPr lang="sv-SE" u="sng" dirty="0"/>
              <a:t>:</a:t>
            </a:r>
          </a:p>
          <a:p>
            <a:r>
              <a:rPr lang="en-US" sz="1200" kern="1200" dirty="0">
                <a:solidFill>
                  <a:schemeClr val="tx1"/>
                </a:solidFill>
                <a:effectLst/>
                <a:latin typeface="+mn-lt"/>
                <a:ea typeface="+mn-ea"/>
                <a:cs typeface="+mn-cs"/>
              </a:rPr>
              <a:t>How your research related to vaccine safety could benefit from research carried out by researchers whose work focuses on the other pillars.  </a:t>
            </a:r>
            <a:r>
              <a:rPr lang="en-US" dirty="0"/>
              <a:t>What are the gaps in your pillar that another pillar might be able to address (or vice versa)? What are the opportunities to enhance vaccine safety research? How can improve knowledge mobilization and communication of research on vaccine safety?</a:t>
            </a:r>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8cd4f77877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8cd4f77877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63F1D-9869-45A2-A72C-2C931D79A655}" type="slidenum">
              <a:rPr lang="en-CA" smtClean="0"/>
              <a:t>3</a:t>
            </a:fld>
            <a:endParaRPr lang="en-CA"/>
          </a:p>
        </p:txBody>
      </p:sp>
    </p:spTree>
    <p:extLst>
      <p:ext uri="{BB962C8B-B14F-4D97-AF65-F5344CB8AC3E}">
        <p14:creationId xmlns:p14="http://schemas.microsoft.com/office/powerpoint/2010/main" val="1965575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847a15b2ac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3847a15b2ac_0_1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847a15b2ac_0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3847a15b2ac_0_2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32071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2d02405c3f_3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 name="Google Shape;143;g32d02405c3f_3_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lang="fr-FR" dirty="0"/>
          </a:p>
        </p:txBody>
      </p:sp>
    </p:spTree>
    <p:extLst>
      <p:ext uri="{BB962C8B-B14F-4D97-AF65-F5344CB8AC3E}">
        <p14:creationId xmlns:p14="http://schemas.microsoft.com/office/powerpoint/2010/main" val="15811967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D263F1D-9869-45A2-A72C-2C931D79A655}" type="slidenum">
              <a:rPr lang="en-CA" smtClean="0"/>
              <a:t>8</a:t>
            </a:fld>
            <a:endParaRPr lang="en-CA"/>
          </a:p>
        </p:txBody>
      </p:sp>
    </p:spTree>
    <p:extLst>
      <p:ext uri="{BB962C8B-B14F-4D97-AF65-F5344CB8AC3E}">
        <p14:creationId xmlns:p14="http://schemas.microsoft.com/office/powerpoint/2010/main" val="1458884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D263F1D-9869-45A2-A72C-2C931D79A655}" type="slidenum">
              <a:rPr lang="en-CA" smtClean="0"/>
              <a:t>9</a:t>
            </a:fld>
            <a:endParaRPr lang="en-CA"/>
          </a:p>
        </p:txBody>
      </p:sp>
    </p:spTree>
    <p:extLst>
      <p:ext uri="{BB962C8B-B14F-4D97-AF65-F5344CB8AC3E}">
        <p14:creationId xmlns:p14="http://schemas.microsoft.com/office/powerpoint/2010/main" val="3419610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61faaf036b_2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g361faaf036b_2_2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Pts val="1100"/>
              <a:buFontTx/>
              <a:buNone/>
              <a:tabLst/>
              <a:defRPr/>
            </a:pPr>
            <a:r>
              <a:rPr lang="en-CA" dirty="0"/>
              <a:t>Deleted “Cultural Factors” header</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6f95a3655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g36f95a3655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fr-FR" dirty="0"/>
              <a:t>G: </a:t>
            </a:r>
            <a:r>
              <a:rPr lang="fr-FR" dirty="0" err="1"/>
              <a:t>Deleted</a:t>
            </a:r>
            <a:r>
              <a:rPr lang="fr-FR" dirty="0"/>
              <a:t>  »</a:t>
            </a:r>
            <a:r>
              <a:rPr lang="fr-FR" dirty="0" err="1"/>
              <a:t>Occupational</a:t>
            </a:r>
            <a:r>
              <a:rPr lang="fr-FR" dirty="0"/>
              <a:t> </a:t>
            </a:r>
            <a:r>
              <a:rPr lang="fr-FR" dirty="0" err="1"/>
              <a:t>Determinants</a:t>
            </a:r>
            <a:r>
              <a:rPr lang="fr-FR" dirty="0"/>
              <a:t> » header</a:t>
            </a:r>
          </a:p>
          <a:p>
            <a:pPr marL="0" lvl="0" indent="0" algn="l" rtl="0">
              <a:lnSpc>
                <a:spcPct val="100000"/>
              </a:lnSpc>
              <a:spcBef>
                <a:spcPts val="0"/>
              </a:spcBef>
              <a:spcAft>
                <a:spcPts val="0"/>
              </a:spcAft>
              <a:buSzPts val="1100"/>
              <a:buNone/>
            </a:pPr>
            <a:r>
              <a:rPr lang="fr-FR" dirty="0"/>
              <a:t>Note: This box </a:t>
            </a:r>
            <a:r>
              <a:rPr lang="fr-FR" dirty="0" err="1"/>
              <a:t>says</a:t>
            </a:r>
            <a:r>
              <a:rPr lang="fr-FR" dirty="0"/>
              <a:t> </a:t>
            </a:r>
            <a:r>
              <a:rPr lang="fr-FR" dirty="0" err="1"/>
              <a:t>Projects</a:t>
            </a:r>
            <a:r>
              <a:rPr lang="fr-FR" dirty="0"/>
              <a:t> and all the </a:t>
            </a:r>
            <a:r>
              <a:rPr lang="fr-FR" dirty="0" err="1"/>
              <a:t>other</a:t>
            </a:r>
            <a:r>
              <a:rPr lang="fr-FR" dirty="0"/>
              <a:t> </a:t>
            </a:r>
            <a:r>
              <a:rPr lang="fr-FR" dirty="0" err="1"/>
              <a:t>ones</a:t>
            </a:r>
            <a:r>
              <a:rPr lang="fr-FR" dirty="0"/>
              <a:t> </a:t>
            </a:r>
            <a:r>
              <a:rPr lang="fr-FR" dirty="0" err="1"/>
              <a:t>say</a:t>
            </a:r>
            <a:r>
              <a:rPr lang="fr-FR" dirty="0"/>
              <a:t> Focus.</a:t>
            </a:r>
          </a:p>
          <a:p>
            <a:pPr marL="0" lvl="0" indent="0" algn="l" rtl="0">
              <a:lnSpc>
                <a:spcPct val="100000"/>
              </a:lnSpc>
              <a:spcBef>
                <a:spcPts val="0"/>
              </a:spcBef>
              <a:spcAft>
                <a:spcPts val="0"/>
              </a:spcAft>
              <a:buSzPts val="1100"/>
              <a:buNone/>
            </a:pPr>
            <a:endParaRPr lang="fr-FR" dirty="0"/>
          </a:p>
          <a:p>
            <a:pPr marL="0" lvl="0" indent="0" algn="l" rtl="0">
              <a:lnSpc>
                <a:spcPct val="100000"/>
              </a:lnSpc>
              <a:spcBef>
                <a:spcPts val="0"/>
              </a:spcBef>
              <a:spcAft>
                <a:spcPts val="0"/>
              </a:spcAft>
              <a:buSzPts val="1100"/>
              <a:buNone/>
            </a:pPr>
            <a:endParaRPr lang="fr-FR" dirty="0"/>
          </a:p>
          <a:p>
            <a:pPr marL="0" lvl="0" indent="0" algn="l" rtl="0">
              <a:lnSpc>
                <a:spcPct val="100000"/>
              </a:lnSpc>
              <a:spcBef>
                <a:spcPts val="0"/>
              </a:spcBef>
              <a:spcAft>
                <a:spcPts val="0"/>
              </a:spcAft>
              <a:buSzPts val="1100"/>
              <a:buNone/>
            </a:pPr>
            <a:r>
              <a:rPr lang="fr-FR" dirty="0"/>
              <a:t>*</a:t>
            </a:r>
            <a:r>
              <a:rPr lang="fr-FR" dirty="0" err="1"/>
              <a:t>Coordinating</a:t>
            </a:r>
            <a:r>
              <a:rPr lang="fr-FR" dirty="0"/>
              <a:t> </a:t>
            </a:r>
            <a:r>
              <a:rPr lang="fr-FR" dirty="0" err="1"/>
              <a:t>with</a:t>
            </a:r>
            <a:r>
              <a:rPr lang="fr-FR" dirty="0"/>
              <a:t> PHAC and </a:t>
            </a:r>
            <a:r>
              <a:rPr lang="fr-FR" dirty="0" err="1"/>
              <a:t>other</a:t>
            </a:r>
            <a:r>
              <a:rPr lang="fr-FR" dirty="0"/>
              <a:t> </a:t>
            </a:r>
            <a:r>
              <a:rPr lang="fr-FR" dirty="0" err="1"/>
              <a:t>researchers</a:t>
            </a:r>
            <a:r>
              <a:rPr lang="fr-FR" dirty="0"/>
              <a:t> </a:t>
            </a:r>
            <a:r>
              <a:rPr lang="fr-FR" dirty="0" err="1"/>
              <a:t>across</a:t>
            </a:r>
            <a:r>
              <a:rPr lang="fr-FR" dirty="0"/>
              <a:t> Canada,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63F1D-9869-45A2-A72C-2C931D79A655}" type="slidenum">
              <a:rPr lang="en-CA" smtClean="0"/>
              <a:t>13</a:t>
            </a:fld>
            <a:endParaRPr lang="en-CA"/>
          </a:p>
        </p:txBody>
      </p:sp>
    </p:spTree>
    <p:extLst>
      <p:ext uri="{BB962C8B-B14F-4D97-AF65-F5344CB8AC3E}">
        <p14:creationId xmlns:p14="http://schemas.microsoft.com/office/powerpoint/2010/main" val="228220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54fc7c9973_0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0" name="Google Shape;390;g354fc7c9973_0_4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dirty="0"/>
              <a:t>Deleted “Social factors” header</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54fc7c997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5" name="Google Shape;445;g354fc7c9973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CA" dirty="0"/>
              <a:t>G: Deleted “Political Economy Factors” header</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847a15b2ac_0_2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g3847a15b2ac_0_2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9F313-282A-87F7-7FCE-F243475A93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5AFF7B84-D445-BE5A-90B2-13496DBFA3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0F55A339-59D0-0A7F-488A-9BCCC918A591}"/>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1C8111AD-2934-64B1-D79E-09B8B1A8B64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5A72300-FD48-1F2F-21EE-1982EE32E972}"/>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657912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0BF9D-B566-10B6-F731-D74FA1124AD1}"/>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896DD62-0A05-6AA0-1192-A19D33154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987E045-13B5-6730-7DA9-261B600AD1AF}"/>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45F57BCE-62C5-9772-9EA9-EDA36C33AB9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41B610D-49C3-C491-ACA1-6DF2177C4DC9}"/>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270831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10DC9-E7C4-4674-8E44-DD545C4D3D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0AA93F8A-A74F-41D7-494F-8823F464FA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6DD78D-C1B4-D330-53D3-208466FA49FF}"/>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C51AA891-7704-1422-F4E8-13E8FE98B28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112FEC18-D75D-1685-6AFC-15B401309F8E}"/>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95997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57B1B-589F-B3BE-EC54-4C7F009ED9C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44FCD94-9E20-1DF5-3EF5-06536D75B3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04D99942-B42F-4C81-30A3-C5F0D3F594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C3AEA86-579A-F665-6521-6C10EB57E62B}"/>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6" name="Footer Placeholder 5">
            <a:extLst>
              <a:ext uri="{FF2B5EF4-FFF2-40B4-BE49-F238E27FC236}">
                <a16:creationId xmlns:a16="http://schemas.microsoft.com/office/drawing/2014/main" id="{E3E1CE1C-00CF-E439-8CF6-85093B9DB2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6A50300-186C-F7D6-A262-8656219C23E2}"/>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2088991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8A5FA-B2FB-D60D-5135-B4D61F79C1C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E779A3D-8F7D-3EAE-1D58-5A378B05A0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AFD515E-BFAB-E9FF-52F6-073378CCA5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DA1A0D7-ECB1-D1B3-4622-C5420474DC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DBACD0D-9907-A5FE-CD59-AB00441A1D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A818FE51-E913-AC9F-DC8A-655D88A78E85}"/>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8" name="Footer Placeholder 7">
            <a:extLst>
              <a:ext uri="{FF2B5EF4-FFF2-40B4-BE49-F238E27FC236}">
                <a16:creationId xmlns:a16="http://schemas.microsoft.com/office/drawing/2014/main" id="{FD3C5332-801D-7499-F5E8-D7CE72B98C4F}"/>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CA1C0043-6992-FE90-CA99-87A1EAD8B0FA}"/>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1745607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418DD-B81B-81B1-6298-970426818B1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4177564D-2686-E99B-2785-5C57F271554D}"/>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4" name="Footer Placeholder 3">
            <a:extLst>
              <a:ext uri="{FF2B5EF4-FFF2-40B4-BE49-F238E27FC236}">
                <a16:creationId xmlns:a16="http://schemas.microsoft.com/office/drawing/2014/main" id="{02224859-3531-0E99-E604-2AADA2D45DCD}"/>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207787AA-5DBC-856C-9C32-9DD4BCF746D2}"/>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1703672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9DDA19-4701-8FF5-B038-34255ED0824D}"/>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3" name="Footer Placeholder 2">
            <a:extLst>
              <a:ext uri="{FF2B5EF4-FFF2-40B4-BE49-F238E27FC236}">
                <a16:creationId xmlns:a16="http://schemas.microsoft.com/office/drawing/2014/main" id="{B0EB771D-572B-A3B7-D793-DAAAA5C3783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0A799911-2804-4EE9-2643-3969D6676243}"/>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4040624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C7A62-92BE-1514-E020-916DA5A018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AC5B5A40-44B0-ABDA-83D2-605B147581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A5CD2DFD-F474-91C5-F50C-B2B7ECAED7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77D62-EF0F-6602-18AC-B7F83C273109}"/>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6" name="Footer Placeholder 5">
            <a:extLst>
              <a:ext uri="{FF2B5EF4-FFF2-40B4-BE49-F238E27FC236}">
                <a16:creationId xmlns:a16="http://schemas.microsoft.com/office/drawing/2014/main" id="{7DA9EBD4-2C83-0064-97EF-5710B538D3E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43D4ACC-5B50-6C1F-324E-A26F8BED665E}"/>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4148473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F9F2E-A9BB-8268-4207-2AD282BB51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6D03DFE-FF77-A8F2-9291-D9628B153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500B48D8-D076-9C60-B762-36F6C1E4E3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E67979-2051-1474-0ED2-2FF8D6670D2C}"/>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6" name="Footer Placeholder 5">
            <a:extLst>
              <a:ext uri="{FF2B5EF4-FFF2-40B4-BE49-F238E27FC236}">
                <a16:creationId xmlns:a16="http://schemas.microsoft.com/office/drawing/2014/main" id="{64E769D6-07AE-50C9-26E1-648209F320E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E0CE8F99-2C0D-86C4-85FC-3421F004A448}"/>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3556596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85BD-501B-1DB8-FDE8-B72271E5755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5A494BAD-C6C6-BAE6-D58B-4BBF814642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52F2AC5-2A7F-15AF-D2AF-62849DCEDE1B}"/>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2126F067-1D5D-183B-411E-DDBB1611544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0171F14D-EE05-BC66-AD8C-B0F563DF1756}"/>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3837165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CC4E6-5568-8646-BF07-FFCB15EB22D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81FFB8F-B4DC-19F0-4205-33A8CBA3CD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D3D0E98-1DB2-ADBA-93CA-696753FA132F}"/>
              </a:ext>
            </a:extLst>
          </p:cNvPr>
          <p:cNvSpPr>
            <a:spLocks noGrp="1"/>
          </p:cNvSpPr>
          <p:nvPr>
            <p:ph type="dt" sz="half" idx="10"/>
          </p:nvPr>
        </p:nvSpPr>
        <p:spPr/>
        <p:txBody>
          <a:body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77BDB062-BDC7-C305-DBF1-24A1C78BBF6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8E05CDF-8A84-B7FD-B3B0-133B01EBA7F4}"/>
              </a:ext>
            </a:extLst>
          </p:cNvPr>
          <p:cNvSpPr>
            <a:spLocks noGrp="1"/>
          </p:cNvSpPr>
          <p:nvPr>
            <p:ph type="sldNum" sz="quarter" idx="12"/>
          </p:nvPr>
        </p:nvSpPr>
        <p:spPr/>
        <p:txBody>
          <a:bodyPr/>
          <a:lstStyle/>
          <a:p>
            <a:fld id="{FCC9C474-53F2-42D6-8077-51033AC71E3D}" type="slidenum">
              <a:rPr lang="en-CA" smtClean="0"/>
              <a:t>‹#›</a:t>
            </a:fld>
            <a:endParaRPr lang="en-CA"/>
          </a:p>
        </p:txBody>
      </p:sp>
    </p:spTree>
    <p:extLst>
      <p:ext uri="{BB962C8B-B14F-4D97-AF65-F5344CB8AC3E}">
        <p14:creationId xmlns:p14="http://schemas.microsoft.com/office/powerpoint/2010/main" val="3054913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704FD3-2856-9E31-C3CB-267D78F8D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54D1EF1-D7EA-C331-7A9E-B1500F366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D3CDDED-853A-881D-7FFD-4860A7538A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890B69-8BB1-4774-AA1E-D11E0EC84523}" type="datetimeFigureOut">
              <a:rPr lang="en-CA" smtClean="0"/>
              <a:t>2025-10-28</a:t>
            </a:fld>
            <a:endParaRPr lang="en-CA"/>
          </a:p>
        </p:txBody>
      </p:sp>
      <p:sp>
        <p:nvSpPr>
          <p:cNvPr id="5" name="Footer Placeholder 4">
            <a:extLst>
              <a:ext uri="{FF2B5EF4-FFF2-40B4-BE49-F238E27FC236}">
                <a16:creationId xmlns:a16="http://schemas.microsoft.com/office/drawing/2014/main" id="{A391F127-7366-A734-4B7A-63EBD936EA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9876BAD2-A25F-0F10-E6C5-6296CE23B0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CC9C474-53F2-42D6-8077-51033AC71E3D}" type="slidenum">
              <a:rPr lang="en-CA" smtClean="0"/>
              <a:t>‹#›</a:t>
            </a:fld>
            <a:endParaRPr lang="en-CA"/>
          </a:p>
        </p:txBody>
      </p:sp>
    </p:spTree>
    <p:extLst>
      <p:ext uri="{BB962C8B-B14F-4D97-AF65-F5344CB8AC3E}">
        <p14:creationId xmlns:p14="http://schemas.microsoft.com/office/powerpoint/2010/main" val="28176538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title="swoops only.png"/>
          <p:cNvPicPr preferRelativeResize="0"/>
          <p:nvPr/>
        </p:nvPicPr>
        <p:blipFill rotWithShape="1">
          <a:blip r:embed="rId3">
            <a:alphaModFix amt="41000"/>
          </a:blip>
          <a:srcRect/>
          <a:stretch/>
        </p:blipFill>
        <p:spPr>
          <a:xfrm rot="-192226">
            <a:off x="3964226" y="3469003"/>
            <a:ext cx="8344004" cy="4172003"/>
          </a:xfrm>
          <a:prstGeom prst="rect">
            <a:avLst/>
          </a:prstGeom>
          <a:noFill/>
          <a:ln>
            <a:noFill/>
          </a:ln>
        </p:spPr>
      </p:pic>
      <p:sp>
        <p:nvSpPr>
          <p:cNvPr id="55" name="Google Shape;55;p13"/>
          <p:cNvSpPr txBox="1"/>
          <p:nvPr/>
        </p:nvSpPr>
        <p:spPr>
          <a:xfrm>
            <a:off x="849000" y="1487907"/>
            <a:ext cx="9581600" cy="1872830"/>
          </a:xfrm>
          <a:prstGeom prst="rect">
            <a:avLst/>
          </a:prstGeom>
          <a:noFill/>
          <a:ln>
            <a:noFill/>
          </a:ln>
        </p:spPr>
        <p:txBody>
          <a:bodyPr spcFirstLastPara="1" wrap="square" lIns="121900" tIns="121900" rIns="121900" bIns="121900" anchor="t" anchorCtr="0">
            <a:noAutofit/>
          </a:bodyPr>
          <a:lstStyle/>
          <a:p>
            <a:pPr>
              <a:lnSpc>
                <a:spcPct val="90000"/>
              </a:lnSpc>
              <a:buClr>
                <a:srgbClr val="000000"/>
              </a:buClr>
              <a:buSzPts val="1464"/>
            </a:pPr>
            <a:r>
              <a:rPr lang="en-CA" sz="4351" b="1" dirty="0">
                <a:solidFill>
                  <a:srgbClr val="523760"/>
                </a:solidFill>
                <a:latin typeface="Noto Sans"/>
                <a:ea typeface="Noto Sans"/>
                <a:cs typeface="Noto Sans"/>
                <a:sym typeface="Noto Sans"/>
              </a:rPr>
              <a:t>Overview of vaccine safety research across the CIHR pillars </a:t>
            </a:r>
            <a:r>
              <a:rPr lang="en" sz="3200" dirty="0">
                <a:solidFill>
                  <a:srgbClr val="523760"/>
                </a:solidFill>
                <a:latin typeface="Noto Sans"/>
                <a:ea typeface="Noto Sans"/>
                <a:cs typeface="Noto Sans"/>
                <a:sym typeface="Noto Sans"/>
              </a:rPr>
              <a:t>PILLAR 4</a:t>
            </a:r>
            <a:endParaRPr sz="4083" dirty="0">
              <a:solidFill>
                <a:srgbClr val="523760"/>
              </a:solidFill>
              <a:latin typeface="Noto Sans"/>
              <a:ea typeface="Noto Sans"/>
              <a:cs typeface="Noto Sans"/>
              <a:sym typeface="Noto Sans"/>
            </a:endParaRPr>
          </a:p>
        </p:txBody>
      </p:sp>
      <p:cxnSp>
        <p:nvCxnSpPr>
          <p:cNvPr id="56" name="Google Shape;56;p13"/>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57" name="Google Shape;57;p13"/>
          <p:cNvPicPr preferRelativeResize="0"/>
          <p:nvPr/>
        </p:nvPicPr>
        <p:blipFill rotWithShape="1">
          <a:blip r:embed="rId4">
            <a:alphaModFix/>
          </a:blip>
          <a:srcRect/>
          <a:stretch/>
        </p:blipFill>
        <p:spPr>
          <a:xfrm>
            <a:off x="372401" y="207400"/>
            <a:ext cx="2269201" cy="656867"/>
          </a:xfrm>
          <a:prstGeom prst="rect">
            <a:avLst/>
          </a:prstGeom>
          <a:noFill/>
          <a:ln>
            <a:noFill/>
          </a:ln>
        </p:spPr>
      </p:pic>
      <p:pic>
        <p:nvPicPr>
          <p:cNvPr id="59" name="Google Shape;59;p13"/>
          <p:cNvPicPr preferRelativeResize="0"/>
          <p:nvPr/>
        </p:nvPicPr>
        <p:blipFill rotWithShape="1">
          <a:blip r:embed="rId4">
            <a:alphaModFix/>
          </a:blip>
          <a:srcRect l="14099" r="77905"/>
          <a:stretch/>
        </p:blipFill>
        <p:spPr>
          <a:xfrm>
            <a:off x="11651712" y="392268"/>
            <a:ext cx="250901" cy="472001"/>
          </a:xfrm>
          <a:prstGeom prst="rect">
            <a:avLst/>
          </a:prstGeom>
          <a:noFill/>
          <a:ln>
            <a:noFill/>
          </a:ln>
        </p:spPr>
      </p:pic>
      <p:sp>
        <p:nvSpPr>
          <p:cNvPr id="60" name="Google Shape;60;p13"/>
          <p:cNvSpPr txBox="1"/>
          <p:nvPr/>
        </p:nvSpPr>
        <p:spPr>
          <a:xfrm>
            <a:off x="849000" y="3537886"/>
            <a:ext cx="7725833" cy="1989992"/>
          </a:xfrm>
          <a:prstGeom prst="rect">
            <a:avLst/>
          </a:prstGeom>
          <a:noFill/>
          <a:ln>
            <a:noFill/>
          </a:ln>
        </p:spPr>
        <p:txBody>
          <a:bodyPr spcFirstLastPara="1" wrap="square" lIns="121900" tIns="121900" rIns="121900" bIns="121900" anchor="t" anchorCtr="0">
            <a:spAutoFit/>
          </a:bodyPr>
          <a:lstStyle/>
          <a:p>
            <a:pPr>
              <a:buClr>
                <a:srgbClr val="000000"/>
              </a:buClr>
              <a:buSzPts val="1600"/>
            </a:pPr>
            <a:r>
              <a:rPr lang="en-CA" sz="2133" dirty="0">
                <a:solidFill>
                  <a:srgbClr val="666666"/>
                </a:solidFill>
                <a:latin typeface="Noto Sans"/>
                <a:ea typeface="Noto Sans"/>
                <a:cs typeface="Noto Sans"/>
                <a:sym typeface="Noto Sans"/>
              </a:rPr>
              <a:t>University of Alberta Symposium on the Science of </a:t>
            </a:r>
            <a:br>
              <a:rPr lang="en-CA" sz="2133" dirty="0">
                <a:solidFill>
                  <a:srgbClr val="666666"/>
                </a:solidFill>
                <a:latin typeface="Noto Sans"/>
                <a:ea typeface="Noto Sans"/>
                <a:cs typeface="Noto Sans"/>
                <a:sym typeface="Noto Sans"/>
              </a:rPr>
            </a:br>
            <a:r>
              <a:rPr lang="en-CA" sz="2133" dirty="0">
                <a:solidFill>
                  <a:srgbClr val="666666"/>
                </a:solidFill>
                <a:latin typeface="Noto Sans"/>
                <a:ea typeface="Noto Sans"/>
                <a:cs typeface="Noto Sans"/>
                <a:sym typeface="Noto Sans"/>
              </a:rPr>
              <a:t>Vaccine Safety: Bridging Across Pillars</a:t>
            </a:r>
          </a:p>
          <a:p>
            <a:pPr>
              <a:buClr>
                <a:srgbClr val="000000"/>
              </a:buClr>
              <a:buSzPts val="1600"/>
            </a:pPr>
            <a:endParaRPr lang="en-CA" sz="2133" dirty="0">
              <a:solidFill>
                <a:srgbClr val="666666"/>
              </a:solidFill>
              <a:latin typeface="Noto Sans"/>
              <a:ea typeface="Noto Sans"/>
              <a:cs typeface="Noto Sans"/>
              <a:sym typeface="Noto Sans"/>
            </a:endParaRPr>
          </a:p>
          <a:p>
            <a:pPr>
              <a:buClr>
                <a:srgbClr val="000000"/>
              </a:buClr>
              <a:buSzPts val="1600"/>
            </a:pPr>
            <a:r>
              <a:rPr lang="en-CA" sz="2800" b="1" dirty="0">
                <a:solidFill>
                  <a:srgbClr val="666666"/>
                </a:solidFill>
                <a:latin typeface="Noto Sans"/>
                <a:ea typeface="Noto Sans"/>
                <a:cs typeface="Noto Sans"/>
                <a:sym typeface="Noto Sans"/>
              </a:rPr>
              <a:t>Professor Kelley Lee</a:t>
            </a:r>
          </a:p>
          <a:p>
            <a:pPr>
              <a:buClr>
                <a:srgbClr val="000000"/>
              </a:buClr>
              <a:buSzPts val="1600"/>
            </a:pPr>
            <a:r>
              <a:rPr lang="en-CA" sz="2133" dirty="0">
                <a:solidFill>
                  <a:srgbClr val="666666"/>
                </a:solidFill>
                <a:latin typeface="Noto Sans"/>
                <a:ea typeface="Noto Sans"/>
                <a:cs typeface="Noto Sans"/>
                <a:sym typeface="Noto Sans"/>
              </a:rPr>
              <a:t>Bridge Research Consortium</a:t>
            </a:r>
          </a:p>
        </p:txBody>
      </p:sp>
      <p:sp>
        <p:nvSpPr>
          <p:cNvPr id="4" name="Google Shape;446;p4">
            <a:extLst>
              <a:ext uri="{FF2B5EF4-FFF2-40B4-BE49-F238E27FC236}">
                <a16:creationId xmlns:a16="http://schemas.microsoft.com/office/drawing/2014/main" id="{77A001BF-96CC-1EFD-591F-0E8DF517B80A}"/>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marL="0" marR="0" lvl="0" indent="0" algn="r" rtl="0">
              <a:lnSpc>
                <a:spcPct val="100000"/>
              </a:lnSpc>
              <a:spcBef>
                <a:spcPts val="0"/>
              </a:spcBef>
              <a:spcAft>
                <a:spcPts val="0"/>
              </a:spcAft>
              <a:buNone/>
            </a:pP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cxnSp>
        <p:nvCxnSpPr>
          <p:cNvPr id="65" name="Google Shape;65;p14"/>
          <p:cNvCxnSpPr/>
          <p:nvPr/>
        </p:nvCxnSpPr>
        <p:spPr>
          <a:xfrm>
            <a:off x="-1895433" y="2086664"/>
            <a:ext cx="0" cy="1190000"/>
          </a:xfrm>
          <a:prstGeom prst="straightConnector1">
            <a:avLst/>
          </a:prstGeom>
          <a:noFill/>
          <a:ln w="9525" cap="flat" cmpd="sng">
            <a:solidFill>
              <a:schemeClr val="dk2"/>
            </a:solidFill>
            <a:prstDash val="solid"/>
            <a:round/>
            <a:headEnd type="none" w="sm" len="sm"/>
            <a:tailEnd type="none" w="sm" len="sm"/>
          </a:ln>
        </p:spPr>
      </p:cxnSp>
      <p:sp>
        <p:nvSpPr>
          <p:cNvPr id="66" name="Google Shape;66;p14"/>
          <p:cNvSpPr txBox="1"/>
          <p:nvPr/>
        </p:nvSpPr>
        <p:spPr>
          <a:xfrm>
            <a:off x="848999" y="1483500"/>
            <a:ext cx="10802711" cy="4565608"/>
          </a:xfrm>
          <a:prstGeom prst="rect">
            <a:avLst/>
          </a:prstGeom>
          <a:noFill/>
          <a:ln>
            <a:noFill/>
          </a:ln>
        </p:spPr>
        <p:txBody>
          <a:bodyPr spcFirstLastPara="1" wrap="square" lIns="121900" tIns="121900" rIns="121900" bIns="121900" anchor="t" anchorCtr="0">
            <a:normAutofit fontScale="92500" lnSpcReduction="10000"/>
          </a:bodyPr>
          <a:lstStyle/>
          <a:p>
            <a:pPr>
              <a:lnSpc>
                <a:spcPct val="115000"/>
              </a:lnSpc>
              <a:buClr>
                <a:srgbClr val="000000"/>
              </a:buClr>
              <a:buSzPts val="3100"/>
            </a:pPr>
            <a:r>
              <a:rPr lang="en" sz="4133" b="1" dirty="0">
                <a:solidFill>
                  <a:srgbClr val="523760"/>
                </a:solidFill>
                <a:latin typeface="Noto Sans"/>
                <a:ea typeface="Noto Sans"/>
                <a:cs typeface="Noto Sans"/>
                <a:sym typeface="Noto Sans"/>
              </a:rPr>
              <a:t>Land Acknowledgement</a:t>
            </a:r>
            <a:endParaRPr sz="2933" i="1" dirty="0">
              <a:solidFill>
                <a:srgbClr val="523760"/>
              </a:solidFill>
              <a:latin typeface="Noto Sans"/>
              <a:ea typeface="Noto Sans"/>
              <a:cs typeface="Noto Sans"/>
              <a:sym typeface="Noto Sans"/>
            </a:endParaRPr>
          </a:p>
          <a:p>
            <a:pPr>
              <a:lnSpc>
                <a:spcPct val="130000"/>
              </a:lnSpc>
              <a:spcBef>
                <a:spcPts val="1333"/>
              </a:spcBef>
            </a:pPr>
            <a:r>
              <a:rPr lang="en" sz="2933" i="1" dirty="0">
                <a:solidFill>
                  <a:srgbClr val="523760"/>
                </a:solidFill>
                <a:latin typeface="Noto Sans"/>
                <a:ea typeface="Noto Sans"/>
                <a:cs typeface="Noto Sans"/>
                <a:sym typeface="Noto Sans"/>
              </a:rPr>
              <a:t>We respectfully acknowledge that our BRC team members work and live across Canada on the unceded and traditional territories of the First Nations, Métis and Inuit Peoples.</a:t>
            </a:r>
          </a:p>
          <a:p>
            <a:pPr>
              <a:lnSpc>
                <a:spcPct val="130000"/>
              </a:lnSpc>
              <a:spcBef>
                <a:spcPts val="1333"/>
              </a:spcBef>
            </a:pPr>
            <a:r>
              <a:rPr lang="en" sz="2600" i="1" dirty="0">
                <a:solidFill>
                  <a:srgbClr val="523760"/>
                </a:solidFill>
                <a:latin typeface="Noto Sans"/>
                <a:ea typeface="Noto Sans"/>
                <a:cs typeface="Noto Sans"/>
                <a:sym typeface="Noto Sans"/>
              </a:rPr>
              <a:t>The BRC Secretariat is based in the unceded territories of the xwməθkwəy̓ əm (Musqueam), Sḵwx̱wú7mesh Úxwumixw (Squamish), səlilwətaɬ (Tsleil-Waututh), q̓íc̓əy̓ (Katzie)</a:t>
            </a:r>
            <a:r>
              <a:rPr lang="en" i="1" dirty="0">
                <a:solidFill>
                  <a:srgbClr val="523760"/>
                </a:solidFill>
                <a:latin typeface="Noto Sans"/>
                <a:ea typeface="Noto Sans"/>
                <a:cs typeface="Noto Sans"/>
                <a:sym typeface="Noto Sans"/>
              </a:rPr>
              <a:t>, </a:t>
            </a:r>
            <a:r>
              <a:rPr lang="en" sz="2600" i="1" dirty="0">
                <a:solidFill>
                  <a:srgbClr val="523760"/>
                </a:solidFill>
                <a:latin typeface="Noto Sans"/>
                <a:ea typeface="Noto Sans"/>
                <a:cs typeface="Noto Sans"/>
                <a:sym typeface="Noto Sans"/>
              </a:rPr>
              <a:t>kwikwəƛ̓əm (Kwikwetlem), Qayqayt, Kwantlen, Semiahmoo and Tsawwassen peoples</a:t>
            </a:r>
            <a:endParaRPr sz="2600" i="1" dirty="0">
              <a:solidFill>
                <a:srgbClr val="523760"/>
              </a:solidFill>
              <a:latin typeface="Noto Sans"/>
              <a:ea typeface="Noto Sans"/>
              <a:cs typeface="Noto Sans"/>
              <a:sym typeface="Noto Sans"/>
            </a:endParaRPr>
          </a:p>
        </p:txBody>
      </p:sp>
      <p:sp>
        <p:nvSpPr>
          <p:cNvPr id="69" name="Google Shape;69;p14"/>
          <p:cNvSpPr/>
          <p:nvPr/>
        </p:nvSpPr>
        <p:spPr>
          <a:xfrm>
            <a:off x="-2131433" y="1722733"/>
            <a:ext cx="472000" cy="472000"/>
          </a:xfrm>
          <a:prstGeom prst="ellipse">
            <a:avLst/>
          </a:prstGeom>
          <a:solidFill>
            <a:schemeClr val="lt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Arial"/>
              <a:ea typeface="Arial"/>
              <a:cs typeface="Arial"/>
              <a:sym typeface="Arial"/>
            </a:endParaRPr>
          </a:p>
        </p:txBody>
      </p:sp>
      <p:pic>
        <p:nvPicPr>
          <p:cNvPr id="70" name="Google Shape;70;p14"/>
          <p:cNvPicPr preferRelativeResize="0"/>
          <p:nvPr/>
        </p:nvPicPr>
        <p:blipFill rotWithShape="1">
          <a:blip r:embed="rId3">
            <a:alphaModFix/>
          </a:blip>
          <a:srcRect l="75951" t="59815" r="20302" b="36874"/>
          <a:stretch/>
        </p:blipFill>
        <p:spPr>
          <a:xfrm>
            <a:off x="-2067033" y="1830800"/>
            <a:ext cx="289601" cy="255864"/>
          </a:xfrm>
          <a:prstGeom prst="rect">
            <a:avLst/>
          </a:prstGeom>
          <a:noFill/>
          <a:ln>
            <a:noFill/>
          </a:ln>
        </p:spPr>
      </p:pic>
      <p:cxnSp>
        <p:nvCxnSpPr>
          <p:cNvPr id="2" name="Google Shape;56;p13">
            <a:extLst>
              <a:ext uri="{FF2B5EF4-FFF2-40B4-BE49-F238E27FC236}">
                <a16:creationId xmlns:a16="http://schemas.microsoft.com/office/drawing/2014/main" id="{897295F2-D63D-21AF-4298-C0D167D4B57A}"/>
              </a:ext>
            </a:extLst>
          </p:cNvPr>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3" name="Google Shape;57;p13">
            <a:extLst>
              <a:ext uri="{FF2B5EF4-FFF2-40B4-BE49-F238E27FC236}">
                <a16:creationId xmlns:a16="http://schemas.microsoft.com/office/drawing/2014/main" id="{5214C863-67ED-B99D-DE63-BC144E345E1B}"/>
              </a:ext>
            </a:extLst>
          </p:cNvPr>
          <p:cNvPicPr preferRelativeResize="0"/>
          <p:nvPr/>
        </p:nvPicPr>
        <p:blipFill rotWithShape="1">
          <a:blip r:embed="rId4">
            <a:alphaModFix/>
          </a:blip>
          <a:srcRect/>
          <a:stretch/>
        </p:blipFill>
        <p:spPr>
          <a:xfrm>
            <a:off x="372401" y="207400"/>
            <a:ext cx="2269201" cy="656867"/>
          </a:xfrm>
          <a:prstGeom prst="rect">
            <a:avLst/>
          </a:prstGeom>
          <a:noFill/>
          <a:ln>
            <a:noFill/>
          </a:ln>
        </p:spPr>
      </p:pic>
      <p:pic>
        <p:nvPicPr>
          <p:cNvPr id="4" name="Google Shape;59;p13">
            <a:extLst>
              <a:ext uri="{FF2B5EF4-FFF2-40B4-BE49-F238E27FC236}">
                <a16:creationId xmlns:a16="http://schemas.microsoft.com/office/drawing/2014/main" id="{22B917DA-E133-AD54-8B17-04F9AAB6D760}"/>
              </a:ext>
            </a:extLst>
          </p:cNvPr>
          <p:cNvPicPr preferRelativeResize="0"/>
          <p:nvPr/>
        </p:nvPicPr>
        <p:blipFill rotWithShape="1">
          <a:blip r:embed="rId4">
            <a:alphaModFix/>
          </a:blip>
          <a:srcRect l="14099" r="77905"/>
          <a:stretch/>
        </p:blipFill>
        <p:spPr>
          <a:xfrm>
            <a:off x="11651712" y="392268"/>
            <a:ext cx="250901" cy="472001"/>
          </a:xfrm>
          <a:prstGeom prst="rect">
            <a:avLst/>
          </a:prstGeom>
          <a:noFill/>
          <a:ln>
            <a:noFill/>
          </a:ln>
        </p:spPr>
      </p:pic>
      <p:sp>
        <p:nvSpPr>
          <p:cNvPr id="5" name="Google Shape;446;p4">
            <a:extLst>
              <a:ext uri="{FF2B5EF4-FFF2-40B4-BE49-F238E27FC236}">
                <a16:creationId xmlns:a16="http://schemas.microsoft.com/office/drawing/2014/main" id="{548E4CB9-D2A5-3915-C945-C7116D960723}"/>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marL="0" marR="0" lvl="0" indent="0" algn="r" rtl="0">
              <a:lnSpc>
                <a:spcPct val="100000"/>
              </a:lnSpc>
              <a:spcBef>
                <a:spcPts val="0"/>
              </a:spcBef>
              <a:spcAft>
                <a:spcPts val="0"/>
              </a:spcAft>
              <a:buNone/>
            </a:pP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6" name="Google Shape;147;g3847a15b2ac_0_167">
            <a:extLst>
              <a:ext uri="{FF2B5EF4-FFF2-40B4-BE49-F238E27FC236}">
                <a16:creationId xmlns:a16="http://schemas.microsoft.com/office/drawing/2014/main" id="{53CB3BE8-3E9C-CC8E-8609-E5E55C3A2695}"/>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2</a:t>
            </a:fld>
            <a:endParaRPr sz="800" dirty="0">
              <a:latin typeface="Noto Sans Light"/>
              <a:ea typeface="Noto Sans Light"/>
              <a:cs typeface="Noto Sans Light"/>
              <a:sym typeface="Noto Sans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C7D68C-5DCB-648A-F8CF-6B068F91546B}"/>
              </a:ext>
            </a:extLst>
          </p:cNvPr>
          <p:cNvPicPr>
            <a:picLocks noChangeAspect="1"/>
          </p:cNvPicPr>
          <p:nvPr/>
        </p:nvPicPr>
        <p:blipFill>
          <a:blip r:embed="rId3"/>
          <a:stretch>
            <a:fillRect/>
          </a:stretch>
        </p:blipFill>
        <p:spPr>
          <a:xfrm>
            <a:off x="7293637" y="1617312"/>
            <a:ext cx="4819898" cy="5240683"/>
          </a:xfrm>
          <a:prstGeom prst="rect">
            <a:avLst/>
          </a:prstGeom>
        </p:spPr>
      </p:pic>
      <p:sp>
        <p:nvSpPr>
          <p:cNvPr id="2" name="Title 1">
            <a:extLst>
              <a:ext uri="{FF2B5EF4-FFF2-40B4-BE49-F238E27FC236}">
                <a16:creationId xmlns:a16="http://schemas.microsoft.com/office/drawing/2014/main" id="{78F00858-AFDD-799E-58A9-01544377EAFE}"/>
              </a:ext>
            </a:extLst>
          </p:cNvPr>
          <p:cNvSpPr>
            <a:spLocks noGrp="1"/>
          </p:cNvSpPr>
          <p:nvPr>
            <p:ph type="title"/>
          </p:nvPr>
        </p:nvSpPr>
        <p:spPr>
          <a:xfrm>
            <a:off x="482321" y="1218534"/>
            <a:ext cx="10514947" cy="1082676"/>
          </a:xfrm>
        </p:spPr>
        <p:txBody>
          <a:bodyPr>
            <a:noAutofit/>
          </a:bodyPr>
          <a:lstStyle/>
          <a:p>
            <a:r>
              <a:rPr lang="en-CA"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CIHR Pillar 4:  </a:t>
            </a:r>
            <a:r>
              <a:rPr lang="en-US"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Social, cultural, environmental </a:t>
            </a:r>
            <a:br>
              <a:rPr lang="en-US"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br>
            <a:r>
              <a:rPr lang="en-US"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and population health research</a:t>
            </a:r>
            <a:endParaRPr lang="en-CA" sz="2800" b="1" dirty="0">
              <a:solidFill>
                <a:srgbClr val="51386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ontent Placeholder 2">
            <a:extLst>
              <a:ext uri="{FF2B5EF4-FFF2-40B4-BE49-F238E27FC236}">
                <a16:creationId xmlns:a16="http://schemas.microsoft.com/office/drawing/2014/main" id="{1D612FC1-AB78-923C-E051-F23088FEE9B3}"/>
              </a:ext>
            </a:extLst>
          </p:cNvPr>
          <p:cNvSpPr>
            <a:spLocks noGrp="1"/>
          </p:cNvSpPr>
          <p:nvPr>
            <p:ph idx="1"/>
          </p:nvPr>
        </p:nvSpPr>
        <p:spPr>
          <a:xfrm>
            <a:off x="482321" y="2405511"/>
            <a:ext cx="6577046" cy="4035482"/>
          </a:xfrm>
        </p:spPr>
        <p:txBody>
          <a:bodyPr>
            <a:normAutofit/>
          </a:bodyPr>
          <a:lstStyle/>
          <a:p>
            <a:r>
              <a:rPr lang="en-US" sz="2400" dirty="0">
                <a:solidFill>
                  <a:schemeClr val="tx1">
                    <a:lumMod val="65000"/>
                    <a:lumOff val="35000"/>
                  </a:schemeClr>
                </a:solidFill>
                <a:latin typeface="Noto Sans" panose="020B0502040504020204"/>
              </a:rPr>
              <a:t>the ways in which social, cultural, environmental, occupational and economic factors influence the health of individuals and communities</a:t>
            </a:r>
          </a:p>
          <a:p>
            <a:r>
              <a:rPr lang="en-US" sz="2400" dirty="0">
                <a:solidFill>
                  <a:schemeClr val="tx1">
                    <a:lumMod val="65000"/>
                    <a:lumOff val="35000"/>
                  </a:schemeClr>
                </a:solidFill>
                <a:latin typeface="Noto Sans" panose="020B0502040504020204"/>
              </a:rPr>
              <a:t>focus on improving the health of populations by understanding the broader social determinants of health</a:t>
            </a:r>
          </a:p>
          <a:p>
            <a:r>
              <a:rPr lang="en-US" sz="2400" dirty="0">
                <a:solidFill>
                  <a:schemeClr val="tx1">
                    <a:lumMod val="65000"/>
                    <a:lumOff val="35000"/>
                  </a:schemeClr>
                </a:solidFill>
                <a:latin typeface="Noto Sans" panose="020B0502040504020204"/>
              </a:rPr>
              <a:t>CIHR Institute of Population and Public Health (IPPH) is the Pillar 4 “champion” in collaboration with other CIHR institutes and external organizations</a:t>
            </a:r>
            <a:endParaRPr lang="en-CA" sz="2400" dirty="0">
              <a:solidFill>
                <a:schemeClr val="tx1">
                  <a:lumMod val="65000"/>
                  <a:lumOff val="35000"/>
                </a:schemeClr>
              </a:solidFill>
              <a:latin typeface="Noto Sans" panose="020B0502040504020204"/>
            </a:endParaRPr>
          </a:p>
        </p:txBody>
      </p:sp>
      <p:pic>
        <p:nvPicPr>
          <p:cNvPr id="5" name="Google Shape;144;g3847a15b2ac_0_167">
            <a:extLst>
              <a:ext uri="{FF2B5EF4-FFF2-40B4-BE49-F238E27FC236}">
                <a16:creationId xmlns:a16="http://schemas.microsoft.com/office/drawing/2014/main" id="{1BB4860B-E64A-CA4B-DD74-80086F99DDBE}"/>
              </a:ext>
            </a:extLst>
          </p:cNvPr>
          <p:cNvPicPr preferRelativeResize="0"/>
          <p:nvPr/>
        </p:nvPicPr>
        <p:blipFill rotWithShape="1">
          <a:blip r:embed="rId4">
            <a:alphaModFix/>
          </a:blip>
          <a:srcRect/>
          <a:stretch/>
        </p:blipFill>
        <p:spPr>
          <a:xfrm>
            <a:off x="372400" y="207400"/>
            <a:ext cx="2269203" cy="656866"/>
          </a:xfrm>
          <a:prstGeom prst="rect">
            <a:avLst/>
          </a:prstGeom>
          <a:noFill/>
          <a:ln>
            <a:noFill/>
          </a:ln>
        </p:spPr>
      </p:pic>
      <p:cxnSp>
        <p:nvCxnSpPr>
          <p:cNvPr id="6" name="Google Shape;145;g3847a15b2ac_0_167">
            <a:extLst>
              <a:ext uri="{FF2B5EF4-FFF2-40B4-BE49-F238E27FC236}">
                <a16:creationId xmlns:a16="http://schemas.microsoft.com/office/drawing/2014/main" id="{2D0F0BD7-07AB-AFA6-7EBB-53A94FDADF20}"/>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7" name="Google Shape;146;g3847a15b2ac_0_167">
            <a:extLst>
              <a:ext uri="{FF2B5EF4-FFF2-40B4-BE49-F238E27FC236}">
                <a16:creationId xmlns:a16="http://schemas.microsoft.com/office/drawing/2014/main" id="{CF870FFE-35F4-0D28-4A98-9B224753AF33}"/>
              </a:ext>
            </a:extLst>
          </p:cNvPr>
          <p:cNvPicPr preferRelativeResize="0"/>
          <p:nvPr/>
        </p:nvPicPr>
        <p:blipFill rotWithShape="1">
          <a:blip r:embed="rId4">
            <a:alphaModFix/>
          </a:blip>
          <a:srcRect l="14099" r="77904"/>
          <a:stretch/>
        </p:blipFill>
        <p:spPr>
          <a:xfrm>
            <a:off x="11651712" y="392267"/>
            <a:ext cx="250900" cy="472000"/>
          </a:xfrm>
          <a:prstGeom prst="rect">
            <a:avLst/>
          </a:prstGeom>
          <a:noFill/>
          <a:ln>
            <a:noFill/>
          </a:ln>
        </p:spPr>
      </p:pic>
      <p:sp>
        <p:nvSpPr>
          <p:cNvPr id="8" name="Google Shape;147;g3847a15b2ac_0_167">
            <a:extLst>
              <a:ext uri="{FF2B5EF4-FFF2-40B4-BE49-F238E27FC236}">
                <a16:creationId xmlns:a16="http://schemas.microsoft.com/office/drawing/2014/main" id="{84F34D51-3037-A448-1F91-5D135F98141B}"/>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3</a:t>
            </a:fld>
            <a:endParaRPr sz="800" dirty="0">
              <a:latin typeface="Noto Sans Light"/>
              <a:ea typeface="Noto Sans Light"/>
              <a:cs typeface="Noto Sans Light"/>
              <a:sym typeface="Noto Sans Light"/>
            </a:endParaRPr>
          </a:p>
        </p:txBody>
      </p:sp>
      <p:sp>
        <p:nvSpPr>
          <p:cNvPr id="10" name="Google Shape;446;p4">
            <a:extLst>
              <a:ext uri="{FF2B5EF4-FFF2-40B4-BE49-F238E27FC236}">
                <a16:creationId xmlns:a16="http://schemas.microsoft.com/office/drawing/2014/main" id="{4E44F711-51B2-95B9-35C8-CA041A0203B4}"/>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Tree>
    <p:extLst>
      <p:ext uri="{BB962C8B-B14F-4D97-AF65-F5344CB8AC3E}">
        <p14:creationId xmlns:p14="http://schemas.microsoft.com/office/powerpoint/2010/main" val="451439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A171386-4E15-55FA-F04E-D13098409B5F}"/>
              </a:ext>
            </a:extLst>
          </p:cNvPr>
          <p:cNvGraphicFramePr>
            <a:graphicFrameLocks noGrp="1"/>
          </p:cNvGraphicFramePr>
          <p:nvPr>
            <p:ph idx="1"/>
            <p:extLst>
              <p:ext uri="{D42A27DB-BD31-4B8C-83A1-F6EECF244321}">
                <p14:modId xmlns:p14="http://schemas.microsoft.com/office/powerpoint/2010/main" val="1798672295"/>
              </p:ext>
            </p:extLst>
          </p:nvPr>
        </p:nvGraphicFramePr>
        <p:xfrm>
          <a:off x="0" y="0"/>
          <a:ext cx="12192000" cy="7559040"/>
        </p:xfrm>
        <a:graphic>
          <a:graphicData uri="http://schemas.openxmlformats.org/drawingml/2006/table">
            <a:tbl>
              <a:tblPr firstRow="1" bandRow="1">
                <a:tableStyleId>{5C22544A-7EE6-4342-B048-85BDC9FD1C3A}</a:tableStyleId>
              </a:tblPr>
              <a:tblGrid>
                <a:gridCol w="2418080">
                  <a:extLst>
                    <a:ext uri="{9D8B030D-6E8A-4147-A177-3AD203B41FA5}">
                      <a16:colId xmlns:a16="http://schemas.microsoft.com/office/drawing/2014/main" val="58008727"/>
                    </a:ext>
                  </a:extLst>
                </a:gridCol>
                <a:gridCol w="9773920">
                  <a:extLst>
                    <a:ext uri="{9D8B030D-6E8A-4147-A177-3AD203B41FA5}">
                      <a16:colId xmlns:a16="http://schemas.microsoft.com/office/drawing/2014/main" val="2197586164"/>
                    </a:ext>
                  </a:extLst>
                </a:gridCol>
              </a:tblGrid>
              <a:tr h="393720">
                <a:tc>
                  <a:txBody>
                    <a:bodyPr/>
                    <a:lstStyle/>
                    <a:p>
                      <a:r>
                        <a:rPr lang="en-CA" sz="2000" dirty="0">
                          <a:solidFill>
                            <a:schemeClr val="bg1"/>
                          </a:solidFill>
                          <a:latin typeface="Noto Sans" panose="020B0502040504020204"/>
                        </a:rPr>
                        <a:t>DETERMINANT</a:t>
                      </a:r>
                    </a:p>
                  </a:txBody>
                  <a:tcPr>
                    <a:solidFill>
                      <a:schemeClr val="accent5">
                        <a:lumMod val="75000"/>
                      </a:schemeClr>
                    </a:solidFill>
                  </a:tcPr>
                </a:tc>
                <a:tc>
                  <a:txBody>
                    <a:bodyPr/>
                    <a:lstStyle/>
                    <a:p>
                      <a:r>
                        <a:rPr lang="en-CA" sz="2000" dirty="0">
                          <a:solidFill>
                            <a:schemeClr val="bg1"/>
                          </a:solidFill>
                          <a:latin typeface="Noto Sans" panose="020B0502040504020204"/>
                        </a:rPr>
                        <a:t>EXAMPLES</a:t>
                      </a:r>
                    </a:p>
                  </a:txBody>
                  <a:tcPr>
                    <a:solidFill>
                      <a:schemeClr val="accent5">
                        <a:lumMod val="75000"/>
                      </a:schemeClr>
                    </a:solidFill>
                  </a:tcPr>
                </a:tc>
                <a:extLst>
                  <a:ext uri="{0D108BD9-81ED-4DB2-BD59-A6C34878D82A}">
                    <a16:rowId xmlns:a16="http://schemas.microsoft.com/office/drawing/2014/main" val="4203828909"/>
                  </a:ext>
                </a:extLst>
              </a:tr>
              <a:tr h="1262062">
                <a:tc>
                  <a:txBody>
                    <a:bodyPr/>
                    <a:lstStyle/>
                    <a:p>
                      <a:r>
                        <a:rPr lang="en-CA" sz="2000" b="1" dirty="0">
                          <a:latin typeface="Noto Sans" panose="020B0502040504020204"/>
                        </a:rPr>
                        <a:t>SOCIAL</a:t>
                      </a:r>
                    </a:p>
                  </a:txBody>
                  <a:tcPr/>
                </a:tc>
                <a:tc>
                  <a:txBody>
                    <a:bodyPr/>
                    <a:lstStyle/>
                    <a:p>
                      <a:r>
                        <a:rPr lang="en-CA" sz="2000" dirty="0">
                          <a:latin typeface="Noto Sans" panose="020B0502040504020204"/>
                        </a:rPr>
                        <a:t>What are the structural barriers to accessing vaccines in Canada within priority populations (e.g., location, income, work)?</a:t>
                      </a:r>
                    </a:p>
                    <a:p>
                      <a:r>
                        <a:rPr lang="en-CA" sz="2000" dirty="0">
                          <a:latin typeface="Noto Sans" panose="020B0502040504020204"/>
                        </a:rPr>
                        <a:t>How does lack of equitable access to vaccines impact uptake?</a:t>
                      </a:r>
                    </a:p>
                    <a:p>
                      <a:r>
                        <a:rPr lang="en-CA" sz="2000" dirty="0">
                          <a:latin typeface="Noto Sans" panose="020B0502040504020204"/>
                        </a:rPr>
                        <a:t>How does the media influence public understanding of risk related to vaccines?</a:t>
                      </a:r>
                    </a:p>
                  </a:txBody>
                  <a:tcPr/>
                </a:tc>
                <a:extLst>
                  <a:ext uri="{0D108BD9-81ED-4DB2-BD59-A6C34878D82A}">
                    <a16:rowId xmlns:a16="http://schemas.microsoft.com/office/drawing/2014/main" val="1278192125"/>
                  </a:ext>
                </a:extLst>
              </a:tr>
              <a:tr h="393720">
                <a:tc>
                  <a:txBody>
                    <a:bodyPr/>
                    <a:lstStyle/>
                    <a:p>
                      <a:r>
                        <a:rPr lang="en-CA" sz="2000" b="1" dirty="0">
                          <a:latin typeface="Noto Sans" panose="020B0502040504020204"/>
                        </a:rPr>
                        <a:t>CULTURAL</a:t>
                      </a:r>
                    </a:p>
                  </a:txBody>
                  <a:tcPr/>
                </a:tc>
                <a:tc>
                  <a:txBody>
                    <a:bodyPr/>
                    <a:lstStyle/>
                    <a:p>
                      <a:r>
                        <a:rPr lang="en-CA" sz="2000" dirty="0">
                          <a:latin typeface="Noto Sans" panose="020B0502040504020204"/>
                        </a:rPr>
                        <a:t>How is risk understood and managed within specific cultural groups?</a:t>
                      </a:r>
                    </a:p>
                    <a:p>
                      <a:r>
                        <a:rPr lang="en-CA" sz="2000" dirty="0">
                          <a:latin typeface="Noto Sans" panose="020B0502040504020204"/>
                        </a:rPr>
                        <a:t>What are sources of trusted information about vaccine safety within religious communities?</a:t>
                      </a:r>
                    </a:p>
                    <a:p>
                      <a:r>
                        <a:rPr lang="en-CA" sz="2000" dirty="0">
                          <a:latin typeface="Noto Sans" panose="020B0502040504020204"/>
                        </a:rPr>
                        <a:t>How do values about autonomy align with Canadian vaccine policies?</a:t>
                      </a:r>
                    </a:p>
                  </a:txBody>
                  <a:tcPr/>
                </a:tc>
                <a:extLst>
                  <a:ext uri="{0D108BD9-81ED-4DB2-BD59-A6C34878D82A}">
                    <a16:rowId xmlns:a16="http://schemas.microsoft.com/office/drawing/2014/main" val="414052326"/>
                  </a:ext>
                </a:extLst>
              </a:tr>
              <a:tr h="393720">
                <a:tc>
                  <a:txBody>
                    <a:bodyPr/>
                    <a:lstStyle/>
                    <a:p>
                      <a:r>
                        <a:rPr lang="en-CA" sz="2000" b="1" dirty="0">
                          <a:latin typeface="Noto Sans" panose="020B0502040504020204"/>
                        </a:rPr>
                        <a:t>ENVIRONMENTAL</a:t>
                      </a:r>
                    </a:p>
                  </a:txBody>
                  <a:tcPr/>
                </a:tc>
                <a:tc>
                  <a:txBody>
                    <a:bodyPr/>
                    <a:lstStyle/>
                    <a:p>
                      <a:r>
                        <a:rPr lang="en-CA" sz="2000" dirty="0">
                          <a:latin typeface="Noto Sans" panose="020B0502040504020204"/>
                        </a:rPr>
                        <a:t>How is post market surveillance (adverse reactions) impacted by rural versus urban contexts?</a:t>
                      </a:r>
                    </a:p>
                    <a:p>
                      <a:r>
                        <a:rPr lang="en-CA" sz="2000" dirty="0">
                          <a:latin typeface="Noto Sans" panose="020B0502040504020204"/>
                        </a:rPr>
                        <a:t>To what extent are extreme weather events a risk to cold chain integrity?</a:t>
                      </a:r>
                    </a:p>
                  </a:txBody>
                  <a:tcPr/>
                </a:tc>
                <a:extLst>
                  <a:ext uri="{0D108BD9-81ED-4DB2-BD59-A6C34878D82A}">
                    <a16:rowId xmlns:a16="http://schemas.microsoft.com/office/drawing/2014/main" val="187743218"/>
                  </a:ext>
                </a:extLst>
              </a:tr>
              <a:tr h="393720">
                <a:tc>
                  <a:txBody>
                    <a:bodyPr/>
                    <a:lstStyle/>
                    <a:p>
                      <a:r>
                        <a:rPr lang="en-CA" sz="2000" b="1" dirty="0">
                          <a:latin typeface="Noto Sans" panose="020B0502040504020204"/>
                        </a:rPr>
                        <a:t>OCCUPATIONAL</a:t>
                      </a:r>
                    </a:p>
                  </a:txBody>
                  <a:tcPr/>
                </a:tc>
                <a:tc>
                  <a:txBody>
                    <a:bodyPr/>
                    <a:lstStyle/>
                    <a:p>
                      <a:r>
                        <a:rPr lang="en-CA" sz="2000" dirty="0">
                          <a:latin typeface="Noto Sans" panose="020B0502040504020204"/>
                        </a:rPr>
                        <a:t>What has been the experience of healthcare workers in reporting adverse reactions?</a:t>
                      </a:r>
                    </a:p>
                    <a:p>
                      <a:r>
                        <a:rPr lang="en-CA" sz="2000" dirty="0">
                          <a:latin typeface="Noto Sans" panose="020B0502040504020204"/>
                        </a:rPr>
                        <a:t>How is risk assessed by different occupational groups for applying vaccine mandates?</a:t>
                      </a:r>
                    </a:p>
                    <a:p>
                      <a:r>
                        <a:rPr lang="en-CA" sz="2000" dirty="0">
                          <a:latin typeface="Noto Sans" panose="020B0502040504020204"/>
                        </a:rPr>
                        <a:t>How should risk communication be adapted on vaccine safety for different occupations?</a:t>
                      </a:r>
                    </a:p>
                  </a:txBody>
                  <a:tcPr/>
                </a:tc>
                <a:extLst>
                  <a:ext uri="{0D108BD9-81ED-4DB2-BD59-A6C34878D82A}">
                    <a16:rowId xmlns:a16="http://schemas.microsoft.com/office/drawing/2014/main" val="1418063367"/>
                  </a:ext>
                </a:extLst>
              </a:tr>
              <a:tr h="393720">
                <a:tc>
                  <a:txBody>
                    <a:bodyPr/>
                    <a:lstStyle/>
                    <a:p>
                      <a:r>
                        <a:rPr lang="en-CA" sz="2000" b="1" dirty="0">
                          <a:latin typeface="Noto Sans" panose="020B0502040504020204"/>
                        </a:rPr>
                        <a:t>ECONOMIC</a:t>
                      </a:r>
                    </a:p>
                  </a:txBody>
                  <a:tcPr/>
                </a:tc>
                <a:tc>
                  <a:txBody>
                    <a:bodyPr/>
                    <a:lstStyle/>
                    <a:p>
                      <a:r>
                        <a:rPr lang="en-CA" sz="2000" dirty="0">
                          <a:latin typeface="Noto Sans" panose="020B0502040504020204"/>
                        </a:rPr>
                        <a:t>Are individuals of lower socioeconomic status more susceptible to adverse reactions due to baseline health disparities?</a:t>
                      </a:r>
                    </a:p>
                    <a:p>
                      <a:r>
                        <a:rPr lang="en-CA" sz="2000" dirty="0">
                          <a:latin typeface="Noto Sans" panose="020B0502040504020204"/>
                        </a:rPr>
                        <a:t>Which post market surveillance systems are most cost-effective for ensuring vaccine safety?</a:t>
                      </a:r>
                    </a:p>
                    <a:p>
                      <a:r>
                        <a:rPr lang="en-CA" sz="2000" dirty="0">
                          <a:latin typeface="Noto Sans" panose="020B0502040504020204"/>
                        </a:rPr>
                        <a:t>How do economic considerations factor into considerations of risk related to vaccine safety?</a:t>
                      </a:r>
                    </a:p>
                  </a:txBody>
                  <a:tcPr/>
                </a:tc>
                <a:extLst>
                  <a:ext uri="{0D108BD9-81ED-4DB2-BD59-A6C34878D82A}">
                    <a16:rowId xmlns:a16="http://schemas.microsoft.com/office/drawing/2014/main" val="3359770086"/>
                  </a:ext>
                </a:extLst>
              </a:tr>
            </a:tbl>
          </a:graphicData>
        </a:graphic>
      </p:graphicFrame>
    </p:spTree>
    <p:extLst>
      <p:ext uri="{BB962C8B-B14F-4D97-AF65-F5344CB8AC3E}">
        <p14:creationId xmlns:p14="http://schemas.microsoft.com/office/powerpoint/2010/main" val="4111083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9" name="Google Shape;149;g3847a15b2ac_0_167"/>
          <p:cNvSpPr txBox="1">
            <a:spLocks noGrp="1"/>
          </p:cNvSpPr>
          <p:nvPr>
            <p:ph type="body" idx="4294967295"/>
          </p:nvPr>
        </p:nvSpPr>
        <p:spPr>
          <a:xfrm>
            <a:off x="209267" y="1797943"/>
            <a:ext cx="6304549" cy="4852657"/>
          </a:xfrm>
          <a:prstGeom prst="rect">
            <a:avLst/>
          </a:prstGeom>
          <a:noFill/>
          <a:ln>
            <a:noFill/>
          </a:ln>
        </p:spPr>
        <p:txBody>
          <a:bodyPr spcFirstLastPara="1" wrap="square" lIns="91425" tIns="45700" rIns="91425" bIns="45700" anchor="t" anchorCtr="0">
            <a:noAutofit/>
          </a:bodyPr>
          <a:lstStyle/>
          <a:p>
            <a:pPr marL="228600" lvl="0" indent="-198120" algn="l" rtl="0">
              <a:lnSpc>
                <a:spcPct val="100000"/>
              </a:lnSpc>
              <a:spcBef>
                <a:spcPts val="0"/>
              </a:spcBef>
              <a:buSzPts val="1920"/>
              <a:buFont typeface="Noto Sans"/>
              <a:buChar char="●"/>
            </a:pPr>
            <a:r>
              <a:rPr lang="fr-FR" sz="2000" dirty="0" err="1">
                <a:solidFill>
                  <a:schemeClr val="bg2">
                    <a:lumMod val="25000"/>
                  </a:schemeClr>
                </a:solidFill>
                <a:latin typeface="Noto Sans"/>
                <a:ea typeface="Noto Sans"/>
                <a:cs typeface="Noto Sans"/>
                <a:sym typeface="Noto Sans"/>
              </a:rPr>
              <a:t>old</a:t>
            </a:r>
            <a:r>
              <a:rPr lang="fr-FR" sz="2000" dirty="0">
                <a:solidFill>
                  <a:schemeClr val="bg2">
                    <a:lumMod val="25000"/>
                  </a:schemeClr>
                </a:solidFill>
                <a:latin typeface="Noto Sans"/>
                <a:ea typeface="Noto Sans"/>
                <a:cs typeface="Noto Sans"/>
                <a:sym typeface="Noto Sans"/>
              </a:rPr>
              <a:t> alliances </a:t>
            </a:r>
            <a:r>
              <a:rPr lang="fr-FR" sz="2000" dirty="0" err="1">
                <a:solidFill>
                  <a:schemeClr val="bg2">
                    <a:lumMod val="25000"/>
                  </a:schemeClr>
                </a:solidFill>
                <a:latin typeface="Noto Sans"/>
                <a:ea typeface="Noto Sans"/>
                <a:cs typeface="Noto Sans"/>
                <a:sym typeface="Noto Sans"/>
              </a:rPr>
              <a:t>unreliable</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including</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unprecedented</a:t>
            </a:r>
            <a:r>
              <a:rPr lang="fr-FR" sz="2000" dirty="0">
                <a:solidFill>
                  <a:schemeClr val="bg2">
                    <a:lumMod val="25000"/>
                  </a:schemeClr>
                </a:solidFill>
                <a:latin typeface="Noto Sans"/>
                <a:ea typeface="Noto Sans"/>
                <a:cs typeface="Noto Sans"/>
                <a:sym typeface="Noto Sans"/>
              </a:rPr>
              <a:t> tensions in Canada-US relations</a:t>
            </a:r>
          </a:p>
          <a:p>
            <a:pPr marL="228600" lvl="0" indent="-198120" algn="l" rtl="0">
              <a:lnSpc>
                <a:spcPct val="100000"/>
              </a:lnSpc>
              <a:spcBef>
                <a:spcPts val="0"/>
              </a:spcBef>
              <a:buSzPts val="1920"/>
              <a:buFont typeface="Noto Sans"/>
              <a:buChar char="●"/>
            </a:pPr>
            <a:r>
              <a:rPr lang="fr-FR" sz="2000" dirty="0" err="1">
                <a:solidFill>
                  <a:schemeClr val="bg2">
                    <a:lumMod val="25000"/>
                  </a:schemeClr>
                </a:solidFill>
                <a:latin typeface="Noto Sans"/>
                <a:ea typeface="Noto Sans"/>
                <a:cs typeface="Noto Sans"/>
                <a:sym typeface="Noto Sans"/>
              </a:rPr>
              <a:t>greater</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political</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polarization</a:t>
            </a:r>
            <a:r>
              <a:rPr lang="fr-FR" sz="2000" dirty="0">
                <a:solidFill>
                  <a:schemeClr val="bg2">
                    <a:lumMod val="25000"/>
                  </a:schemeClr>
                </a:solidFill>
                <a:latin typeface="Noto Sans"/>
                <a:ea typeface="Noto Sans"/>
                <a:cs typeface="Noto Sans"/>
                <a:sym typeface="Noto Sans"/>
              </a:rPr>
              <a:t> at home and </a:t>
            </a:r>
            <a:r>
              <a:rPr lang="fr-FR" sz="2000" dirty="0" err="1">
                <a:solidFill>
                  <a:schemeClr val="bg2">
                    <a:lumMod val="25000"/>
                  </a:schemeClr>
                </a:solidFill>
                <a:latin typeface="Noto Sans"/>
                <a:ea typeface="Noto Sans"/>
                <a:cs typeface="Noto Sans"/>
                <a:sym typeface="Noto Sans"/>
              </a:rPr>
              <a:t>abroad</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underpinned</a:t>
            </a:r>
            <a:r>
              <a:rPr lang="fr-FR" sz="2000" dirty="0">
                <a:solidFill>
                  <a:schemeClr val="bg2">
                    <a:lumMod val="25000"/>
                  </a:schemeClr>
                </a:solidFill>
                <a:latin typeface="Noto Sans"/>
                <a:ea typeface="Noto Sans"/>
                <a:cs typeface="Noto Sans"/>
                <a:sym typeface="Noto Sans"/>
              </a:rPr>
              <a:t> by </a:t>
            </a:r>
            <a:r>
              <a:rPr lang="fr-FR" sz="2000" dirty="0" err="1">
                <a:solidFill>
                  <a:schemeClr val="bg2">
                    <a:lumMod val="25000"/>
                  </a:schemeClr>
                </a:solidFill>
                <a:latin typeface="Noto Sans"/>
                <a:ea typeface="Noto Sans"/>
                <a:cs typeface="Noto Sans"/>
                <a:sym typeface="Noto Sans"/>
              </a:rPr>
              <a:t>socioeconomic</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inequities</a:t>
            </a:r>
            <a:r>
              <a:rPr lang="fr-FR" sz="2000" dirty="0">
                <a:solidFill>
                  <a:schemeClr val="bg2">
                    <a:lumMod val="25000"/>
                  </a:schemeClr>
                </a:solidFill>
                <a:latin typeface="Noto Sans"/>
                <a:ea typeface="Noto Sans"/>
                <a:cs typeface="Noto Sans"/>
                <a:sym typeface="Noto Sans"/>
              </a:rPr>
              <a:t> and </a:t>
            </a:r>
            <a:r>
              <a:rPr lang="fr-FR" sz="2000" dirty="0" err="1">
                <a:solidFill>
                  <a:schemeClr val="bg2">
                    <a:lumMod val="25000"/>
                  </a:schemeClr>
                </a:solidFill>
                <a:latin typeface="Noto Sans"/>
                <a:ea typeface="Noto Sans"/>
                <a:cs typeface="Noto Sans"/>
                <a:sym typeface="Noto Sans"/>
              </a:rPr>
              <a:t>wealth</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inequalities</a:t>
            </a:r>
            <a:endParaRPr sz="2000" dirty="0">
              <a:solidFill>
                <a:schemeClr val="bg2">
                  <a:lumMod val="25000"/>
                </a:schemeClr>
              </a:solidFill>
              <a:latin typeface="Noto Sans"/>
              <a:ea typeface="Noto Sans"/>
              <a:cs typeface="Noto Sans"/>
              <a:sym typeface="Noto Sans"/>
            </a:endParaRPr>
          </a:p>
          <a:p>
            <a:pPr marL="228600" indent="-198120">
              <a:lnSpc>
                <a:spcPct val="100000"/>
              </a:lnSpc>
              <a:spcBef>
                <a:spcPts val="1000"/>
              </a:spcBef>
              <a:buSzPts val="1920"/>
              <a:buFont typeface="Noto Sans"/>
              <a:buChar char="●"/>
            </a:pPr>
            <a:r>
              <a:rPr lang="en-US" sz="2000" dirty="0">
                <a:solidFill>
                  <a:schemeClr val="bg2">
                    <a:lumMod val="25000"/>
                  </a:schemeClr>
                </a:solidFill>
                <a:latin typeface="Noto Sans"/>
                <a:ea typeface="Noto Sans"/>
                <a:cs typeface="Noto Sans"/>
                <a:sym typeface="Noto Sans"/>
              </a:rPr>
              <a:t>governance crisis at domestic and global levels including weakening of social contract and withdrawal from multilateralism</a:t>
            </a:r>
          </a:p>
          <a:p>
            <a:pPr marL="228600" lvl="0" indent="-198120">
              <a:lnSpc>
                <a:spcPct val="100000"/>
              </a:lnSpc>
              <a:spcBef>
                <a:spcPts val="1000"/>
              </a:spcBef>
              <a:buSzPts val="1920"/>
              <a:buFont typeface="Noto Sans"/>
              <a:buChar char="●"/>
            </a:pPr>
            <a:r>
              <a:rPr lang="fr-FR" sz="2000" dirty="0" err="1">
                <a:solidFill>
                  <a:schemeClr val="bg2">
                    <a:lumMod val="25000"/>
                  </a:schemeClr>
                </a:solidFill>
                <a:latin typeface="Noto Sans"/>
                <a:ea typeface="Noto Sans"/>
                <a:cs typeface="Noto Sans"/>
                <a:sym typeface="Noto Sans"/>
              </a:rPr>
              <a:t>deterioration</a:t>
            </a:r>
            <a:r>
              <a:rPr lang="fr-FR" sz="2000" dirty="0">
                <a:solidFill>
                  <a:schemeClr val="bg2">
                    <a:lumMod val="25000"/>
                  </a:schemeClr>
                </a:solidFill>
                <a:latin typeface="Noto Sans"/>
                <a:ea typeface="Noto Sans"/>
                <a:cs typeface="Noto Sans"/>
                <a:sym typeface="Noto Sans"/>
              </a:rPr>
              <a:t> of information and </a:t>
            </a:r>
            <a:r>
              <a:rPr lang="fr-FR" sz="2000" dirty="0" err="1">
                <a:solidFill>
                  <a:schemeClr val="bg2">
                    <a:lumMod val="25000"/>
                  </a:schemeClr>
                </a:solidFill>
                <a:latin typeface="Noto Sans"/>
                <a:ea typeface="Noto Sans"/>
                <a:cs typeface="Noto Sans"/>
                <a:sym typeface="Noto Sans"/>
              </a:rPr>
              <a:t>equity</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ecosystem</a:t>
            </a:r>
            <a:endParaRPr sz="2000" dirty="0">
              <a:solidFill>
                <a:schemeClr val="bg2">
                  <a:lumMod val="25000"/>
                </a:schemeClr>
              </a:solidFill>
              <a:latin typeface="Noto Sans"/>
              <a:ea typeface="Noto Sans"/>
              <a:cs typeface="Noto Sans"/>
              <a:sym typeface="Noto Sans"/>
            </a:endParaRPr>
          </a:p>
          <a:p>
            <a:pPr marL="228600" indent="-198120">
              <a:lnSpc>
                <a:spcPct val="100000"/>
              </a:lnSpc>
              <a:spcBef>
                <a:spcPts val="1000"/>
              </a:spcBef>
              <a:buSzPts val="1920"/>
              <a:buFont typeface="Noto Sans"/>
              <a:buChar char="●"/>
            </a:pPr>
            <a:r>
              <a:rPr lang="fr-FR" sz="2000" dirty="0" err="1">
                <a:solidFill>
                  <a:schemeClr val="bg2">
                    <a:lumMod val="25000"/>
                  </a:schemeClr>
                </a:solidFill>
                <a:latin typeface="Noto Sans"/>
                <a:ea typeface="Noto Sans"/>
                <a:cs typeface="Noto Sans"/>
                <a:sym typeface="Noto Sans"/>
              </a:rPr>
              <a:t>need</a:t>
            </a:r>
            <a:r>
              <a:rPr lang="fr-FR" sz="2000" dirty="0">
                <a:solidFill>
                  <a:schemeClr val="bg2">
                    <a:lumMod val="25000"/>
                  </a:schemeClr>
                </a:solidFill>
                <a:latin typeface="Noto Sans"/>
                <a:ea typeface="Noto Sans"/>
                <a:cs typeface="Noto Sans"/>
                <a:sym typeface="Noto Sans"/>
              </a:rPr>
              <a:t> to pivot Canadian </a:t>
            </a:r>
            <a:r>
              <a:rPr lang="fr-FR" sz="2000" dirty="0" err="1">
                <a:solidFill>
                  <a:schemeClr val="bg2">
                    <a:lumMod val="25000"/>
                  </a:schemeClr>
                </a:solidFill>
                <a:latin typeface="Noto Sans"/>
                <a:ea typeface="Noto Sans"/>
                <a:cs typeface="Noto Sans"/>
                <a:sym typeface="Noto Sans"/>
              </a:rPr>
              <a:t>domestic</a:t>
            </a:r>
            <a:r>
              <a:rPr lang="fr-FR" sz="2000" dirty="0">
                <a:solidFill>
                  <a:schemeClr val="bg2">
                    <a:lumMod val="25000"/>
                  </a:schemeClr>
                </a:solidFill>
                <a:latin typeface="Noto Sans"/>
                <a:ea typeface="Noto Sans"/>
                <a:cs typeface="Noto Sans"/>
                <a:sym typeface="Noto Sans"/>
              </a:rPr>
              <a:t> AND </a:t>
            </a:r>
            <a:r>
              <a:rPr lang="fr-FR" sz="2000" dirty="0" err="1">
                <a:solidFill>
                  <a:schemeClr val="bg2">
                    <a:lumMod val="25000"/>
                  </a:schemeClr>
                </a:solidFill>
                <a:latin typeface="Noto Sans"/>
                <a:ea typeface="Noto Sans"/>
                <a:cs typeface="Noto Sans"/>
                <a:sym typeface="Noto Sans"/>
              </a:rPr>
              <a:t>foreign</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policy</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together</a:t>
            </a:r>
            <a:r>
              <a:rPr lang="fr-FR" sz="2000" dirty="0">
                <a:solidFill>
                  <a:schemeClr val="bg2">
                    <a:lumMod val="25000"/>
                  </a:schemeClr>
                </a:solidFill>
                <a:latin typeface="Noto Sans"/>
                <a:ea typeface="Noto Sans"/>
                <a:cs typeface="Noto Sans"/>
                <a:sym typeface="Noto Sans"/>
              </a:rPr>
              <a:t> (e.g., national </a:t>
            </a:r>
            <a:r>
              <a:rPr lang="fr-FR" sz="2000" dirty="0" err="1">
                <a:solidFill>
                  <a:schemeClr val="bg2">
                    <a:lumMod val="25000"/>
                  </a:schemeClr>
                </a:solidFill>
                <a:latin typeface="Noto Sans"/>
                <a:ea typeface="Noto Sans"/>
                <a:cs typeface="Noto Sans"/>
                <a:sym typeface="Noto Sans"/>
              </a:rPr>
              <a:t>security</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through</a:t>
            </a:r>
            <a:r>
              <a:rPr lang="fr-FR" sz="2000" dirty="0">
                <a:solidFill>
                  <a:schemeClr val="bg2">
                    <a:lumMod val="25000"/>
                  </a:schemeClr>
                </a:solidFill>
                <a:latin typeface="Noto Sans"/>
                <a:ea typeface="Noto Sans"/>
                <a:cs typeface="Noto Sans"/>
                <a:sym typeface="Noto Sans"/>
              </a:rPr>
              <a:t> infrastructure </a:t>
            </a:r>
            <a:r>
              <a:rPr lang="fr-FR" sz="2000" dirty="0" err="1">
                <a:solidFill>
                  <a:schemeClr val="bg2">
                    <a:lumMod val="25000"/>
                  </a:schemeClr>
                </a:solidFill>
                <a:latin typeface="Noto Sans"/>
                <a:ea typeface="Noto Sans"/>
                <a:cs typeface="Noto Sans"/>
                <a:sym typeface="Noto Sans"/>
              </a:rPr>
              <a:t>investments</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defence</a:t>
            </a:r>
            <a:r>
              <a:rPr lang="fr-FR" sz="2000" dirty="0">
                <a:solidFill>
                  <a:schemeClr val="bg2">
                    <a:lumMod val="25000"/>
                  </a:schemeClr>
                </a:solidFill>
                <a:latin typeface="Noto Sans"/>
                <a:ea typeface="Noto Sans"/>
                <a:cs typeface="Noto Sans"/>
                <a:sym typeface="Noto Sans"/>
              </a:rPr>
              <a:t> </a:t>
            </a:r>
            <a:r>
              <a:rPr lang="fr-FR" sz="2000" dirty="0" err="1">
                <a:solidFill>
                  <a:schemeClr val="bg2">
                    <a:lumMod val="25000"/>
                  </a:schemeClr>
                </a:solidFill>
                <a:latin typeface="Noto Sans"/>
                <a:ea typeface="Noto Sans"/>
                <a:cs typeface="Noto Sans"/>
                <a:sym typeface="Noto Sans"/>
              </a:rPr>
              <a:t>spending</a:t>
            </a:r>
            <a:r>
              <a:rPr lang="fr-FR" sz="2000" dirty="0">
                <a:solidFill>
                  <a:schemeClr val="bg2">
                    <a:lumMod val="25000"/>
                  </a:schemeClr>
                </a:solidFill>
                <a:latin typeface="Noto Sans"/>
                <a:ea typeface="Noto Sans"/>
                <a:cs typeface="Noto Sans"/>
                <a:sym typeface="Noto Sans"/>
              </a:rPr>
              <a:t>, new trading </a:t>
            </a:r>
            <a:r>
              <a:rPr lang="fr-FR" sz="2000" dirty="0" err="1">
                <a:solidFill>
                  <a:schemeClr val="bg2">
                    <a:lumMod val="25000"/>
                  </a:schemeClr>
                </a:solidFill>
                <a:latin typeface="Noto Sans"/>
                <a:ea typeface="Noto Sans"/>
                <a:cs typeface="Noto Sans"/>
                <a:sym typeface="Noto Sans"/>
              </a:rPr>
              <a:t>partners</a:t>
            </a:r>
            <a:r>
              <a:rPr lang="fr-FR" sz="2000" dirty="0">
                <a:solidFill>
                  <a:schemeClr val="bg2">
                    <a:lumMod val="25000"/>
                  </a:schemeClr>
                </a:solidFill>
                <a:latin typeface="Noto Sans"/>
                <a:ea typeface="Noto Sans"/>
                <a:cs typeface="Noto Sans"/>
                <a:sym typeface="Noto Sans"/>
              </a:rPr>
              <a:t>)</a:t>
            </a:r>
          </a:p>
        </p:txBody>
      </p:sp>
      <p:pic>
        <p:nvPicPr>
          <p:cNvPr id="150" name="Google Shape;150;g3847a15b2ac_0_167"/>
          <p:cNvPicPr preferRelativeResize="0"/>
          <p:nvPr/>
        </p:nvPicPr>
        <p:blipFill rotWithShape="1">
          <a:blip r:embed="rId3">
            <a:alphaModFix/>
          </a:blip>
          <a:srcRect l="6564" r="5080"/>
          <a:stretch/>
        </p:blipFill>
        <p:spPr>
          <a:xfrm>
            <a:off x="6684452" y="2085653"/>
            <a:ext cx="4967260" cy="3907289"/>
          </a:xfrm>
          <a:prstGeom prst="rect">
            <a:avLst/>
          </a:prstGeom>
          <a:noFill/>
          <a:ln>
            <a:noFill/>
          </a:ln>
        </p:spPr>
      </p:pic>
      <p:sp>
        <p:nvSpPr>
          <p:cNvPr id="151" name="Google Shape;151;g3847a15b2ac_0_167"/>
          <p:cNvSpPr txBox="1"/>
          <p:nvPr/>
        </p:nvSpPr>
        <p:spPr>
          <a:xfrm>
            <a:off x="281964" y="1075034"/>
            <a:ext cx="5997600" cy="898500"/>
          </a:xfrm>
          <a:prstGeom prst="rect">
            <a:avLst/>
          </a:prstGeom>
          <a:noFill/>
          <a:ln>
            <a:noFill/>
          </a:ln>
        </p:spPr>
        <p:txBody>
          <a:bodyPr spcFirstLastPara="1" wrap="square" lIns="91425" tIns="91425" rIns="91425" bIns="91425" anchor="t" anchorCtr="0">
            <a:normAutofit/>
          </a:bodyPr>
          <a:lstStyle/>
          <a:p>
            <a:pPr marL="0" marR="0" lvl="0" indent="0" algn="l" rtl="0">
              <a:lnSpc>
                <a:spcPct val="115000"/>
              </a:lnSpc>
              <a:spcBef>
                <a:spcPts val="0"/>
              </a:spcBef>
              <a:spcAft>
                <a:spcPts val="0"/>
              </a:spcAft>
              <a:buClr>
                <a:srgbClr val="000000"/>
              </a:buClr>
              <a:buSzPts val="3100"/>
              <a:buFont typeface="Arial"/>
              <a:buNone/>
            </a:pPr>
            <a:r>
              <a:rPr lang="fr-FR" sz="3100" b="1" dirty="0" err="1">
                <a:solidFill>
                  <a:srgbClr val="523760"/>
                </a:solidFill>
                <a:latin typeface="Noto Sans"/>
                <a:ea typeface="Noto Sans"/>
                <a:cs typeface="Noto Sans"/>
                <a:sym typeface="Noto Sans"/>
              </a:rPr>
              <a:t>Shifting</a:t>
            </a:r>
            <a:r>
              <a:rPr lang="fr-FR" sz="3100" b="1" dirty="0">
                <a:solidFill>
                  <a:srgbClr val="523760"/>
                </a:solidFill>
                <a:latin typeface="Noto Sans"/>
                <a:ea typeface="Noto Sans"/>
                <a:cs typeface="Noto Sans"/>
                <a:sym typeface="Noto Sans"/>
              </a:rPr>
              <a:t> </a:t>
            </a:r>
            <a:r>
              <a:rPr lang="fr-FR" sz="3100" b="1" dirty="0" err="1">
                <a:solidFill>
                  <a:srgbClr val="523760"/>
                </a:solidFill>
                <a:latin typeface="Noto Sans"/>
                <a:ea typeface="Noto Sans"/>
                <a:cs typeface="Noto Sans"/>
                <a:sym typeface="Noto Sans"/>
              </a:rPr>
              <a:t>contexts</a:t>
            </a:r>
            <a:endParaRPr sz="1700" dirty="0">
              <a:solidFill>
                <a:srgbClr val="666666"/>
              </a:solidFill>
              <a:latin typeface="Noto Sans"/>
              <a:ea typeface="Noto Sans"/>
              <a:cs typeface="Noto Sans"/>
              <a:sym typeface="Noto Sans"/>
            </a:endParaRPr>
          </a:p>
        </p:txBody>
      </p:sp>
      <p:sp>
        <p:nvSpPr>
          <p:cNvPr id="2" name="Google Shape;147;g3847a15b2ac_0_167">
            <a:extLst>
              <a:ext uri="{FF2B5EF4-FFF2-40B4-BE49-F238E27FC236}">
                <a16:creationId xmlns:a16="http://schemas.microsoft.com/office/drawing/2014/main" id="{4A85A61A-1F6D-E2F4-47FB-9C33CB9F25A2}"/>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5</a:t>
            </a:fld>
            <a:endParaRPr sz="800" dirty="0">
              <a:latin typeface="Noto Sans Light"/>
              <a:ea typeface="Noto Sans Light"/>
              <a:cs typeface="Noto Sans Light"/>
              <a:sym typeface="Noto Sans Light"/>
            </a:endParaRPr>
          </a:p>
        </p:txBody>
      </p:sp>
      <p:pic>
        <p:nvPicPr>
          <p:cNvPr id="3" name="Google Shape;144;g3847a15b2ac_0_167">
            <a:extLst>
              <a:ext uri="{FF2B5EF4-FFF2-40B4-BE49-F238E27FC236}">
                <a16:creationId xmlns:a16="http://schemas.microsoft.com/office/drawing/2014/main" id="{16C6664D-7A66-63CD-A60A-5FAE4DAE57B0}"/>
              </a:ext>
            </a:extLst>
          </p:cNvPr>
          <p:cNvPicPr preferRelativeResize="0"/>
          <p:nvPr/>
        </p:nvPicPr>
        <p:blipFill rotWithShape="1">
          <a:blip r:embed="rId4">
            <a:alphaModFix/>
          </a:blip>
          <a:srcRect/>
          <a:stretch/>
        </p:blipFill>
        <p:spPr>
          <a:xfrm>
            <a:off x="372400" y="207400"/>
            <a:ext cx="2269203" cy="656866"/>
          </a:xfrm>
          <a:prstGeom prst="rect">
            <a:avLst/>
          </a:prstGeom>
          <a:noFill/>
          <a:ln>
            <a:noFill/>
          </a:ln>
        </p:spPr>
      </p:pic>
      <p:cxnSp>
        <p:nvCxnSpPr>
          <p:cNvPr id="4" name="Google Shape;145;g3847a15b2ac_0_167">
            <a:extLst>
              <a:ext uri="{FF2B5EF4-FFF2-40B4-BE49-F238E27FC236}">
                <a16:creationId xmlns:a16="http://schemas.microsoft.com/office/drawing/2014/main" id="{AA4A8F8F-BFF4-20DA-AFED-C4FAACD833AC}"/>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5" name="Google Shape;146;g3847a15b2ac_0_167">
            <a:extLst>
              <a:ext uri="{FF2B5EF4-FFF2-40B4-BE49-F238E27FC236}">
                <a16:creationId xmlns:a16="http://schemas.microsoft.com/office/drawing/2014/main" id="{B84D6383-D8FC-6DF1-2118-7EEB9C18D21E}"/>
              </a:ext>
            </a:extLst>
          </p:cNvPr>
          <p:cNvPicPr preferRelativeResize="0"/>
          <p:nvPr/>
        </p:nvPicPr>
        <p:blipFill rotWithShape="1">
          <a:blip r:embed="rId4">
            <a:alphaModFix/>
          </a:blip>
          <a:srcRect l="14099" r="77904"/>
          <a:stretch/>
        </p:blipFill>
        <p:spPr>
          <a:xfrm>
            <a:off x="11651712" y="392267"/>
            <a:ext cx="250900" cy="472000"/>
          </a:xfrm>
          <a:prstGeom prst="rect">
            <a:avLst/>
          </a:prstGeom>
          <a:noFill/>
          <a:ln>
            <a:noFill/>
          </a:ln>
        </p:spPr>
      </p:pic>
      <p:sp>
        <p:nvSpPr>
          <p:cNvPr id="6" name="Google Shape;446;p4">
            <a:extLst>
              <a:ext uri="{FF2B5EF4-FFF2-40B4-BE49-F238E27FC236}">
                <a16:creationId xmlns:a16="http://schemas.microsoft.com/office/drawing/2014/main" id="{30F721AD-1D8A-E513-5BF4-05533947ADFB}"/>
              </a:ext>
            </a:extLst>
          </p:cNvPr>
          <p:cNvSpPr txBox="1"/>
          <p:nvPr/>
        </p:nvSpPr>
        <p:spPr>
          <a:xfrm>
            <a:off x="6626268" y="487900"/>
            <a:ext cx="5025531" cy="569346"/>
          </a:xfrm>
          <a:prstGeom prst="rect">
            <a:avLst/>
          </a:prstGeom>
          <a:noFill/>
          <a:ln>
            <a:noFill/>
          </a:ln>
        </p:spPr>
        <p:txBody>
          <a:bodyPr spcFirstLastPara="1" wrap="square" lIns="121900" tIns="121900" rIns="121900" bIns="121900" anchor="t" anchorCtr="0">
            <a:spAutoFit/>
          </a:bodyPr>
          <a:lstStyle/>
          <a:p>
            <a:pPr lvl="0" algn="r">
              <a:buClr>
                <a:srgbClr val="000000"/>
              </a:buClr>
              <a:buSzPts val="900"/>
            </a:pPr>
            <a:r>
              <a:rPr lang="en-US" sz="1200" b="1" dirty="0">
                <a:solidFill>
                  <a:srgbClr val="666666"/>
                </a:solidFill>
                <a:latin typeface="Noto Sans"/>
                <a:ea typeface="Noto Sans"/>
                <a:cs typeface="Noto Sans"/>
                <a:sym typeface="Noto Sans"/>
              </a:rPr>
              <a:t>Overview of Vaccine Safety Research</a:t>
            </a:r>
          </a:p>
          <a:p>
            <a:pPr lvl="0" algn="r"/>
            <a:r>
              <a:rPr lang="en-US" sz="800" dirty="0">
                <a:solidFill>
                  <a:srgbClr val="666666"/>
                </a:solidFill>
                <a:latin typeface="Noto Sans"/>
                <a:ea typeface="Noto Sans"/>
                <a:cs typeface="Noto Sans"/>
                <a:sym typeface="Noto Sans"/>
              </a:rPr>
              <a:t>University of Alberta Symposium on the Science of Vaccine Safety | October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3847a15b2ac_0_259"/>
          <p:cNvSpPr txBox="1"/>
          <p:nvPr/>
        </p:nvSpPr>
        <p:spPr>
          <a:xfrm>
            <a:off x="372400" y="1628300"/>
            <a:ext cx="5132288" cy="4188300"/>
          </a:xfrm>
          <a:prstGeom prst="rect">
            <a:avLst/>
          </a:prstGeom>
          <a:noFill/>
          <a:ln>
            <a:noFill/>
          </a:ln>
        </p:spPr>
        <p:txBody>
          <a:bodyPr spcFirstLastPara="1" wrap="square" lIns="121900" tIns="121900" rIns="121900" bIns="121900" anchor="t" anchorCtr="0">
            <a:noAutofit/>
          </a:bodyPr>
          <a:lstStyle/>
          <a:p>
            <a:r>
              <a:rPr lang="en-CA" sz="2400" dirty="0">
                <a:solidFill>
                  <a:schemeClr val="bg2">
                    <a:lumMod val="25000"/>
                  </a:schemeClr>
                </a:solidFill>
                <a:latin typeface="Noto Sans" panose="020B0502040504020204"/>
              </a:rPr>
              <a:t>“Institutions and experts struggle to adapt precisely because the skills needed to thrive – relational communication, conversational fluency, responsiveness, and emotional resonance – are largely absent from traditional educational and institutional training.”</a:t>
            </a:r>
          </a:p>
        </p:txBody>
      </p:sp>
      <p:cxnSp>
        <p:nvCxnSpPr>
          <p:cNvPr id="171" name="Google Shape;171;g3847a15b2ac_0_259"/>
          <p:cNvCxnSpPr/>
          <p:nvPr/>
        </p:nvCxnSpPr>
        <p:spPr>
          <a:xfrm>
            <a:off x="-1895433" y="2086664"/>
            <a:ext cx="0" cy="1190100"/>
          </a:xfrm>
          <a:prstGeom prst="straightConnector1">
            <a:avLst/>
          </a:prstGeom>
          <a:noFill/>
          <a:ln w="12700" cap="flat" cmpd="sng">
            <a:solidFill>
              <a:schemeClr val="dk2"/>
            </a:solidFill>
            <a:prstDash val="solid"/>
            <a:round/>
            <a:headEnd type="none" w="sm" len="sm"/>
            <a:tailEnd type="none" w="sm" len="sm"/>
          </a:ln>
        </p:spPr>
      </p:cxnSp>
      <p:pic>
        <p:nvPicPr>
          <p:cNvPr id="172" name="Google Shape;172;g3847a15b2ac_0_259"/>
          <p:cNvPicPr preferRelativeResize="0"/>
          <p:nvPr/>
        </p:nvPicPr>
        <p:blipFill rotWithShape="1">
          <a:blip r:embed="rId3">
            <a:alphaModFix/>
          </a:blip>
          <a:srcRect/>
          <a:stretch/>
        </p:blipFill>
        <p:spPr>
          <a:xfrm>
            <a:off x="372400" y="207400"/>
            <a:ext cx="2269203" cy="656866"/>
          </a:xfrm>
          <a:prstGeom prst="rect">
            <a:avLst/>
          </a:prstGeom>
          <a:noFill/>
          <a:ln>
            <a:noFill/>
          </a:ln>
        </p:spPr>
      </p:pic>
      <p:cxnSp>
        <p:nvCxnSpPr>
          <p:cNvPr id="173" name="Google Shape;173;g3847a15b2ac_0_259"/>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sp>
        <p:nvSpPr>
          <p:cNvPr id="174" name="Google Shape;174;g3847a15b2ac_0_259"/>
          <p:cNvSpPr/>
          <p:nvPr/>
        </p:nvSpPr>
        <p:spPr>
          <a:xfrm>
            <a:off x="-2131433" y="1722733"/>
            <a:ext cx="471900" cy="471900"/>
          </a:xfrm>
          <a:prstGeom prst="ellipse">
            <a:avLst/>
          </a:prstGeom>
          <a:solidFill>
            <a:schemeClr val="lt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175" name="Google Shape;175;g3847a15b2ac_0_259"/>
          <p:cNvPicPr preferRelativeResize="0"/>
          <p:nvPr/>
        </p:nvPicPr>
        <p:blipFill rotWithShape="1">
          <a:blip r:embed="rId4">
            <a:alphaModFix/>
          </a:blip>
          <a:srcRect l="75951" t="59815" r="20302" b="36874"/>
          <a:stretch/>
        </p:blipFill>
        <p:spPr>
          <a:xfrm>
            <a:off x="-2067033" y="1830800"/>
            <a:ext cx="289603" cy="255862"/>
          </a:xfrm>
          <a:prstGeom prst="rect">
            <a:avLst/>
          </a:prstGeom>
          <a:noFill/>
          <a:ln>
            <a:noFill/>
          </a:ln>
        </p:spPr>
      </p:pic>
      <p:pic>
        <p:nvPicPr>
          <p:cNvPr id="176" name="Google Shape;176;g3847a15b2ac_0_259"/>
          <p:cNvPicPr preferRelativeResize="0"/>
          <p:nvPr/>
        </p:nvPicPr>
        <p:blipFill rotWithShape="1">
          <a:blip r:embed="rId3">
            <a:alphaModFix/>
          </a:blip>
          <a:srcRect l="14099" r="77904"/>
          <a:stretch/>
        </p:blipFill>
        <p:spPr>
          <a:xfrm>
            <a:off x="11651712" y="392267"/>
            <a:ext cx="250900" cy="472000"/>
          </a:xfrm>
          <a:prstGeom prst="rect">
            <a:avLst/>
          </a:prstGeom>
          <a:noFill/>
          <a:ln>
            <a:noFill/>
          </a:ln>
        </p:spPr>
      </p:pic>
      <p:sp>
        <p:nvSpPr>
          <p:cNvPr id="177" name="Google Shape;177;g3847a15b2ac_0_259"/>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6</a:t>
            </a:fld>
            <a:endParaRPr sz="800">
              <a:latin typeface="Noto Sans Light"/>
              <a:ea typeface="Noto Sans Light"/>
              <a:cs typeface="Noto Sans Light"/>
              <a:sym typeface="Noto Sans Light"/>
            </a:endParaRPr>
          </a:p>
        </p:txBody>
      </p:sp>
      <p:sp>
        <p:nvSpPr>
          <p:cNvPr id="178" name="Google Shape;178;g3847a15b2ac_0_259"/>
          <p:cNvSpPr txBox="1"/>
          <p:nvPr/>
        </p:nvSpPr>
        <p:spPr>
          <a:xfrm>
            <a:off x="7406336" y="487443"/>
            <a:ext cx="4256125" cy="553957"/>
          </a:xfrm>
          <a:prstGeom prst="rect">
            <a:avLst/>
          </a:prstGeom>
          <a:noFill/>
          <a:ln>
            <a:noFill/>
          </a:ln>
        </p:spPr>
        <p:txBody>
          <a:bodyPr spcFirstLastPara="1" wrap="square" lIns="121900" tIns="121900" rIns="121900" bIns="121900" anchor="t" anchorCtr="0">
            <a:spAutoFit/>
          </a:bodyPr>
          <a:lstStyle/>
          <a:p>
            <a:pPr lvl="0" algn="r">
              <a:buClr>
                <a:srgbClr val="000000"/>
              </a:buClr>
              <a:buSzPts val="900"/>
            </a:pPr>
            <a:r>
              <a:rPr lang="en-US" sz="1200" b="1" dirty="0">
                <a:solidFill>
                  <a:srgbClr val="666666"/>
                </a:solidFill>
                <a:latin typeface="Noto Sans"/>
                <a:ea typeface="Noto Sans"/>
                <a:cs typeface="Noto Sans"/>
                <a:sym typeface="Noto Sans"/>
              </a:rPr>
              <a:t>Overview of Vaccine Safety Research</a:t>
            </a:r>
          </a:p>
          <a:p>
            <a:pPr lvl="0" algn="r"/>
            <a:r>
              <a:rPr lang="en-US" sz="800" dirty="0">
                <a:solidFill>
                  <a:srgbClr val="666666"/>
                </a:solidFill>
                <a:latin typeface="Noto Sans"/>
                <a:ea typeface="Noto Sans"/>
                <a:cs typeface="Noto Sans"/>
                <a:sym typeface="Noto Sans"/>
              </a:rPr>
              <a:t>University of Alberta Symposium on the Science of Vaccine Safety | October 2025</a:t>
            </a:r>
          </a:p>
        </p:txBody>
      </p:sp>
      <p:pic>
        <p:nvPicPr>
          <p:cNvPr id="179" name="Google Shape;179;g3847a15b2ac_0_259"/>
          <p:cNvPicPr preferRelativeResize="0"/>
          <p:nvPr/>
        </p:nvPicPr>
        <p:blipFill rotWithShape="1">
          <a:blip r:embed="rId5">
            <a:alphaModFix/>
          </a:blip>
          <a:srcRect t="2085" b="3118"/>
          <a:stretch/>
        </p:blipFill>
        <p:spPr>
          <a:xfrm>
            <a:off x="6077050" y="1137633"/>
            <a:ext cx="4892950" cy="5676450"/>
          </a:xfrm>
          <a:prstGeom prst="rect">
            <a:avLst/>
          </a:prstGeom>
          <a:noFill/>
          <a:ln w="9525"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502877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45" name="Google Shape;145;g32d02405c3f_3_34"/>
          <p:cNvPicPr preferRelativeResize="0"/>
          <p:nvPr/>
        </p:nvPicPr>
        <p:blipFill rotWithShape="1">
          <a:blip r:embed="rId3">
            <a:alphaModFix/>
          </a:blip>
          <a:srcRect/>
          <a:stretch/>
        </p:blipFill>
        <p:spPr>
          <a:xfrm>
            <a:off x="372401" y="207400"/>
            <a:ext cx="2269201" cy="656867"/>
          </a:xfrm>
          <a:prstGeom prst="rect">
            <a:avLst/>
          </a:prstGeom>
          <a:noFill/>
          <a:ln>
            <a:noFill/>
          </a:ln>
        </p:spPr>
      </p:pic>
      <p:cxnSp>
        <p:nvCxnSpPr>
          <p:cNvPr id="146" name="Google Shape;146;g32d02405c3f_3_34"/>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147" name="Google Shape;147;g32d02405c3f_3_34"/>
          <p:cNvPicPr preferRelativeResize="0"/>
          <p:nvPr/>
        </p:nvPicPr>
        <p:blipFill rotWithShape="1">
          <a:blip r:embed="rId4">
            <a:alphaModFix/>
          </a:blip>
          <a:srcRect l="1536" t="19143" b="8617"/>
          <a:stretch/>
        </p:blipFill>
        <p:spPr>
          <a:xfrm>
            <a:off x="73667" y="5048267"/>
            <a:ext cx="12005267" cy="1728767"/>
          </a:xfrm>
          <a:prstGeom prst="rect">
            <a:avLst/>
          </a:prstGeom>
          <a:noFill/>
          <a:ln>
            <a:noFill/>
          </a:ln>
        </p:spPr>
      </p:pic>
      <p:sp>
        <p:nvSpPr>
          <p:cNvPr id="148" name="Google Shape;148;g32d02405c3f_3_34"/>
          <p:cNvSpPr txBox="1"/>
          <p:nvPr/>
        </p:nvSpPr>
        <p:spPr>
          <a:xfrm>
            <a:off x="805697" y="1108194"/>
            <a:ext cx="5613480" cy="1403077"/>
          </a:xfrm>
          <a:prstGeom prst="rect">
            <a:avLst/>
          </a:prstGeom>
          <a:noFill/>
          <a:ln>
            <a:noFill/>
          </a:ln>
        </p:spPr>
        <p:txBody>
          <a:bodyPr spcFirstLastPara="1" wrap="square" lIns="121900" tIns="121900" rIns="121900" bIns="121900" anchor="t" anchorCtr="0">
            <a:normAutofit/>
          </a:bodyPr>
          <a:lstStyle/>
          <a:p>
            <a:pPr>
              <a:buClr>
                <a:srgbClr val="000000"/>
              </a:buClr>
              <a:buSzPts val="6800"/>
            </a:pPr>
            <a:r>
              <a:rPr lang="fr-FR" sz="6133" b="1" dirty="0">
                <a:solidFill>
                  <a:srgbClr val="523760"/>
                </a:solidFill>
                <a:latin typeface="Noto Sans"/>
                <a:ea typeface="Noto Sans"/>
                <a:cs typeface="Noto Sans"/>
                <a:sym typeface="Noto Sans"/>
              </a:rPr>
              <a:t>Mission</a:t>
            </a:r>
            <a:endParaRPr sz="3067" dirty="0">
              <a:solidFill>
                <a:srgbClr val="666666"/>
              </a:solidFill>
              <a:latin typeface="Noto Sans"/>
              <a:ea typeface="Noto Sans"/>
              <a:cs typeface="Noto Sans"/>
              <a:sym typeface="Noto Sans"/>
            </a:endParaRPr>
          </a:p>
        </p:txBody>
      </p:sp>
      <p:sp>
        <p:nvSpPr>
          <p:cNvPr id="150" name="Google Shape;150;g32d02405c3f_3_34"/>
          <p:cNvSpPr txBox="1"/>
          <p:nvPr/>
        </p:nvSpPr>
        <p:spPr>
          <a:xfrm>
            <a:off x="6239492" y="1529768"/>
            <a:ext cx="5537670" cy="3262000"/>
          </a:xfrm>
          <a:prstGeom prst="rect">
            <a:avLst/>
          </a:prstGeom>
          <a:noFill/>
          <a:ln>
            <a:noFill/>
          </a:ln>
        </p:spPr>
        <p:txBody>
          <a:bodyPr spcFirstLastPara="1" wrap="square" lIns="121900" tIns="121900" rIns="121900" bIns="121900" anchor="t" anchorCtr="0">
            <a:noAutofit/>
          </a:bodyPr>
          <a:lstStyle/>
          <a:p>
            <a:pPr marR="14168">
              <a:lnSpc>
                <a:spcPct val="115000"/>
              </a:lnSpc>
              <a:spcAft>
                <a:spcPts val="1600"/>
              </a:spcAft>
              <a:buClr>
                <a:srgbClr val="000000"/>
              </a:buClr>
              <a:buSzPts val="1750"/>
            </a:pPr>
            <a:r>
              <a:rPr lang="fr-FR" sz="2300" dirty="0" err="1">
                <a:solidFill>
                  <a:schemeClr val="tx1">
                    <a:lumMod val="65000"/>
                    <a:lumOff val="35000"/>
                  </a:schemeClr>
                </a:solidFill>
                <a:latin typeface="Noto Sans"/>
                <a:ea typeface="Noto Sans"/>
                <a:cs typeface="Noto Sans"/>
                <a:sym typeface="Noto Sans"/>
              </a:rPr>
              <a:t>We</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bring</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together</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wide-ranging</a:t>
            </a:r>
            <a:r>
              <a:rPr lang="fr-FR" sz="2300" dirty="0">
                <a:solidFill>
                  <a:schemeClr val="tx1">
                    <a:lumMod val="65000"/>
                    <a:lumOff val="35000"/>
                  </a:schemeClr>
                </a:solidFill>
                <a:latin typeface="Noto Sans"/>
                <a:ea typeface="Noto Sans"/>
                <a:cs typeface="Noto Sans"/>
                <a:sym typeface="Noto Sans"/>
              </a:rPr>
              <a:t> expertise and perspectives to </a:t>
            </a:r>
            <a:r>
              <a:rPr lang="fr-FR" sz="2300" dirty="0" err="1">
                <a:solidFill>
                  <a:schemeClr val="tx1">
                    <a:lumMod val="65000"/>
                    <a:lumOff val="35000"/>
                  </a:schemeClr>
                </a:solidFill>
                <a:latin typeface="Noto Sans"/>
                <a:ea typeface="Noto Sans"/>
                <a:cs typeface="Noto Sans"/>
                <a:sym typeface="Noto Sans"/>
              </a:rPr>
              <a:t>better</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understand</a:t>
            </a:r>
            <a:r>
              <a:rPr lang="fr-FR" sz="2300" dirty="0">
                <a:solidFill>
                  <a:schemeClr val="tx1">
                    <a:lumMod val="65000"/>
                    <a:lumOff val="35000"/>
                  </a:schemeClr>
                </a:solidFill>
                <a:latin typeface="Noto Sans"/>
                <a:ea typeface="Noto Sans"/>
                <a:cs typeface="Noto Sans"/>
                <a:sym typeface="Noto Sans"/>
              </a:rPr>
              <a:t> and support public trust and </a:t>
            </a:r>
            <a:r>
              <a:rPr lang="fr-FR" sz="2300" dirty="0" err="1">
                <a:solidFill>
                  <a:schemeClr val="tx1">
                    <a:lumMod val="65000"/>
                    <a:lumOff val="35000"/>
                  </a:schemeClr>
                </a:solidFill>
                <a:latin typeface="Noto Sans"/>
                <a:ea typeface="Noto Sans"/>
                <a:cs typeface="Noto Sans"/>
                <a:sym typeface="Noto Sans"/>
              </a:rPr>
              <a:t>equitable</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access</a:t>
            </a:r>
            <a:r>
              <a:rPr lang="fr-FR" sz="2300" dirty="0">
                <a:solidFill>
                  <a:schemeClr val="tx1">
                    <a:lumMod val="65000"/>
                    <a:lumOff val="35000"/>
                  </a:schemeClr>
                </a:solidFill>
                <a:latin typeface="Noto Sans"/>
                <a:ea typeface="Noto Sans"/>
                <a:cs typeface="Noto Sans"/>
                <a:sym typeface="Noto Sans"/>
              </a:rPr>
              <a:t> to new vaccines and immune-</a:t>
            </a:r>
            <a:r>
              <a:rPr lang="fr-FR" sz="2300" dirty="0" err="1">
                <a:solidFill>
                  <a:schemeClr val="tx1">
                    <a:lumMod val="65000"/>
                    <a:lumOff val="35000"/>
                  </a:schemeClr>
                </a:solidFill>
                <a:latin typeface="Noto Sans"/>
                <a:ea typeface="Noto Sans"/>
                <a:cs typeface="Noto Sans"/>
                <a:sym typeface="Noto Sans"/>
              </a:rPr>
              <a:t>based</a:t>
            </a:r>
            <a:r>
              <a:rPr lang="fr-FR" sz="2300" dirty="0">
                <a:solidFill>
                  <a:schemeClr val="tx1">
                    <a:lumMod val="65000"/>
                    <a:lumOff val="35000"/>
                  </a:schemeClr>
                </a:solidFill>
                <a:latin typeface="Noto Sans"/>
                <a:ea typeface="Noto Sans"/>
                <a:cs typeface="Noto Sans"/>
                <a:sym typeface="Noto Sans"/>
              </a:rPr>
              <a:t> innovations </a:t>
            </a:r>
            <a:r>
              <a:rPr lang="fr-FR" sz="2300" dirty="0" err="1">
                <a:solidFill>
                  <a:schemeClr val="tx1">
                    <a:lumMod val="65000"/>
                    <a:lumOff val="35000"/>
                  </a:schemeClr>
                </a:solidFill>
                <a:latin typeface="Noto Sans"/>
                <a:ea typeface="Noto Sans"/>
                <a:cs typeface="Noto Sans"/>
                <a:sym typeface="Noto Sans"/>
              </a:rPr>
              <a:t>that</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strengthen</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Canada’s</a:t>
            </a:r>
            <a:r>
              <a:rPr lang="fr-FR" sz="2300" dirty="0">
                <a:solidFill>
                  <a:schemeClr val="tx1">
                    <a:lumMod val="65000"/>
                    <a:lumOff val="35000"/>
                  </a:schemeClr>
                </a:solidFill>
                <a:latin typeface="Noto Sans"/>
                <a:ea typeface="Noto Sans"/>
                <a:cs typeface="Noto Sans"/>
                <a:sym typeface="Noto Sans"/>
              </a:rPr>
              <a:t> </a:t>
            </a:r>
            <a:r>
              <a:rPr lang="fr-FR" sz="2300" dirty="0" err="1">
                <a:solidFill>
                  <a:schemeClr val="tx1">
                    <a:lumMod val="65000"/>
                    <a:lumOff val="35000"/>
                  </a:schemeClr>
                </a:solidFill>
                <a:latin typeface="Noto Sans"/>
                <a:ea typeface="Noto Sans"/>
                <a:cs typeface="Noto Sans"/>
                <a:sym typeface="Noto Sans"/>
              </a:rPr>
              <a:t>readiness</a:t>
            </a:r>
            <a:r>
              <a:rPr lang="fr-FR" sz="2300" dirty="0">
                <a:solidFill>
                  <a:schemeClr val="tx1">
                    <a:lumMod val="65000"/>
                    <a:lumOff val="35000"/>
                  </a:schemeClr>
                </a:solidFill>
                <a:latin typeface="Noto Sans"/>
                <a:ea typeface="Noto Sans"/>
                <a:cs typeface="Noto Sans"/>
                <a:sym typeface="Noto Sans"/>
              </a:rPr>
              <a:t> for future public </a:t>
            </a:r>
            <a:r>
              <a:rPr lang="fr-FR" sz="2300" dirty="0" err="1">
                <a:solidFill>
                  <a:schemeClr val="tx1">
                    <a:lumMod val="65000"/>
                    <a:lumOff val="35000"/>
                  </a:schemeClr>
                </a:solidFill>
                <a:latin typeface="Noto Sans"/>
                <a:ea typeface="Noto Sans"/>
                <a:cs typeface="Noto Sans"/>
                <a:sym typeface="Noto Sans"/>
              </a:rPr>
              <a:t>health</a:t>
            </a:r>
            <a:r>
              <a:rPr lang="fr-FR" sz="2300" dirty="0">
                <a:solidFill>
                  <a:schemeClr val="tx1">
                    <a:lumMod val="65000"/>
                    <a:lumOff val="35000"/>
                  </a:schemeClr>
                </a:solidFill>
                <a:latin typeface="Noto Sans"/>
                <a:ea typeface="Noto Sans"/>
                <a:cs typeface="Noto Sans"/>
                <a:sym typeface="Noto Sans"/>
              </a:rPr>
              <a:t> emergencies.</a:t>
            </a:r>
            <a:endParaRPr sz="2300" dirty="0">
              <a:solidFill>
                <a:schemeClr val="tx1">
                  <a:lumMod val="65000"/>
                  <a:lumOff val="35000"/>
                </a:schemeClr>
              </a:solidFill>
              <a:latin typeface="Noto Sans"/>
              <a:ea typeface="Noto Sans"/>
              <a:cs typeface="Noto Sans"/>
              <a:sym typeface="Noto Sans"/>
            </a:endParaRPr>
          </a:p>
        </p:txBody>
      </p:sp>
      <p:sp>
        <p:nvSpPr>
          <p:cNvPr id="151" name="Google Shape;151;g32d02405c3f_3_34"/>
          <p:cNvSpPr txBox="1"/>
          <p:nvPr/>
        </p:nvSpPr>
        <p:spPr>
          <a:xfrm>
            <a:off x="805697" y="2135816"/>
            <a:ext cx="5089676" cy="2794571"/>
          </a:xfrm>
          <a:prstGeom prst="rect">
            <a:avLst/>
          </a:prstGeom>
          <a:noFill/>
          <a:ln>
            <a:noFill/>
          </a:ln>
        </p:spPr>
        <p:txBody>
          <a:bodyPr spcFirstLastPara="1" wrap="square" lIns="121900" tIns="121900" rIns="121900" bIns="121900" anchor="t" anchorCtr="0">
            <a:spAutoFit/>
          </a:bodyPr>
          <a:lstStyle/>
          <a:p>
            <a:pPr>
              <a:lnSpc>
                <a:spcPct val="115000"/>
              </a:lnSpc>
              <a:buClr>
                <a:srgbClr val="000000"/>
              </a:buClr>
              <a:buSzPts val="1000"/>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The BRC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is</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funded</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by the Canada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Biomedical</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Research</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Fund</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Canada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Foundation</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for Innovation, and the BC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Knowledge</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Development</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Fund</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to support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Canada’s</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Biomanufacturing</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and Life Sciences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Strategy</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a:t>
            </a:r>
            <a:endParaRP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endParaRPr>
          </a:p>
          <a:p>
            <a:pPr>
              <a:lnSpc>
                <a:spcPct val="115000"/>
              </a:lnSpc>
              <a:buClr>
                <a:srgbClr val="000000"/>
              </a:buClr>
              <a:buSzPts val="1000"/>
            </a:pPr>
            <a:endParaRP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endParaRPr>
          </a:p>
          <a:p>
            <a:pPr>
              <a:lnSpc>
                <a:spcPct val="115000"/>
              </a:lnSpc>
              <a:buClr>
                <a:srgbClr val="000000"/>
              </a:buClr>
              <a:buSzPts val="1000"/>
            </a:pP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A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project</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supporting</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Canada’s</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Immuno</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-engineering and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Biomanufacturing</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Hub (CIEBH)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led</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by the </a:t>
            </a:r>
            <a:r>
              <a:rPr lang="fr-FR" sz="16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University</a:t>
            </a:r>
            <a:r>
              <a:rPr lang="fr-F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rPr>
              <a:t> of British Columbia</a:t>
            </a:r>
            <a:endParaRPr sz="16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Light"/>
            </a:endParaRPr>
          </a:p>
        </p:txBody>
      </p:sp>
      <p:pic>
        <p:nvPicPr>
          <p:cNvPr id="152" name="Google Shape;152;g32d02405c3f_3_34"/>
          <p:cNvPicPr preferRelativeResize="0"/>
          <p:nvPr/>
        </p:nvPicPr>
        <p:blipFill rotWithShape="1">
          <a:blip r:embed="rId3">
            <a:alphaModFix/>
          </a:blip>
          <a:srcRect l="14099" r="77906"/>
          <a:stretch/>
        </p:blipFill>
        <p:spPr>
          <a:xfrm>
            <a:off x="11651712" y="392268"/>
            <a:ext cx="250901" cy="472001"/>
          </a:xfrm>
          <a:prstGeom prst="rect">
            <a:avLst/>
          </a:prstGeom>
          <a:noFill/>
          <a:ln>
            <a:noFill/>
          </a:ln>
        </p:spPr>
      </p:pic>
      <p:sp>
        <p:nvSpPr>
          <p:cNvPr id="2" name="Google Shape;446;p4">
            <a:extLst>
              <a:ext uri="{FF2B5EF4-FFF2-40B4-BE49-F238E27FC236}">
                <a16:creationId xmlns:a16="http://schemas.microsoft.com/office/drawing/2014/main" id="{617B665F-A9DC-3DDA-75DF-24D689FDED4A}"/>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3" name="Google Shape;147;g3847a15b2ac_0_167">
            <a:extLst>
              <a:ext uri="{FF2B5EF4-FFF2-40B4-BE49-F238E27FC236}">
                <a16:creationId xmlns:a16="http://schemas.microsoft.com/office/drawing/2014/main" id="{F8497D7C-9CA6-D05F-6E5B-43594A17B1C5}"/>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7</a:t>
            </a:fld>
            <a:endParaRPr sz="800" dirty="0">
              <a:latin typeface="Noto Sans Light"/>
              <a:ea typeface="Noto Sans Light"/>
              <a:cs typeface="Noto Sans Light"/>
              <a:sym typeface="Noto Sans Light"/>
            </a:endParaRPr>
          </a:p>
        </p:txBody>
      </p:sp>
    </p:spTree>
    <p:extLst>
      <p:ext uri="{BB962C8B-B14F-4D97-AF65-F5344CB8AC3E}">
        <p14:creationId xmlns:p14="http://schemas.microsoft.com/office/powerpoint/2010/main" val="3633846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D7BBDC-664C-2D4E-E21B-9BF1F57E8787}"/>
              </a:ext>
            </a:extLst>
          </p:cNvPr>
          <p:cNvPicPr>
            <a:picLocks noChangeAspect="1"/>
          </p:cNvPicPr>
          <p:nvPr/>
        </p:nvPicPr>
        <p:blipFill>
          <a:blip r:embed="rId3"/>
          <a:srcRect t="8706"/>
          <a:stretch>
            <a:fillRect/>
          </a:stretch>
        </p:blipFill>
        <p:spPr>
          <a:xfrm>
            <a:off x="695418" y="3272129"/>
            <a:ext cx="10728271" cy="3548519"/>
          </a:xfrm>
          <a:prstGeom prst="rect">
            <a:avLst/>
          </a:prstGeom>
        </p:spPr>
      </p:pic>
      <p:sp>
        <p:nvSpPr>
          <p:cNvPr id="2" name="Title 1">
            <a:extLst>
              <a:ext uri="{FF2B5EF4-FFF2-40B4-BE49-F238E27FC236}">
                <a16:creationId xmlns:a16="http://schemas.microsoft.com/office/drawing/2014/main" id="{3596D6D4-3AC9-635E-1541-0AB4818A4AA5}"/>
              </a:ext>
            </a:extLst>
          </p:cNvPr>
          <p:cNvSpPr>
            <a:spLocks noGrp="1"/>
          </p:cNvSpPr>
          <p:nvPr>
            <p:ph type="title"/>
          </p:nvPr>
        </p:nvSpPr>
        <p:spPr>
          <a:xfrm>
            <a:off x="874713" y="1119093"/>
            <a:ext cx="10860087" cy="868680"/>
          </a:xfrm>
        </p:spPr>
        <p:txBody>
          <a:bodyPr>
            <a:normAutofit/>
          </a:bodyPr>
          <a:lstStyle/>
          <a:p>
            <a:r>
              <a:rPr lang="en-CA"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PHAC </a:t>
            </a:r>
            <a:r>
              <a:rPr lang="en-US"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Adult National Immunization Coverage Survey </a:t>
            </a:r>
            <a:endParaRPr lang="en-CA" sz="2800" b="1" dirty="0">
              <a:solidFill>
                <a:srgbClr val="51386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ontent Placeholder 2">
            <a:extLst>
              <a:ext uri="{FF2B5EF4-FFF2-40B4-BE49-F238E27FC236}">
                <a16:creationId xmlns:a16="http://schemas.microsoft.com/office/drawing/2014/main" id="{EE756615-2787-44A7-9831-00EBAB5D8AF3}"/>
              </a:ext>
            </a:extLst>
          </p:cNvPr>
          <p:cNvSpPr>
            <a:spLocks noGrp="1"/>
          </p:cNvSpPr>
          <p:nvPr>
            <p:ph idx="1"/>
          </p:nvPr>
        </p:nvSpPr>
        <p:spPr>
          <a:xfrm>
            <a:off x="874713" y="1871246"/>
            <a:ext cx="11155680" cy="1400883"/>
          </a:xfrm>
        </p:spPr>
        <p:txBody>
          <a:bodyPr>
            <a:normAutofit lnSpcReduction="10000"/>
          </a:bodyPr>
          <a:lstStyle/>
          <a:p>
            <a:r>
              <a:rPr lang="en-US" sz="2400" dirty="0">
                <a:solidFill>
                  <a:schemeClr val="tx1">
                    <a:lumMod val="65000"/>
                    <a:lumOff val="35000"/>
                  </a:schemeClr>
                </a:solidFill>
                <a:latin typeface="Noto Sans" panose="020B0502040504020204"/>
              </a:rPr>
              <a:t>2023 national survey data reports that safety/side-effect concerns were the single largest cited reason for adult vaccine hesitancy in Canada (45% of those hesitant)</a:t>
            </a:r>
          </a:p>
          <a:p>
            <a:r>
              <a:rPr lang="en-US" sz="2400" dirty="0">
                <a:solidFill>
                  <a:schemeClr val="tx1">
                    <a:lumMod val="65000"/>
                    <a:lumOff val="35000"/>
                  </a:schemeClr>
                </a:solidFill>
                <a:latin typeface="Noto Sans" panose="020B0502040504020204"/>
              </a:rPr>
              <a:t>baseline data on how perceived risk links to trust and information sources</a:t>
            </a:r>
            <a:endParaRPr lang="en-CA" sz="2400" dirty="0">
              <a:solidFill>
                <a:schemeClr val="tx1">
                  <a:lumMod val="65000"/>
                  <a:lumOff val="35000"/>
                </a:schemeClr>
              </a:solidFill>
              <a:latin typeface="Noto Sans" panose="020B0502040504020204"/>
            </a:endParaRPr>
          </a:p>
        </p:txBody>
      </p:sp>
      <p:pic>
        <p:nvPicPr>
          <p:cNvPr id="5" name="Google Shape;144;g3847a15b2ac_0_167">
            <a:extLst>
              <a:ext uri="{FF2B5EF4-FFF2-40B4-BE49-F238E27FC236}">
                <a16:creationId xmlns:a16="http://schemas.microsoft.com/office/drawing/2014/main" id="{FCFDFA63-5C84-91B7-1277-E49C1BEDD1DA}"/>
              </a:ext>
            </a:extLst>
          </p:cNvPr>
          <p:cNvPicPr preferRelativeResize="0"/>
          <p:nvPr/>
        </p:nvPicPr>
        <p:blipFill rotWithShape="1">
          <a:blip r:embed="rId4">
            <a:alphaModFix/>
          </a:blip>
          <a:srcRect/>
          <a:stretch/>
        </p:blipFill>
        <p:spPr>
          <a:xfrm>
            <a:off x="372400" y="207400"/>
            <a:ext cx="2269203" cy="656866"/>
          </a:xfrm>
          <a:prstGeom prst="rect">
            <a:avLst/>
          </a:prstGeom>
          <a:noFill/>
          <a:ln>
            <a:noFill/>
          </a:ln>
        </p:spPr>
      </p:pic>
      <p:cxnSp>
        <p:nvCxnSpPr>
          <p:cNvPr id="6" name="Google Shape;145;g3847a15b2ac_0_167">
            <a:extLst>
              <a:ext uri="{FF2B5EF4-FFF2-40B4-BE49-F238E27FC236}">
                <a16:creationId xmlns:a16="http://schemas.microsoft.com/office/drawing/2014/main" id="{E98594CA-26E4-6DD9-8B31-ABF54ABF0167}"/>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7" name="Google Shape;146;g3847a15b2ac_0_167">
            <a:extLst>
              <a:ext uri="{FF2B5EF4-FFF2-40B4-BE49-F238E27FC236}">
                <a16:creationId xmlns:a16="http://schemas.microsoft.com/office/drawing/2014/main" id="{8E5450F0-57E8-C2E4-7FE1-94C9B88EECDB}"/>
              </a:ext>
            </a:extLst>
          </p:cNvPr>
          <p:cNvPicPr preferRelativeResize="0"/>
          <p:nvPr/>
        </p:nvPicPr>
        <p:blipFill rotWithShape="1">
          <a:blip r:embed="rId4">
            <a:alphaModFix/>
          </a:blip>
          <a:srcRect l="14099" r="77904"/>
          <a:stretch/>
        </p:blipFill>
        <p:spPr>
          <a:xfrm>
            <a:off x="11651712" y="392267"/>
            <a:ext cx="250900" cy="472000"/>
          </a:xfrm>
          <a:prstGeom prst="rect">
            <a:avLst/>
          </a:prstGeom>
          <a:noFill/>
          <a:ln>
            <a:noFill/>
          </a:ln>
        </p:spPr>
      </p:pic>
      <p:sp>
        <p:nvSpPr>
          <p:cNvPr id="8" name="Google Shape;147;g3847a15b2ac_0_167">
            <a:extLst>
              <a:ext uri="{FF2B5EF4-FFF2-40B4-BE49-F238E27FC236}">
                <a16:creationId xmlns:a16="http://schemas.microsoft.com/office/drawing/2014/main" id="{93EAB8E8-F64C-3C92-A15D-5807B3C43E35}"/>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8</a:t>
            </a:fld>
            <a:endParaRPr sz="800" dirty="0">
              <a:latin typeface="Noto Sans Light"/>
              <a:ea typeface="Noto Sans Light"/>
              <a:cs typeface="Noto Sans Light"/>
              <a:sym typeface="Noto Sans Light"/>
            </a:endParaRPr>
          </a:p>
        </p:txBody>
      </p:sp>
      <p:sp>
        <p:nvSpPr>
          <p:cNvPr id="9" name="Google Shape;446;p4">
            <a:extLst>
              <a:ext uri="{FF2B5EF4-FFF2-40B4-BE49-F238E27FC236}">
                <a16:creationId xmlns:a16="http://schemas.microsoft.com/office/drawing/2014/main" id="{3C6304D6-8515-1CB5-A94E-90644E6738BF}"/>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pic>
        <p:nvPicPr>
          <p:cNvPr id="10" name="Picture 9">
            <a:extLst>
              <a:ext uri="{FF2B5EF4-FFF2-40B4-BE49-F238E27FC236}">
                <a16:creationId xmlns:a16="http://schemas.microsoft.com/office/drawing/2014/main" id="{4F3E63C0-1067-B6C4-6042-8F4E5BC13202}"/>
              </a:ext>
            </a:extLst>
          </p:cNvPr>
          <p:cNvPicPr>
            <a:picLocks noChangeAspect="1"/>
          </p:cNvPicPr>
          <p:nvPr/>
        </p:nvPicPr>
        <p:blipFill>
          <a:blip r:embed="rId3"/>
          <a:srcRect l="58529" b="89507"/>
          <a:stretch>
            <a:fillRect/>
          </a:stretch>
        </p:blipFill>
        <p:spPr>
          <a:xfrm>
            <a:off x="7120649" y="3191430"/>
            <a:ext cx="4303040" cy="394451"/>
          </a:xfrm>
          <a:prstGeom prst="rect">
            <a:avLst/>
          </a:prstGeom>
        </p:spPr>
      </p:pic>
      <p:sp>
        <p:nvSpPr>
          <p:cNvPr id="11" name="TextBox 10">
            <a:extLst>
              <a:ext uri="{FF2B5EF4-FFF2-40B4-BE49-F238E27FC236}">
                <a16:creationId xmlns:a16="http://schemas.microsoft.com/office/drawing/2014/main" id="{16186441-C6BE-7E49-8D5F-B4F9BC0C6745}"/>
              </a:ext>
            </a:extLst>
          </p:cNvPr>
          <p:cNvSpPr txBox="1"/>
          <p:nvPr/>
        </p:nvSpPr>
        <p:spPr>
          <a:xfrm>
            <a:off x="88714" y="6512871"/>
            <a:ext cx="10179197" cy="307777"/>
          </a:xfrm>
          <a:prstGeom prst="rect">
            <a:avLst/>
          </a:prstGeom>
          <a:noFill/>
        </p:spPr>
        <p:txBody>
          <a:bodyPr wrap="none" rtlCol="0">
            <a:spAutoFit/>
          </a:bodyPr>
          <a:lstStyle/>
          <a:p>
            <a:r>
              <a:rPr lang="en-CA" sz="1400" u="sng" dirty="0"/>
              <a:t>Source</a:t>
            </a:r>
            <a:r>
              <a:rPr lang="en-CA" sz="1400" dirty="0"/>
              <a:t>:  https://www.thecharityreport.com/news/%EF%BF%BCpublic-trust-in-government-and-institutions-further-deteriorating/</a:t>
            </a:r>
            <a:endParaRPr lang="en-CA" dirty="0"/>
          </a:p>
        </p:txBody>
      </p:sp>
    </p:spTree>
    <p:extLst>
      <p:ext uri="{BB962C8B-B14F-4D97-AF65-F5344CB8AC3E}">
        <p14:creationId xmlns:p14="http://schemas.microsoft.com/office/powerpoint/2010/main" val="1008827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07E326-FF72-BA61-4E74-F0FC83968320}"/>
              </a:ext>
            </a:extLst>
          </p:cNvPr>
          <p:cNvPicPr>
            <a:picLocks noChangeAspect="1"/>
          </p:cNvPicPr>
          <p:nvPr/>
        </p:nvPicPr>
        <p:blipFill>
          <a:blip r:embed="rId3"/>
          <a:stretch>
            <a:fillRect/>
          </a:stretch>
        </p:blipFill>
        <p:spPr>
          <a:xfrm>
            <a:off x="347272" y="1089102"/>
            <a:ext cx="2953162" cy="1581371"/>
          </a:xfrm>
          <a:prstGeom prst="rect">
            <a:avLst/>
          </a:prstGeom>
        </p:spPr>
      </p:pic>
      <p:pic>
        <p:nvPicPr>
          <p:cNvPr id="7" name="Picture 6">
            <a:extLst>
              <a:ext uri="{FF2B5EF4-FFF2-40B4-BE49-F238E27FC236}">
                <a16:creationId xmlns:a16="http://schemas.microsoft.com/office/drawing/2014/main" id="{98B19C40-F342-9649-9A2F-F8E2643689BB}"/>
              </a:ext>
            </a:extLst>
          </p:cNvPr>
          <p:cNvPicPr>
            <a:picLocks noChangeAspect="1"/>
          </p:cNvPicPr>
          <p:nvPr/>
        </p:nvPicPr>
        <p:blipFill>
          <a:blip r:embed="rId4"/>
          <a:srcRect b="55984"/>
          <a:stretch>
            <a:fillRect/>
          </a:stretch>
        </p:blipFill>
        <p:spPr>
          <a:xfrm>
            <a:off x="3492311" y="1163399"/>
            <a:ext cx="8334891" cy="1113635"/>
          </a:xfrm>
          <a:prstGeom prst="rect">
            <a:avLst/>
          </a:prstGeom>
        </p:spPr>
      </p:pic>
      <p:sp>
        <p:nvSpPr>
          <p:cNvPr id="9" name="Content Placeholder 8">
            <a:extLst>
              <a:ext uri="{FF2B5EF4-FFF2-40B4-BE49-F238E27FC236}">
                <a16:creationId xmlns:a16="http://schemas.microsoft.com/office/drawing/2014/main" id="{84566206-1603-1CB2-836B-11DBB53C9901}"/>
              </a:ext>
            </a:extLst>
          </p:cNvPr>
          <p:cNvSpPr>
            <a:spLocks noGrp="1"/>
          </p:cNvSpPr>
          <p:nvPr>
            <p:ph idx="1"/>
          </p:nvPr>
        </p:nvSpPr>
        <p:spPr>
          <a:xfrm>
            <a:off x="372400" y="3429001"/>
            <a:ext cx="11279312" cy="3429000"/>
          </a:xfrm>
        </p:spPr>
        <p:txBody>
          <a:bodyPr>
            <a:normAutofit/>
          </a:bodyPr>
          <a:lstStyle/>
          <a:p>
            <a:pPr marL="0" indent="0">
              <a:lnSpc>
                <a:spcPts val="3000"/>
              </a:lnSpc>
              <a:buNone/>
            </a:pPr>
            <a:r>
              <a:rPr lang="en-US" sz="2400" dirty="0">
                <a:solidFill>
                  <a:schemeClr val="tx1">
                    <a:lumMod val="65000"/>
                    <a:lumOff val="35000"/>
                  </a:schemeClr>
                </a:solidFill>
                <a:latin typeface="Noto Sans" panose="020B0502040504020204"/>
              </a:rPr>
              <a:t>“Results demonstrated the importance of exploring an Indigenous community’s self-determined solution…alongside the exploration of external solutions….</a:t>
            </a:r>
            <a:r>
              <a:rPr lang="en-US" sz="2400" b="1" dirty="0">
                <a:solidFill>
                  <a:schemeClr val="tx1">
                    <a:lumMod val="65000"/>
                    <a:lumOff val="35000"/>
                  </a:schemeClr>
                </a:solidFill>
                <a:latin typeface="Noto Sans" panose="020B0502040504020204"/>
              </a:rPr>
              <a:t>some sources of vaccine hesitancy, such as cultural barriers, can also be used to promote vaccine confidence. When attempting to overcome barriers, empathy is crucial</a:t>
            </a:r>
            <a:r>
              <a:rPr lang="en-US" sz="2400" dirty="0">
                <a:solidFill>
                  <a:schemeClr val="tx1">
                    <a:lumMod val="65000"/>
                    <a:lumOff val="35000"/>
                  </a:schemeClr>
                </a:solidFill>
                <a:latin typeface="Noto Sans" panose="020B0502040504020204"/>
              </a:rPr>
              <a:t> as vaccine fears exist, and antivaccine groups are prepared to take advantage of empathetic failures…. Messaging…should avoid </a:t>
            </a:r>
            <a:r>
              <a:rPr lang="en-US" sz="2400" dirty="0" err="1">
                <a:solidFill>
                  <a:schemeClr val="tx1">
                    <a:lumMod val="65000"/>
                    <a:lumOff val="35000"/>
                  </a:schemeClr>
                </a:solidFill>
                <a:latin typeface="Noto Sans" panose="020B0502040504020204"/>
              </a:rPr>
              <a:t>polarising</a:t>
            </a:r>
            <a:r>
              <a:rPr lang="en-US" sz="2400" dirty="0">
                <a:solidFill>
                  <a:schemeClr val="tx1">
                    <a:lumMod val="65000"/>
                    <a:lumOff val="35000"/>
                  </a:schemeClr>
                </a:solidFill>
                <a:latin typeface="Noto Sans" panose="020B0502040504020204"/>
              </a:rPr>
              <a:t> vaccine-confident and vaccine-hesitant people to the point where the benefits of community influence are limited.”</a:t>
            </a:r>
            <a:endParaRPr lang="en-CA" sz="2400" dirty="0">
              <a:solidFill>
                <a:schemeClr val="tx1">
                  <a:lumMod val="65000"/>
                  <a:lumOff val="35000"/>
                </a:schemeClr>
              </a:solidFill>
              <a:latin typeface="Noto Sans" panose="020B0502040504020204"/>
            </a:endParaRPr>
          </a:p>
        </p:txBody>
      </p:sp>
      <p:pic>
        <p:nvPicPr>
          <p:cNvPr id="2" name="Google Shape;144;g3847a15b2ac_0_167">
            <a:extLst>
              <a:ext uri="{FF2B5EF4-FFF2-40B4-BE49-F238E27FC236}">
                <a16:creationId xmlns:a16="http://schemas.microsoft.com/office/drawing/2014/main" id="{EFBDD91C-C6B9-76E5-6317-78A07F07CAA1}"/>
              </a:ext>
            </a:extLst>
          </p:cNvPr>
          <p:cNvPicPr preferRelativeResize="0"/>
          <p:nvPr/>
        </p:nvPicPr>
        <p:blipFill rotWithShape="1">
          <a:blip r:embed="rId5">
            <a:alphaModFix/>
          </a:blip>
          <a:srcRect/>
          <a:stretch/>
        </p:blipFill>
        <p:spPr>
          <a:xfrm>
            <a:off x="372400" y="207400"/>
            <a:ext cx="2269203" cy="656866"/>
          </a:xfrm>
          <a:prstGeom prst="rect">
            <a:avLst/>
          </a:prstGeom>
          <a:noFill/>
          <a:ln>
            <a:noFill/>
          </a:ln>
        </p:spPr>
      </p:pic>
      <p:cxnSp>
        <p:nvCxnSpPr>
          <p:cNvPr id="3" name="Google Shape;145;g3847a15b2ac_0_167">
            <a:extLst>
              <a:ext uri="{FF2B5EF4-FFF2-40B4-BE49-F238E27FC236}">
                <a16:creationId xmlns:a16="http://schemas.microsoft.com/office/drawing/2014/main" id="{530BAAEB-68DB-B3AC-931A-F064A885A5BA}"/>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4" name="Google Shape;146;g3847a15b2ac_0_167">
            <a:extLst>
              <a:ext uri="{FF2B5EF4-FFF2-40B4-BE49-F238E27FC236}">
                <a16:creationId xmlns:a16="http://schemas.microsoft.com/office/drawing/2014/main" id="{44A87C4F-FA9B-DC5F-6741-35909D8DDD78}"/>
              </a:ext>
            </a:extLst>
          </p:cNvPr>
          <p:cNvPicPr preferRelativeResize="0"/>
          <p:nvPr/>
        </p:nvPicPr>
        <p:blipFill rotWithShape="1">
          <a:blip r:embed="rId5">
            <a:alphaModFix/>
          </a:blip>
          <a:srcRect l="14099" r="77904"/>
          <a:stretch/>
        </p:blipFill>
        <p:spPr>
          <a:xfrm>
            <a:off x="11651712" y="392267"/>
            <a:ext cx="250900" cy="472000"/>
          </a:xfrm>
          <a:prstGeom prst="rect">
            <a:avLst/>
          </a:prstGeom>
          <a:noFill/>
          <a:ln>
            <a:noFill/>
          </a:ln>
        </p:spPr>
      </p:pic>
      <p:sp>
        <p:nvSpPr>
          <p:cNvPr id="6" name="Google Shape;147;g3847a15b2ac_0_167">
            <a:extLst>
              <a:ext uri="{FF2B5EF4-FFF2-40B4-BE49-F238E27FC236}">
                <a16:creationId xmlns:a16="http://schemas.microsoft.com/office/drawing/2014/main" id="{DE1D5A6F-86F0-AB25-4CDB-7AFC27A24108}"/>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9</a:t>
            </a:fld>
            <a:endParaRPr sz="800" dirty="0">
              <a:latin typeface="Noto Sans Light"/>
              <a:ea typeface="Noto Sans Light"/>
              <a:cs typeface="Noto Sans Light"/>
              <a:sym typeface="Noto Sans Light"/>
            </a:endParaRPr>
          </a:p>
        </p:txBody>
      </p:sp>
      <p:sp>
        <p:nvSpPr>
          <p:cNvPr id="8" name="Google Shape;446;p4">
            <a:extLst>
              <a:ext uri="{FF2B5EF4-FFF2-40B4-BE49-F238E27FC236}">
                <a16:creationId xmlns:a16="http://schemas.microsoft.com/office/drawing/2014/main" id="{6846A344-EAB4-3EFE-D203-64F08084F8CD}"/>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pic>
        <p:nvPicPr>
          <p:cNvPr id="10" name="Picture 9">
            <a:extLst>
              <a:ext uri="{FF2B5EF4-FFF2-40B4-BE49-F238E27FC236}">
                <a16:creationId xmlns:a16="http://schemas.microsoft.com/office/drawing/2014/main" id="{5127D3FE-1CF0-403F-270B-E628C2064759}"/>
              </a:ext>
            </a:extLst>
          </p:cNvPr>
          <p:cNvPicPr>
            <a:picLocks noChangeAspect="1"/>
          </p:cNvPicPr>
          <p:nvPr/>
        </p:nvPicPr>
        <p:blipFill>
          <a:blip r:embed="rId4"/>
          <a:srcRect t="61163"/>
          <a:stretch>
            <a:fillRect/>
          </a:stretch>
        </p:blipFill>
        <p:spPr>
          <a:xfrm>
            <a:off x="3509837" y="2367901"/>
            <a:ext cx="8334891" cy="982600"/>
          </a:xfrm>
          <a:prstGeom prst="rect">
            <a:avLst/>
          </a:prstGeom>
        </p:spPr>
      </p:pic>
    </p:spTree>
    <p:extLst>
      <p:ext uri="{BB962C8B-B14F-4D97-AF65-F5344CB8AC3E}">
        <p14:creationId xmlns:p14="http://schemas.microsoft.com/office/powerpoint/2010/main" val="15023902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361faaf036b_2_213"/>
          <p:cNvSpPr txBox="1"/>
          <p:nvPr/>
        </p:nvSpPr>
        <p:spPr>
          <a:xfrm>
            <a:off x="3807011" y="1833297"/>
            <a:ext cx="7844656" cy="1113200"/>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spcAft>
                <a:spcPts val="1333"/>
              </a:spcAft>
            </a:pPr>
            <a:r>
              <a:rPr lang="fr-FR" sz="2000" dirty="0" err="1">
                <a:solidFill>
                  <a:schemeClr val="tx1">
                    <a:lumMod val="65000"/>
                    <a:lumOff val="35000"/>
                  </a:schemeClr>
                </a:solidFill>
                <a:latin typeface="Noto Sans"/>
                <a:ea typeface="Noto Sans"/>
                <a:cs typeface="Noto Sans"/>
                <a:sym typeface="Noto Sans"/>
              </a:rPr>
              <a:t>Understanding</a:t>
            </a:r>
            <a:r>
              <a:rPr lang="fr-FR" sz="2000" dirty="0">
                <a:solidFill>
                  <a:schemeClr val="tx1">
                    <a:lumMod val="65000"/>
                    <a:lumOff val="35000"/>
                  </a:schemeClr>
                </a:solidFill>
                <a:latin typeface="Noto Sans"/>
                <a:ea typeface="Noto Sans"/>
                <a:cs typeface="Noto Sans"/>
                <a:sym typeface="Noto Sans"/>
              </a:rPr>
              <a:t> how </a:t>
            </a:r>
            <a:r>
              <a:rPr lang="fr-FR" sz="2000" dirty="0" err="1">
                <a:solidFill>
                  <a:schemeClr val="tx1">
                    <a:lumMod val="65000"/>
                    <a:lumOff val="35000"/>
                  </a:schemeClr>
                </a:solidFill>
                <a:latin typeface="Noto Sans"/>
                <a:ea typeface="Noto Sans"/>
                <a:cs typeface="Noto Sans"/>
                <a:sym typeface="Noto Sans"/>
              </a:rPr>
              <a:t>religious</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beliefs</a:t>
            </a:r>
            <a:r>
              <a:rPr lang="fr-FR" sz="2000" dirty="0">
                <a:solidFill>
                  <a:schemeClr val="tx1">
                    <a:lumMod val="65000"/>
                    <a:lumOff val="35000"/>
                  </a:schemeClr>
                </a:solidFill>
                <a:latin typeface="Noto Sans"/>
                <a:ea typeface="Noto Sans"/>
                <a:cs typeface="Noto Sans"/>
                <a:sym typeface="Noto Sans"/>
              </a:rPr>
              <a:t> and intersecting social </a:t>
            </a:r>
            <a:r>
              <a:rPr lang="fr-FR" sz="2000" dirty="0" err="1">
                <a:solidFill>
                  <a:schemeClr val="tx1">
                    <a:lumMod val="65000"/>
                    <a:lumOff val="35000"/>
                  </a:schemeClr>
                </a:solidFill>
                <a:latin typeface="Noto Sans"/>
                <a:ea typeface="Noto Sans"/>
                <a:cs typeface="Noto Sans"/>
                <a:sym typeface="Noto Sans"/>
              </a:rPr>
              <a:t>identities</a:t>
            </a:r>
            <a:r>
              <a:rPr lang="fr-FR" sz="2000" dirty="0">
                <a:solidFill>
                  <a:schemeClr val="tx1">
                    <a:lumMod val="65000"/>
                    <a:lumOff val="35000"/>
                  </a:schemeClr>
                </a:solidFill>
                <a:latin typeface="Noto Sans"/>
                <a:ea typeface="Noto Sans"/>
                <a:cs typeface="Noto Sans"/>
                <a:sym typeface="Noto Sans"/>
              </a:rPr>
              <a:t> impact vaccination </a:t>
            </a:r>
            <a:r>
              <a:rPr lang="fr-FR" sz="2000" dirty="0" err="1">
                <a:solidFill>
                  <a:schemeClr val="tx1">
                    <a:lumMod val="65000"/>
                    <a:lumOff val="35000"/>
                  </a:schemeClr>
                </a:solidFill>
                <a:latin typeface="Noto Sans"/>
                <a:ea typeface="Noto Sans"/>
                <a:cs typeface="Noto Sans"/>
                <a:sym typeface="Noto Sans"/>
              </a:rPr>
              <a:t>behaviours</a:t>
            </a:r>
            <a:r>
              <a:rPr lang="fr-FR" sz="2000" dirty="0">
                <a:solidFill>
                  <a:schemeClr val="tx1">
                    <a:lumMod val="65000"/>
                    <a:lumOff val="35000"/>
                  </a:schemeClr>
                </a:solidFill>
                <a:latin typeface="Noto Sans"/>
                <a:ea typeface="Noto Sans"/>
                <a:cs typeface="Noto Sans"/>
                <a:sym typeface="Noto Sans"/>
              </a:rPr>
              <a:t> in Canada</a:t>
            </a:r>
            <a:endParaRPr sz="2000" dirty="0">
              <a:solidFill>
                <a:schemeClr val="tx1">
                  <a:lumMod val="65000"/>
                  <a:lumOff val="35000"/>
                </a:schemeClr>
              </a:solidFill>
              <a:latin typeface="Noto Sans"/>
              <a:ea typeface="Noto Sans"/>
              <a:cs typeface="Noto Sans"/>
              <a:sym typeface="Noto Sans"/>
            </a:endParaRPr>
          </a:p>
        </p:txBody>
      </p:sp>
      <p:pic>
        <p:nvPicPr>
          <p:cNvPr id="376" name="Google Shape;376;g361faaf036b_2_213"/>
          <p:cNvPicPr preferRelativeResize="0"/>
          <p:nvPr/>
        </p:nvPicPr>
        <p:blipFill rotWithShape="1">
          <a:blip r:embed="rId3">
            <a:alphaModFix/>
          </a:blip>
          <a:srcRect/>
          <a:stretch/>
        </p:blipFill>
        <p:spPr>
          <a:xfrm>
            <a:off x="372401" y="207400"/>
            <a:ext cx="2269201" cy="656867"/>
          </a:xfrm>
          <a:prstGeom prst="rect">
            <a:avLst/>
          </a:prstGeom>
          <a:noFill/>
          <a:ln>
            <a:noFill/>
          </a:ln>
        </p:spPr>
      </p:pic>
      <p:cxnSp>
        <p:nvCxnSpPr>
          <p:cNvPr id="377" name="Google Shape;377;g361faaf036b_2_213"/>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379" name="Google Shape;379;g361faaf036b_2_213"/>
          <p:cNvPicPr preferRelativeResize="0"/>
          <p:nvPr/>
        </p:nvPicPr>
        <p:blipFill rotWithShape="1">
          <a:blip r:embed="rId3">
            <a:alphaModFix/>
          </a:blip>
          <a:srcRect l="14099" r="77905"/>
          <a:stretch/>
        </p:blipFill>
        <p:spPr>
          <a:xfrm>
            <a:off x="11651712" y="392268"/>
            <a:ext cx="250901" cy="472001"/>
          </a:xfrm>
          <a:prstGeom prst="rect">
            <a:avLst/>
          </a:prstGeom>
          <a:noFill/>
          <a:ln>
            <a:noFill/>
          </a:ln>
        </p:spPr>
      </p:pic>
      <p:sp>
        <p:nvSpPr>
          <p:cNvPr id="380" name="Google Shape;380;g361faaf036b_2_213"/>
          <p:cNvSpPr txBox="1"/>
          <p:nvPr/>
        </p:nvSpPr>
        <p:spPr>
          <a:xfrm>
            <a:off x="874713" y="1286234"/>
            <a:ext cx="11304720" cy="893600"/>
          </a:xfrm>
          <a:prstGeom prst="rect">
            <a:avLst/>
          </a:prstGeom>
          <a:noFill/>
          <a:ln>
            <a:noFill/>
          </a:ln>
        </p:spPr>
        <p:txBody>
          <a:bodyPr spcFirstLastPara="1" wrap="square" lIns="121900" tIns="121900" rIns="121900" bIns="121900" anchor="t" anchorCtr="0">
            <a:normAutofit/>
          </a:bodyPr>
          <a:lstStyle/>
          <a:p>
            <a:pPr>
              <a:lnSpc>
                <a:spcPct val="80000"/>
              </a:lnSpc>
              <a:spcAft>
                <a:spcPts val="1333"/>
              </a:spcAft>
              <a:buClr>
                <a:srgbClr val="000000"/>
              </a:buClr>
              <a:buSzPts val="2868"/>
            </a:pPr>
            <a:r>
              <a:rPr lang="fr-FR" sz="2400" b="1" dirty="0">
                <a:solidFill>
                  <a:srgbClr val="523760"/>
                </a:solidFill>
                <a:latin typeface="Noto Sans"/>
                <a:ea typeface="Noto Sans"/>
                <a:cs typeface="Noto Sans"/>
                <a:sym typeface="Noto Sans"/>
              </a:rPr>
              <a:t>Faith and Vaccine </a:t>
            </a:r>
            <a:r>
              <a:rPr lang="fr-FR" sz="2400" b="1" dirty="0" err="1">
                <a:solidFill>
                  <a:srgbClr val="523760"/>
                </a:solidFill>
                <a:latin typeface="Noto Sans"/>
                <a:ea typeface="Noto Sans"/>
                <a:cs typeface="Noto Sans"/>
                <a:sym typeface="Noto Sans"/>
              </a:rPr>
              <a:t>Decisions</a:t>
            </a:r>
            <a:r>
              <a:rPr lang="fr-FR" sz="2400" b="1" dirty="0">
                <a:solidFill>
                  <a:srgbClr val="523760"/>
                </a:solidFill>
                <a:latin typeface="Noto Sans"/>
                <a:ea typeface="Noto Sans"/>
                <a:cs typeface="Noto Sans"/>
                <a:sym typeface="Noto Sans"/>
              </a:rPr>
              <a:t> in </a:t>
            </a:r>
            <a:r>
              <a:rPr lang="fr-FR" sz="2400" b="1" dirty="0" err="1">
                <a:solidFill>
                  <a:srgbClr val="523760"/>
                </a:solidFill>
                <a:latin typeface="Noto Sans"/>
                <a:ea typeface="Noto Sans"/>
                <a:cs typeface="Noto Sans"/>
                <a:sym typeface="Noto Sans"/>
              </a:rPr>
              <a:t>Muslim</a:t>
            </a:r>
            <a:r>
              <a:rPr lang="fr-FR" sz="2400" b="1" dirty="0">
                <a:solidFill>
                  <a:srgbClr val="523760"/>
                </a:solidFill>
                <a:latin typeface="Noto Sans"/>
                <a:ea typeface="Noto Sans"/>
                <a:cs typeface="Noto Sans"/>
                <a:sym typeface="Noto Sans"/>
              </a:rPr>
              <a:t>, Sikh And </a:t>
            </a:r>
            <a:r>
              <a:rPr lang="fr-FR" sz="2400" b="1" dirty="0" err="1">
                <a:solidFill>
                  <a:srgbClr val="523760"/>
                </a:solidFill>
                <a:latin typeface="Noto Sans"/>
                <a:ea typeface="Noto Sans"/>
                <a:cs typeface="Noto Sans"/>
                <a:sym typeface="Noto Sans"/>
              </a:rPr>
              <a:t>Hindu</a:t>
            </a:r>
            <a:r>
              <a:rPr lang="fr-FR" sz="2400" b="1" dirty="0">
                <a:solidFill>
                  <a:srgbClr val="523760"/>
                </a:solidFill>
                <a:latin typeface="Noto Sans"/>
                <a:ea typeface="Noto Sans"/>
                <a:cs typeface="Noto Sans"/>
                <a:sym typeface="Noto Sans"/>
              </a:rPr>
              <a:t> </a:t>
            </a:r>
            <a:r>
              <a:rPr lang="fr-FR" sz="2400" b="1" dirty="0" err="1">
                <a:solidFill>
                  <a:srgbClr val="523760"/>
                </a:solidFill>
                <a:latin typeface="Noto Sans"/>
                <a:ea typeface="Noto Sans"/>
                <a:cs typeface="Noto Sans"/>
                <a:sym typeface="Noto Sans"/>
              </a:rPr>
              <a:t>Communities</a:t>
            </a:r>
            <a:endParaRPr lang="fr-FR" sz="2400" dirty="0">
              <a:solidFill>
                <a:srgbClr val="666666"/>
              </a:solidFill>
              <a:latin typeface="Noto Sans"/>
              <a:ea typeface="Noto Sans"/>
              <a:cs typeface="Noto Sans"/>
              <a:sym typeface="Noto Sans"/>
            </a:endParaRPr>
          </a:p>
        </p:txBody>
      </p:sp>
      <p:sp>
        <p:nvSpPr>
          <p:cNvPr id="382" name="Google Shape;382;g361faaf036b_2_213"/>
          <p:cNvSpPr txBox="1"/>
          <p:nvPr/>
        </p:nvSpPr>
        <p:spPr>
          <a:xfrm>
            <a:off x="874714" y="5145267"/>
            <a:ext cx="3211536" cy="1578262"/>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spcAft>
                <a:spcPts val="1333"/>
              </a:spcAft>
            </a:pPr>
            <a:r>
              <a:rPr lang="fr-FR" b="1" dirty="0" err="1">
                <a:solidFill>
                  <a:schemeClr val="tx1">
                    <a:lumMod val="65000"/>
                    <a:lumOff val="35000"/>
                  </a:schemeClr>
                </a:solidFill>
                <a:latin typeface="Noto Sans"/>
                <a:ea typeface="Noto Sans"/>
                <a:cs typeface="Noto Sans"/>
                <a:sym typeface="Noto Sans"/>
              </a:rPr>
              <a:t>Haaris</a:t>
            </a:r>
            <a:r>
              <a:rPr lang="fr-FR" b="1" dirty="0">
                <a:solidFill>
                  <a:schemeClr val="tx1">
                    <a:lumMod val="65000"/>
                    <a:lumOff val="35000"/>
                  </a:schemeClr>
                </a:solidFill>
                <a:latin typeface="Noto Sans"/>
                <a:ea typeface="Noto Sans"/>
                <a:cs typeface="Noto Sans"/>
                <a:sym typeface="Noto Sans"/>
              </a:rPr>
              <a:t> </a:t>
            </a:r>
            <a:r>
              <a:rPr lang="fr-FR" b="1" dirty="0" err="1">
                <a:solidFill>
                  <a:schemeClr val="tx1">
                    <a:lumMod val="65000"/>
                    <a:lumOff val="35000"/>
                  </a:schemeClr>
                </a:solidFill>
                <a:latin typeface="Noto Sans"/>
                <a:ea typeface="Noto Sans"/>
                <a:cs typeface="Noto Sans"/>
                <a:sym typeface="Noto Sans"/>
              </a:rPr>
              <a:t>Tiwana</a:t>
            </a:r>
            <a:r>
              <a:rPr lang="fr-FR" b="1" dirty="0">
                <a:solidFill>
                  <a:schemeClr val="tx1">
                    <a:lumMod val="65000"/>
                    <a:lumOff val="35000"/>
                  </a:schemeClr>
                </a:solidFill>
                <a:latin typeface="Noto Sans"/>
                <a:ea typeface="Noto Sans"/>
                <a:cs typeface="Noto Sans"/>
                <a:sym typeface="Noto Sans"/>
              </a:rPr>
              <a:t>, </a:t>
            </a:r>
            <a:r>
              <a:rPr lang="fr-FR" sz="1400" b="1" dirty="0">
                <a:solidFill>
                  <a:schemeClr val="tx1">
                    <a:lumMod val="65000"/>
                    <a:lumOff val="35000"/>
                  </a:schemeClr>
                </a:solidFill>
                <a:latin typeface="Noto Sans"/>
                <a:ea typeface="Noto Sans"/>
                <a:cs typeface="Noto Sans"/>
                <a:sym typeface="Noto Sans"/>
              </a:rPr>
              <a:t>BDS, MPH</a:t>
            </a:r>
            <a:r>
              <a:rPr lang="fr-FR" b="1" dirty="0">
                <a:solidFill>
                  <a:schemeClr val="tx1">
                    <a:lumMod val="65000"/>
                    <a:lumOff val="35000"/>
                  </a:schemeClr>
                </a:solidFill>
                <a:latin typeface="Noto Sans"/>
                <a:ea typeface="Noto Sans"/>
                <a:cs typeface="Noto Sans"/>
                <a:sym typeface="Noto Sa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a:r>
            <a:br>
              <a:rPr lang="fr-FR" b="1" dirty="0">
                <a:solidFill>
                  <a:schemeClr val="tx1">
                    <a:lumMod val="65000"/>
                    <a:lumOff val="35000"/>
                  </a:schemeClr>
                </a:solidFill>
                <a:latin typeface="Noto Sans"/>
                <a:ea typeface="Noto Sans"/>
                <a:cs typeface="Noto Sans"/>
                <a:sym typeface="Noto San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br>
            <a:r>
              <a:rPr lang="fr-FR" dirty="0">
                <a:solidFill>
                  <a:schemeClr val="tx1">
                    <a:lumMod val="65000"/>
                    <a:lumOff val="35000"/>
                  </a:schemeClr>
                </a:solidFill>
                <a:latin typeface="Noto Sans"/>
                <a:ea typeface="Noto Sans"/>
                <a:cs typeface="Noto Sans"/>
                <a:sym typeface="Noto Sans"/>
              </a:rPr>
              <a:t>PhD </a:t>
            </a:r>
            <a:r>
              <a:rPr lang="fr-FR" dirty="0" err="1">
                <a:solidFill>
                  <a:schemeClr val="tx1">
                    <a:lumMod val="65000"/>
                    <a:lumOff val="35000"/>
                  </a:schemeClr>
                </a:solidFill>
                <a:latin typeface="Noto Sans"/>
                <a:ea typeface="Noto Sans"/>
                <a:cs typeface="Noto Sans"/>
                <a:sym typeface="Noto Sans"/>
              </a:rPr>
              <a:t>student</a:t>
            </a:r>
            <a:r>
              <a:rPr lang="fr-FR" dirty="0">
                <a:solidFill>
                  <a:schemeClr val="tx1">
                    <a:lumMod val="65000"/>
                    <a:lumOff val="35000"/>
                  </a:schemeClr>
                </a:solidFill>
                <a:latin typeface="Noto Sans"/>
                <a:ea typeface="Noto Sans"/>
                <a:cs typeface="Noto Sans"/>
                <a:sym typeface="Noto Sans"/>
              </a:rPr>
              <a:t>, Bridge </a:t>
            </a:r>
            <a:r>
              <a:rPr lang="fr-FR" dirty="0" err="1">
                <a:solidFill>
                  <a:schemeClr val="tx1">
                    <a:lumMod val="65000"/>
                    <a:lumOff val="35000"/>
                  </a:schemeClr>
                </a:solidFill>
                <a:latin typeface="Noto Sans"/>
                <a:ea typeface="Noto Sans"/>
                <a:cs typeface="Noto Sans"/>
                <a:sym typeface="Noto Sans"/>
              </a:rPr>
              <a:t>Research</a:t>
            </a:r>
            <a:r>
              <a:rPr lang="fr-FR" dirty="0">
                <a:solidFill>
                  <a:schemeClr val="tx1">
                    <a:lumMod val="65000"/>
                    <a:lumOff val="35000"/>
                  </a:schemeClr>
                </a:solidFill>
                <a:latin typeface="Noto Sans"/>
                <a:ea typeface="Noto Sans"/>
                <a:cs typeface="Noto Sans"/>
                <a:sym typeface="Noto Sans"/>
              </a:rPr>
              <a:t> Consortium</a:t>
            </a:r>
            <a:endParaRPr dirty="0">
              <a:solidFill>
                <a:schemeClr val="tx1">
                  <a:lumMod val="65000"/>
                  <a:lumOff val="35000"/>
                </a:schemeClr>
              </a:solidFill>
              <a:latin typeface="Noto Sans"/>
              <a:ea typeface="Noto Sans"/>
              <a:cs typeface="Noto Sans"/>
              <a:sym typeface="Noto Sans"/>
            </a:endParaRPr>
          </a:p>
        </p:txBody>
      </p:sp>
      <p:sp>
        <p:nvSpPr>
          <p:cNvPr id="383" name="Google Shape;383;g361faaf036b_2_213"/>
          <p:cNvSpPr/>
          <p:nvPr/>
        </p:nvSpPr>
        <p:spPr>
          <a:xfrm>
            <a:off x="3884567" y="2987861"/>
            <a:ext cx="1813600" cy="472000"/>
          </a:xfrm>
          <a:prstGeom prst="roundRect">
            <a:avLst>
              <a:gd name="adj" fmla="val 16667"/>
            </a:avLst>
          </a:prstGeom>
          <a:solidFill>
            <a:srgbClr val="53376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384" name="Google Shape;384;g361faaf036b_2_213"/>
          <p:cNvSpPr/>
          <p:nvPr/>
        </p:nvSpPr>
        <p:spPr>
          <a:xfrm>
            <a:off x="3897265" y="3000396"/>
            <a:ext cx="7576400" cy="2481135"/>
          </a:xfrm>
          <a:prstGeom prst="roundRect">
            <a:avLst>
              <a:gd name="adj" fmla="val 16667"/>
            </a:avLst>
          </a:prstGeom>
          <a:solidFill>
            <a:srgbClr val="000000">
              <a:alpha val="0"/>
            </a:srgbClr>
          </a:solidFill>
          <a:ln w="19050" cap="flat" cmpd="sng">
            <a:solidFill>
              <a:srgbClr val="533761"/>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385" name="Google Shape;385;g361faaf036b_2_213"/>
          <p:cNvSpPr txBox="1"/>
          <p:nvPr/>
        </p:nvSpPr>
        <p:spPr>
          <a:xfrm>
            <a:off x="4010167" y="2987861"/>
            <a:ext cx="1634800" cy="656800"/>
          </a:xfrm>
          <a:prstGeom prst="rect">
            <a:avLst/>
          </a:prstGeom>
          <a:noFill/>
          <a:ln>
            <a:noFill/>
          </a:ln>
        </p:spPr>
        <p:txBody>
          <a:bodyPr spcFirstLastPara="1" wrap="square" lIns="121900" tIns="121900" rIns="121900" bIns="121900" anchor="t" anchorCtr="0">
            <a:normAutofit fontScale="77500" lnSpcReduction="20000"/>
          </a:bodyPr>
          <a:lstStyle/>
          <a:p>
            <a:pPr>
              <a:spcAft>
                <a:spcPts val="1333"/>
              </a:spcAft>
              <a:buClr>
                <a:srgbClr val="000000"/>
              </a:buClr>
              <a:buSzPts val="3100"/>
            </a:pPr>
            <a:r>
              <a:rPr lang="fr-FR" sz="2533" b="1" dirty="0">
                <a:solidFill>
                  <a:schemeClr val="lt1"/>
                </a:solidFill>
                <a:highlight>
                  <a:srgbClr val="533761"/>
                </a:highlight>
                <a:latin typeface="Noto Sans"/>
                <a:ea typeface="Noto Sans"/>
                <a:cs typeface="Noto Sans"/>
                <a:sym typeface="Noto Sans"/>
              </a:rPr>
              <a:t>Focus</a:t>
            </a:r>
            <a:endParaRPr sz="1067" dirty="0">
              <a:solidFill>
                <a:schemeClr val="lt1"/>
              </a:solidFill>
              <a:highlight>
                <a:srgbClr val="533761"/>
              </a:highlight>
              <a:latin typeface="Noto Sans"/>
              <a:ea typeface="Noto Sans"/>
              <a:cs typeface="Noto Sans"/>
              <a:sym typeface="Noto Sans"/>
            </a:endParaRPr>
          </a:p>
        </p:txBody>
      </p:sp>
      <p:sp>
        <p:nvSpPr>
          <p:cNvPr id="386" name="Google Shape;386;g361faaf036b_2_213"/>
          <p:cNvSpPr txBox="1"/>
          <p:nvPr/>
        </p:nvSpPr>
        <p:spPr>
          <a:xfrm>
            <a:off x="4010167" y="3220732"/>
            <a:ext cx="7463499" cy="2260800"/>
          </a:xfrm>
          <a:prstGeom prst="rect">
            <a:avLst/>
          </a:prstGeom>
          <a:noFill/>
          <a:ln>
            <a:noFill/>
          </a:ln>
        </p:spPr>
        <p:txBody>
          <a:bodyPr spcFirstLastPara="1" wrap="square" lIns="121900" tIns="121900" rIns="121900" bIns="121900" anchor="t" anchorCtr="0">
            <a:normAutofit fontScale="62500" lnSpcReduction="20000"/>
          </a:bodyPr>
          <a:lstStyle/>
          <a:p>
            <a:pPr>
              <a:spcBef>
                <a:spcPts val="1600"/>
              </a:spcBef>
            </a:pPr>
            <a:r>
              <a:rPr lang="fr-FR" sz="2867" dirty="0" err="1">
                <a:solidFill>
                  <a:schemeClr val="tx1">
                    <a:lumMod val="65000"/>
                    <a:lumOff val="35000"/>
                  </a:schemeClr>
                </a:solidFill>
                <a:latin typeface="Noto Sans"/>
                <a:ea typeface="Noto Sans"/>
                <a:cs typeface="Noto Sans"/>
                <a:sym typeface="Noto Sans"/>
              </a:rPr>
              <a:t>Published</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scoping</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review</a:t>
            </a:r>
            <a:r>
              <a:rPr lang="fr-FR" sz="2867" dirty="0">
                <a:solidFill>
                  <a:schemeClr val="tx1">
                    <a:lumMod val="65000"/>
                    <a:lumOff val="35000"/>
                  </a:schemeClr>
                </a:solidFill>
                <a:latin typeface="Noto Sans"/>
                <a:ea typeface="Noto Sans"/>
                <a:cs typeface="Noto Sans"/>
                <a:sym typeface="Noto Sans"/>
              </a:rPr>
              <a:t> of the </a:t>
            </a:r>
            <a:r>
              <a:rPr lang="fr-FR" sz="2867" dirty="0" err="1">
                <a:solidFill>
                  <a:schemeClr val="tx1">
                    <a:lumMod val="65000"/>
                    <a:lumOff val="35000"/>
                  </a:schemeClr>
                </a:solidFill>
                <a:latin typeface="Noto Sans"/>
                <a:ea typeface="Noto Sans"/>
                <a:cs typeface="Noto Sans"/>
                <a:sym typeface="Noto Sans"/>
              </a:rPr>
              <a:t>relationships</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between</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religious</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beliefs</a:t>
            </a:r>
            <a:r>
              <a:rPr lang="fr-FR" sz="2867" dirty="0">
                <a:solidFill>
                  <a:schemeClr val="tx1">
                    <a:lumMod val="65000"/>
                    <a:lumOff val="35000"/>
                  </a:schemeClr>
                </a:solidFill>
                <a:latin typeface="Noto Sans"/>
                <a:ea typeface="Noto Sans"/>
                <a:cs typeface="Noto Sans"/>
                <a:sym typeface="Noto Sans"/>
              </a:rPr>
              <a:t> and vaccine </a:t>
            </a:r>
            <a:r>
              <a:rPr lang="fr-FR" sz="2867" dirty="0" err="1">
                <a:solidFill>
                  <a:schemeClr val="tx1">
                    <a:lumMod val="65000"/>
                    <a:lumOff val="35000"/>
                  </a:schemeClr>
                </a:solidFill>
                <a:latin typeface="Noto Sans"/>
                <a:ea typeface="Noto Sans"/>
                <a:cs typeface="Noto Sans"/>
                <a:sym typeface="Noto Sans"/>
              </a:rPr>
              <a:t>hesitancy</a:t>
            </a:r>
            <a:r>
              <a:rPr lang="fr-FR" sz="2867" dirty="0">
                <a:solidFill>
                  <a:schemeClr val="tx1">
                    <a:lumMod val="65000"/>
                    <a:lumOff val="35000"/>
                  </a:schemeClr>
                </a:solidFill>
                <a:latin typeface="Noto Sans"/>
                <a:ea typeface="Noto Sans"/>
                <a:cs typeface="Noto Sans"/>
                <a:sym typeface="Noto Sans"/>
              </a:rPr>
              <a:t> (BMC Public </a:t>
            </a:r>
            <a:r>
              <a:rPr lang="fr-FR" sz="2867" dirty="0" err="1">
                <a:solidFill>
                  <a:schemeClr val="tx1">
                    <a:lumMod val="65000"/>
                    <a:lumOff val="35000"/>
                  </a:schemeClr>
                </a:solidFill>
                <a:latin typeface="Noto Sans"/>
                <a:ea typeface="Noto Sans"/>
                <a:cs typeface="Noto Sans"/>
                <a:sym typeface="Noto Sans"/>
              </a:rPr>
              <a:t>Health</a:t>
            </a:r>
            <a:r>
              <a:rPr lang="fr-FR" sz="2867" dirty="0">
                <a:solidFill>
                  <a:schemeClr val="tx1">
                    <a:lumMod val="65000"/>
                    <a:lumOff val="35000"/>
                  </a:schemeClr>
                </a:solidFill>
                <a:latin typeface="Noto Sans"/>
                <a:ea typeface="Noto Sans"/>
                <a:cs typeface="Noto Sans"/>
                <a:sym typeface="Noto Sans"/>
              </a:rPr>
              <a:t>)</a:t>
            </a:r>
            <a:endParaRPr sz="2867" dirty="0">
              <a:solidFill>
                <a:schemeClr val="tx1">
                  <a:lumMod val="65000"/>
                  <a:lumOff val="35000"/>
                </a:schemeClr>
              </a:solidFill>
              <a:latin typeface="Noto Sans"/>
              <a:ea typeface="Noto Sans"/>
              <a:cs typeface="Noto Sans"/>
              <a:sym typeface="Noto Sans"/>
            </a:endParaRPr>
          </a:p>
          <a:p>
            <a:pPr>
              <a:spcBef>
                <a:spcPts val="1600"/>
              </a:spcBef>
            </a:pPr>
            <a:r>
              <a:rPr lang="fr-FR" sz="2867" dirty="0">
                <a:solidFill>
                  <a:schemeClr val="tx1">
                    <a:lumMod val="65000"/>
                    <a:lumOff val="35000"/>
                  </a:schemeClr>
                </a:solidFill>
                <a:latin typeface="Noto Sans"/>
                <a:ea typeface="Noto Sans"/>
                <a:cs typeface="Noto Sans"/>
                <a:sym typeface="Noto Sans"/>
              </a:rPr>
              <a:t>Article </a:t>
            </a:r>
            <a:r>
              <a:rPr lang="fr-FR" sz="2867" dirty="0" err="1">
                <a:solidFill>
                  <a:schemeClr val="tx1">
                    <a:lumMod val="65000"/>
                    <a:lumOff val="35000"/>
                  </a:schemeClr>
                </a:solidFill>
                <a:latin typeface="Noto Sans"/>
                <a:ea typeface="Noto Sans"/>
                <a:cs typeface="Noto Sans"/>
                <a:sym typeface="Noto Sans"/>
              </a:rPr>
              <a:t>published</a:t>
            </a:r>
            <a:r>
              <a:rPr lang="fr-FR" sz="2867" dirty="0">
                <a:solidFill>
                  <a:schemeClr val="tx1">
                    <a:lumMod val="65000"/>
                    <a:lumOff val="35000"/>
                  </a:schemeClr>
                </a:solidFill>
                <a:latin typeface="Noto Sans"/>
                <a:ea typeface="Noto Sans"/>
                <a:cs typeface="Noto Sans"/>
                <a:sym typeface="Noto Sans"/>
              </a:rPr>
              <a:t> in </a:t>
            </a:r>
            <a:r>
              <a:rPr lang="fr-FR" sz="2867" i="1" dirty="0">
                <a:solidFill>
                  <a:schemeClr val="tx1">
                    <a:lumMod val="65000"/>
                    <a:lumOff val="35000"/>
                  </a:schemeClr>
                </a:solidFill>
                <a:latin typeface="Noto Sans"/>
                <a:ea typeface="Noto Sans"/>
                <a:cs typeface="Noto Sans"/>
                <a:sym typeface="Noto Sans"/>
              </a:rPr>
              <a:t>Policy Options </a:t>
            </a:r>
          </a:p>
          <a:p>
            <a:pPr>
              <a:spcBef>
                <a:spcPts val="1600"/>
              </a:spcBef>
            </a:pPr>
            <a:r>
              <a:rPr lang="fr-FR" sz="2867" dirty="0" err="1">
                <a:solidFill>
                  <a:schemeClr val="tx1">
                    <a:lumMod val="65000"/>
                    <a:lumOff val="35000"/>
                  </a:schemeClr>
                </a:solidFill>
                <a:latin typeface="Noto Sans"/>
                <a:ea typeface="Noto Sans"/>
                <a:cs typeface="Noto Sans"/>
                <a:sym typeface="Noto Sans"/>
              </a:rPr>
              <a:t>Received</a:t>
            </a:r>
            <a:r>
              <a:rPr lang="fr-FR" sz="2867" dirty="0">
                <a:solidFill>
                  <a:schemeClr val="tx1">
                    <a:lumMod val="65000"/>
                    <a:lumOff val="35000"/>
                  </a:schemeClr>
                </a:solidFill>
                <a:latin typeface="Noto Sans"/>
                <a:ea typeface="Noto Sans"/>
                <a:cs typeface="Noto Sans"/>
                <a:sym typeface="Noto Sans"/>
              </a:rPr>
              <a:t> a $120,000 CIHR Doctoral </a:t>
            </a:r>
            <a:r>
              <a:rPr lang="fr-FR" sz="2867" dirty="0" err="1">
                <a:solidFill>
                  <a:schemeClr val="tx1">
                    <a:lumMod val="65000"/>
                    <a:lumOff val="35000"/>
                  </a:schemeClr>
                </a:solidFill>
                <a:latin typeface="Noto Sans"/>
                <a:ea typeface="Noto Sans"/>
                <a:cs typeface="Noto Sans"/>
                <a:sym typeface="Noto Sans"/>
              </a:rPr>
              <a:t>Award</a:t>
            </a:r>
            <a:endParaRPr sz="2867" dirty="0">
              <a:solidFill>
                <a:schemeClr val="tx1">
                  <a:lumMod val="65000"/>
                  <a:lumOff val="35000"/>
                </a:schemeClr>
              </a:solidFill>
              <a:latin typeface="Noto Sans"/>
              <a:ea typeface="Noto Sans"/>
              <a:cs typeface="Noto Sans"/>
              <a:sym typeface="Noto Sans"/>
            </a:endParaRPr>
          </a:p>
          <a:p>
            <a:pPr>
              <a:spcBef>
                <a:spcPts val="1600"/>
              </a:spcBef>
            </a:pPr>
            <a:r>
              <a:rPr lang="fr-FR" sz="2867" dirty="0" err="1">
                <a:solidFill>
                  <a:schemeClr val="tx1">
                    <a:lumMod val="65000"/>
                    <a:lumOff val="35000"/>
                  </a:schemeClr>
                </a:solidFill>
                <a:latin typeface="Noto Sans"/>
                <a:ea typeface="Noto Sans"/>
                <a:cs typeface="Noto Sans"/>
                <a:sym typeface="Noto Sans"/>
              </a:rPr>
              <a:t>Upcoming</a:t>
            </a:r>
            <a:r>
              <a:rPr lang="fr-FR" sz="2867" dirty="0">
                <a:solidFill>
                  <a:schemeClr val="tx1">
                    <a:lumMod val="65000"/>
                    <a:lumOff val="35000"/>
                  </a:schemeClr>
                </a:solidFill>
                <a:latin typeface="Noto Sans"/>
                <a:ea typeface="Noto Sans"/>
                <a:cs typeface="Noto Sans"/>
                <a:sym typeface="Noto Sans"/>
              </a:rPr>
              <a:t> </a:t>
            </a:r>
            <a:r>
              <a:rPr lang="fr-FR" sz="2867" dirty="0" err="1">
                <a:solidFill>
                  <a:schemeClr val="tx1">
                    <a:lumMod val="65000"/>
                    <a:lumOff val="35000"/>
                  </a:schemeClr>
                </a:solidFill>
                <a:latin typeface="Noto Sans"/>
                <a:ea typeface="Noto Sans"/>
                <a:cs typeface="Noto Sans"/>
                <a:sym typeface="Noto Sans"/>
              </a:rPr>
              <a:t>community</a:t>
            </a:r>
            <a:r>
              <a:rPr lang="fr-FR" sz="2867" dirty="0">
                <a:solidFill>
                  <a:schemeClr val="tx1">
                    <a:lumMod val="65000"/>
                    <a:lumOff val="35000"/>
                  </a:schemeClr>
                </a:solidFill>
                <a:latin typeface="Noto Sans"/>
                <a:ea typeface="Noto Sans"/>
                <a:cs typeface="Noto Sans"/>
                <a:sym typeface="Noto Sans"/>
              </a:rPr>
              <a:t> interviews and focus groups</a:t>
            </a:r>
            <a:endParaRPr sz="2133" i="1" dirty="0">
              <a:solidFill>
                <a:schemeClr val="tx1">
                  <a:lumMod val="65000"/>
                  <a:lumOff val="35000"/>
                </a:schemeClr>
              </a:solidFill>
              <a:latin typeface="Noto Sans"/>
              <a:ea typeface="Noto Sans"/>
              <a:cs typeface="Noto Sans"/>
              <a:sym typeface="Noto Sans"/>
            </a:endParaRPr>
          </a:p>
        </p:txBody>
      </p:sp>
      <p:pic>
        <p:nvPicPr>
          <p:cNvPr id="387" name="Google Shape;387;g361faaf036b_2_213" title="Haaris.png"/>
          <p:cNvPicPr preferRelativeResize="0"/>
          <p:nvPr/>
        </p:nvPicPr>
        <p:blipFill>
          <a:blip r:embed="rId4">
            <a:alphaModFix/>
          </a:blip>
          <a:stretch>
            <a:fillRect/>
          </a:stretch>
        </p:blipFill>
        <p:spPr>
          <a:xfrm>
            <a:off x="469834" y="2039801"/>
            <a:ext cx="3211535" cy="3211535"/>
          </a:xfrm>
          <a:prstGeom prst="rect">
            <a:avLst/>
          </a:prstGeom>
          <a:noFill/>
          <a:ln>
            <a:noFill/>
          </a:ln>
        </p:spPr>
      </p:pic>
      <p:sp>
        <p:nvSpPr>
          <p:cNvPr id="2" name="Google Shape;446;p4">
            <a:extLst>
              <a:ext uri="{FF2B5EF4-FFF2-40B4-BE49-F238E27FC236}">
                <a16:creationId xmlns:a16="http://schemas.microsoft.com/office/drawing/2014/main" id="{984B1DE2-2CD7-FAA9-1CCF-2EBD932E28F5}"/>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3" name="Google Shape;147;g3847a15b2ac_0_167">
            <a:extLst>
              <a:ext uri="{FF2B5EF4-FFF2-40B4-BE49-F238E27FC236}">
                <a16:creationId xmlns:a16="http://schemas.microsoft.com/office/drawing/2014/main" id="{54819ABF-DBB1-6A63-B855-451CAA576451}"/>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10</a:t>
            </a:fld>
            <a:endParaRPr sz="800" dirty="0">
              <a:latin typeface="Noto Sans Light"/>
              <a:ea typeface="Noto Sans Light"/>
              <a:cs typeface="Noto Sans Light"/>
              <a:sym typeface="Noto Sans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g36f95a3655d_0_0"/>
          <p:cNvPicPr preferRelativeResize="0"/>
          <p:nvPr/>
        </p:nvPicPr>
        <p:blipFill rotWithShape="1">
          <a:blip r:embed="rId3">
            <a:alphaModFix/>
          </a:blip>
          <a:srcRect/>
          <a:stretch/>
        </p:blipFill>
        <p:spPr>
          <a:xfrm>
            <a:off x="372401" y="207400"/>
            <a:ext cx="2269201" cy="656867"/>
          </a:xfrm>
          <a:prstGeom prst="rect">
            <a:avLst/>
          </a:prstGeom>
          <a:noFill/>
          <a:ln>
            <a:noFill/>
          </a:ln>
        </p:spPr>
      </p:pic>
      <p:cxnSp>
        <p:nvCxnSpPr>
          <p:cNvPr id="379" name="Google Shape;379;g36f95a3655d_0_0"/>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380" name="Google Shape;380;g36f95a3655d_0_0"/>
          <p:cNvPicPr preferRelativeResize="0"/>
          <p:nvPr/>
        </p:nvPicPr>
        <p:blipFill rotWithShape="1">
          <a:blip r:embed="rId3">
            <a:alphaModFix/>
          </a:blip>
          <a:srcRect l="14099" r="77905"/>
          <a:stretch/>
        </p:blipFill>
        <p:spPr>
          <a:xfrm>
            <a:off x="11651712" y="392268"/>
            <a:ext cx="250901" cy="472001"/>
          </a:xfrm>
          <a:prstGeom prst="rect">
            <a:avLst/>
          </a:prstGeom>
          <a:noFill/>
          <a:ln>
            <a:noFill/>
          </a:ln>
        </p:spPr>
      </p:pic>
      <p:sp>
        <p:nvSpPr>
          <p:cNvPr id="382" name="Google Shape;382;g36f95a3655d_0_0"/>
          <p:cNvSpPr txBox="1"/>
          <p:nvPr/>
        </p:nvSpPr>
        <p:spPr>
          <a:xfrm>
            <a:off x="874713" y="1084200"/>
            <a:ext cx="11027920" cy="893600"/>
          </a:xfrm>
          <a:prstGeom prst="rect">
            <a:avLst/>
          </a:prstGeom>
          <a:noFill/>
          <a:ln>
            <a:noFill/>
          </a:ln>
        </p:spPr>
        <p:txBody>
          <a:bodyPr spcFirstLastPara="1" wrap="square" lIns="121900" tIns="121900" rIns="121900" bIns="121900" anchor="t" anchorCtr="0">
            <a:noAutofit/>
          </a:bodyPr>
          <a:lstStyle/>
          <a:p>
            <a:pPr>
              <a:spcAft>
                <a:spcPts val="1333"/>
              </a:spcAft>
              <a:buClr>
                <a:schemeClr val="dk1"/>
              </a:buClr>
              <a:buSzPts val="3100"/>
            </a:pPr>
            <a:r>
              <a:rPr lang="fr-FR" sz="3200" b="1" dirty="0">
                <a:solidFill>
                  <a:srgbClr val="523760"/>
                </a:solidFill>
                <a:latin typeface="Noto Sans"/>
                <a:ea typeface="Noto Sans"/>
                <a:cs typeface="Noto Sans"/>
                <a:sym typeface="Noto Sans"/>
              </a:rPr>
              <a:t>Animal </a:t>
            </a:r>
            <a:r>
              <a:rPr lang="fr-FR" sz="3200" b="1" dirty="0" err="1">
                <a:solidFill>
                  <a:srgbClr val="523760"/>
                </a:solidFill>
                <a:latin typeface="Noto Sans"/>
                <a:ea typeface="Noto Sans"/>
                <a:cs typeface="Noto Sans"/>
                <a:sym typeface="Noto Sans"/>
              </a:rPr>
              <a:t>Rearing</a:t>
            </a:r>
            <a:r>
              <a:rPr lang="fr-FR" sz="3200" b="1" dirty="0">
                <a:solidFill>
                  <a:srgbClr val="523760"/>
                </a:solidFill>
                <a:latin typeface="Noto Sans"/>
                <a:ea typeface="Noto Sans"/>
                <a:cs typeface="Noto Sans"/>
                <a:sym typeface="Noto Sans"/>
              </a:rPr>
              <a:t> and Vaccine Risk </a:t>
            </a:r>
            <a:r>
              <a:rPr lang="fr-FR" sz="3200" b="1" dirty="0" err="1">
                <a:solidFill>
                  <a:srgbClr val="523760"/>
                </a:solidFill>
                <a:latin typeface="Noto Sans"/>
                <a:ea typeface="Noto Sans"/>
                <a:cs typeface="Noto Sans"/>
                <a:sym typeface="Noto Sans"/>
              </a:rPr>
              <a:t>Decision</a:t>
            </a:r>
            <a:r>
              <a:rPr lang="fr-FR" sz="3200" b="1" dirty="0">
                <a:solidFill>
                  <a:srgbClr val="523760"/>
                </a:solidFill>
                <a:latin typeface="Noto Sans"/>
                <a:ea typeface="Noto Sans"/>
                <a:cs typeface="Noto Sans"/>
                <a:sym typeface="Noto Sans"/>
              </a:rPr>
              <a:t> </a:t>
            </a:r>
            <a:r>
              <a:rPr lang="fr-FR" sz="3200" b="1" dirty="0" err="1">
                <a:solidFill>
                  <a:srgbClr val="523760"/>
                </a:solidFill>
                <a:latin typeface="Noto Sans"/>
                <a:ea typeface="Noto Sans"/>
                <a:cs typeface="Noto Sans"/>
                <a:sym typeface="Noto Sans"/>
              </a:rPr>
              <a:t>Making</a:t>
            </a:r>
            <a:endParaRPr lang="fr-FR" sz="3200" b="1" dirty="0">
              <a:solidFill>
                <a:srgbClr val="523760"/>
              </a:solidFill>
              <a:latin typeface="Noto Sans"/>
              <a:ea typeface="Noto Sans"/>
              <a:cs typeface="Noto Sans"/>
              <a:sym typeface="Noto Sans"/>
            </a:endParaRPr>
          </a:p>
        </p:txBody>
      </p:sp>
      <p:sp>
        <p:nvSpPr>
          <p:cNvPr id="383" name="Google Shape;383;g36f95a3655d_0_0"/>
          <p:cNvSpPr txBox="1"/>
          <p:nvPr/>
        </p:nvSpPr>
        <p:spPr>
          <a:xfrm>
            <a:off x="4034117" y="1816970"/>
            <a:ext cx="7233649" cy="799989"/>
          </a:xfrm>
          <a:prstGeom prst="rect">
            <a:avLst/>
          </a:prstGeom>
          <a:noFill/>
          <a:ln>
            <a:noFill/>
          </a:ln>
        </p:spPr>
        <p:txBody>
          <a:bodyPr spcFirstLastPara="1" wrap="square" lIns="121900" tIns="121900" rIns="121900" bIns="121900" anchor="t" anchorCtr="0">
            <a:noAutofit/>
          </a:bodyPr>
          <a:lstStyle/>
          <a:p>
            <a:pPr>
              <a:lnSpc>
                <a:spcPct val="115000"/>
              </a:lnSpc>
              <a:buClr>
                <a:srgbClr val="000000"/>
              </a:buClr>
              <a:buSzPts val="1018"/>
            </a:pPr>
            <a:r>
              <a:rPr lang="fr-FR" sz="2000" dirty="0" err="1">
                <a:solidFill>
                  <a:schemeClr val="tx1">
                    <a:lumMod val="65000"/>
                    <a:lumOff val="35000"/>
                  </a:schemeClr>
                </a:solidFill>
                <a:latin typeface="Noto Sans"/>
                <a:ea typeface="Noto Sans"/>
                <a:cs typeface="Noto Sans"/>
                <a:sym typeface="Noto Sans"/>
              </a:rPr>
              <a:t>Understanding</a:t>
            </a:r>
            <a:r>
              <a:rPr lang="fr-FR" sz="2000" dirty="0">
                <a:solidFill>
                  <a:schemeClr val="tx1">
                    <a:lumMod val="65000"/>
                    <a:lumOff val="35000"/>
                  </a:schemeClr>
                </a:solidFill>
                <a:latin typeface="Noto Sans"/>
                <a:ea typeface="Noto Sans"/>
                <a:cs typeface="Noto Sans"/>
                <a:sym typeface="Noto Sans"/>
              </a:rPr>
              <a:t> the perspectives and practices of </a:t>
            </a:r>
            <a:r>
              <a:rPr lang="fr-FR" sz="2000" dirty="0" err="1">
                <a:solidFill>
                  <a:schemeClr val="tx1">
                    <a:lumMod val="65000"/>
                    <a:lumOff val="35000"/>
                  </a:schemeClr>
                </a:solidFill>
                <a:latin typeface="Noto Sans"/>
                <a:ea typeface="Noto Sans"/>
                <a:cs typeface="Noto Sans"/>
                <a:sym typeface="Noto Sans"/>
              </a:rPr>
              <a:t>farming</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communities</a:t>
            </a:r>
            <a:r>
              <a:rPr lang="fr-FR" sz="2000" dirty="0">
                <a:solidFill>
                  <a:schemeClr val="tx1">
                    <a:lumMod val="65000"/>
                    <a:lumOff val="35000"/>
                  </a:schemeClr>
                </a:solidFill>
                <a:latin typeface="Noto Sans"/>
                <a:ea typeface="Noto Sans"/>
                <a:cs typeface="Noto Sans"/>
                <a:sym typeface="Noto Sans"/>
              </a:rPr>
              <a:t> and </a:t>
            </a:r>
            <a:r>
              <a:rPr lang="fr-FR" sz="2000" dirty="0" err="1">
                <a:solidFill>
                  <a:schemeClr val="tx1">
                    <a:lumMod val="65000"/>
                    <a:lumOff val="35000"/>
                  </a:schemeClr>
                </a:solidFill>
                <a:latin typeface="Noto Sans"/>
                <a:ea typeface="Noto Sans"/>
                <a:cs typeface="Noto Sans"/>
                <a:sym typeface="Noto Sans"/>
              </a:rPr>
              <a:t>meat</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industry</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workers</a:t>
            </a:r>
            <a:r>
              <a:rPr lang="fr-FR" sz="2000" dirty="0">
                <a:solidFill>
                  <a:schemeClr val="tx1">
                    <a:lumMod val="65000"/>
                    <a:lumOff val="35000"/>
                  </a:schemeClr>
                </a:solidFill>
                <a:latin typeface="Noto Sans"/>
                <a:ea typeface="Noto Sans"/>
                <a:cs typeface="Noto Sans"/>
                <a:sym typeface="Noto Sans"/>
              </a:rPr>
              <a:t> in </a:t>
            </a:r>
            <a:r>
              <a:rPr lang="fr-FR" sz="2000" dirty="0" err="1">
                <a:solidFill>
                  <a:schemeClr val="tx1">
                    <a:lumMod val="65000"/>
                    <a:lumOff val="35000"/>
                  </a:schemeClr>
                </a:solidFill>
                <a:latin typeface="Noto Sans"/>
                <a:ea typeface="Noto Sans"/>
                <a:cs typeface="Noto Sans"/>
                <a:sym typeface="Noto Sans"/>
              </a:rPr>
              <a:t>managing</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risk</a:t>
            </a:r>
            <a:endParaRPr sz="2000" dirty="0">
              <a:solidFill>
                <a:schemeClr val="tx1">
                  <a:lumMod val="65000"/>
                  <a:lumOff val="35000"/>
                </a:schemeClr>
              </a:solidFill>
              <a:latin typeface="Noto Sans"/>
              <a:ea typeface="Noto Sans"/>
              <a:cs typeface="Noto Sans"/>
              <a:sym typeface="Noto Sans"/>
            </a:endParaRPr>
          </a:p>
        </p:txBody>
      </p:sp>
      <p:sp>
        <p:nvSpPr>
          <p:cNvPr id="386" name="Google Shape;386;g36f95a3655d_0_0"/>
          <p:cNvSpPr/>
          <p:nvPr/>
        </p:nvSpPr>
        <p:spPr>
          <a:xfrm>
            <a:off x="4166910" y="2729502"/>
            <a:ext cx="1813600" cy="472000"/>
          </a:xfrm>
          <a:prstGeom prst="roundRect">
            <a:avLst>
              <a:gd name="adj" fmla="val 16667"/>
            </a:avLst>
          </a:prstGeom>
          <a:solidFill>
            <a:srgbClr val="53376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Arial"/>
              <a:ea typeface="Arial"/>
              <a:cs typeface="Arial"/>
              <a:sym typeface="Arial"/>
            </a:endParaRPr>
          </a:p>
        </p:txBody>
      </p:sp>
      <p:sp>
        <p:nvSpPr>
          <p:cNvPr id="387" name="Google Shape;387;g36f95a3655d_0_0"/>
          <p:cNvSpPr/>
          <p:nvPr/>
        </p:nvSpPr>
        <p:spPr>
          <a:xfrm>
            <a:off x="4179610" y="2742037"/>
            <a:ext cx="7114800" cy="2680933"/>
          </a:xfrm>
          <a:prstGeom prst="roundRect">
            <a:avLst>
              <a:gd name="adj" fmla="val 16667"/>
            </a:avLst>
          </a:prstGeom>
          <a:solidFill>
            <a:srgbClr val="000000">
              <a:alpha val="0"/>
            </a:srgbClr>
          </a:solidFill>
          <a:ln w="19050" cap="flat" cmpd="sng">
            <a:solidFill>
              <a:srgbClr val="533761"/>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a:solidFill>
                <a:srgbClr val="000000"/>
              </a:solidFill>
              <a:latin typeface="Arial"/>
              <a:ea typeface="Arial"/>
              <a:cs typeface="Arial"/>
              <a:sym typeface="Arial"/>
            </a:endParaRPr>
          </a:p>
        </p:txBody>
      </p:sp>
      <p:sp>
        <p:nvSpPr>
          <p:cNvPr id="388" name="Google Shape;388;g36f95a3655d_0_0"/>
          <p:cNvSpPr txBox="1"/>
          <p:nvPr/>
        </p:nvSpPr>
        <p:spPr>
          <a:xfrm>
            <a:off x="4256310" y="2729401"/>
            <a:ext cx="1634800" cy="656800"/>
          </a:xfrm>
          <a:prstGeom prst="rect">
            <a:avLst/>
          </a:prstGeom>
          <a:noFill/>
          <a:ln>
            <a:noFill/>
          </a:ln>
        </p:spPr>
        <p:txBody>
          <a:bodyPr spcFirstLastPara="1" wrap="square" lIns="121900" tIns="121900" rIns="121900" bIns="121900" anchor="t" anchorCtr="0">
            <a:normAutofit fontScale="77500" lnSpcReduction="20000"/>
          </a:bodyPr>
          <a:lstStyle/>
          <a:p>
            <a:pPr>
              <a:spcAft>
                <a:spcPts val="1333"/>
              </a:spcAft>
              <a:buClr>
                <a:srgbClr val="000000"/>
              </a:buClr>
              <a:buSzPts val="3100"/>
            </a:pPr>
            <a:r>
              <a:rPr lang="fr-FR" sz="2533" b="1" dirty="0">
                <a:solidFill>
                  <a:schemeClr val="lt1"/>
                </a:solidFill>
                <a:highlight>
                  <a:srgbClr val="533761"/>
                </a:highlight>
                <a:latin typeface="Noto Sans"/>
                <a:ea typeface="Noto Sans"/>
                <a:cs typeface="Noto Sans"/>
                <a:sym typeface="Noto Sans"/>
              </a:rPr>
              <a:t>Focus</a:t>
            </a:r>
            <a:endParaRPr sz="1067" dirty="0">
              <a:solidFill>
                <a:schemeClr val="lt1"/>
              </a:solidFill>
              <a:highlight>
                <a:srgbClr val="533761"/>
              </a:highlight>
              <a:latin typeface="Noto Sans"/>
              <a:ea typeface="Noto Sans"/>
              <a:cs typeface="Noto Sans"/>
              <a:sym typeface="Noto Sans"/>
            </a:endParaRPr>
          </a:p>
        </p:txBody>
      </p:sp>
      <p:sp>
        <p:nvSpPr>
          <p:cNvPr id="389" name="Google Shape;389;g36f95a3655d_0_0"/>
          <p:cNvSpPr txBox="1"/>
          <p:nvPr/>
        </p:nvSpPr>
        <p:spPr>
          <a:xfrm>
            <a:off x="4181811" y="4070071"/>
            <a:ext cx="7114800" cy="1113200"/>
          </a:xfrm>
          <a:prstGeom prst="rect">
            <a:avLst/>
          </a:prstGeom>
          <a:noFill/>
          <a:ln>
            <a:noFill/>
          </a:ln>
        </p:spPr>
        <p:txBody>
          <a:bodyPr spcFirstLastPara="1" wrap="square" lIns="121900" tIns="121900" rIns="121900" bIns="121900" anchor="t" anchorCtr="0">
            <a:normAutofit/>
          </a:bodyPr>
          <a:lstStyle/>
          <a:p>
            <a:pPr>
              <a:spcBef>
                <a:spcPts val="1600"/>
              </a:spcBef>
              <a:spcAft>
                <a:spcPts val="1333"/>
              </a:spcAft>
              <a:buClr>
                <a:srgbClr val="000000"/>
              </a:buClr>
              <a:buSzPts val="1300"/>
            </a:pPr>
            <a:endParaRPr sz="1733">
              <a:solidFill>
                <a:schemeClr val="dk2"/>
              </a:solidFill>
              <a:latin typeface="Noto Sans"/>
              <a:ea typeface="Noto Sans"/>
              <a:cs typeface="Noto Sans"/>
              <a:sym typeface="Noto Sans"/>
            </a:endParaRPr>
          </a:p>
        </p:txBody>
      </p:sp>
      <p:sp>
        <p:nvSpPr>
          <p:cNvPr id="390" name="Google Shape;390;g36f95a3655d_0_0"/>
          <p:cNvSpPr txBox="1"/>
          <p:nvPr/>
        </p:nvSpPr>
        <p:spPr>
          <a:xfrm>
            <a:off x="4229037" y="3135667"/>
            <a:ext cx="6983600" cy="2680933"/>
          </a:xfrm>
          <a:prstGeom prst="rect">
            <a:avLst/>
          </a:prstGeom>
          <a:noFill/>
          <a:ln>
            <a:noFill/>
          </a:ln>
        </p:spPr>
        <p:txBody>
          <a:bodyPr spcFirstLastPara="1" wrap="square" lIns="121900" tIns="121900" rIns="121900" bIns="121900" anchor="t" anchorCtr="0">
            <a:noAutofit/>
          </a:bodyPr>
          <a:lstStyle/>
          <a:p>
            <a:pPr>
              <a:spcAft>
                <a:spcPts val="1200"/>
              </a:spcAft>
              <a:buClr>
                <a:srgbClr val="000000"/>
              </a:buClr>
              <a:buSzPts val="1600"/>
            </a:pPr>
            <a:r>
              <a:rPr lang="fr-FR" dirty="0" err="1">
                <a:solidFill>
                  <a:schemeClr val="tx1">
                    <a:lumMod val="65000"/>
                    <a:lumOff val="35000"/>
                  </a:schemeClr>
                </a:solidFill>
                <a:latin typeface="Noto Sans"/>
                <a:ea typeface="Noto Sans"/>
                <a:cs typeface="Noto Sans"/>
                <a:sym typeface="Noto Sans"/>
              </a:rPr>
              <a:t>Poultry</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farming</a:t>
            </a:r>
            <a:r>
              <a:rPr lang="fr-FR" dirty="0">
                <a:solidFill>
                  <a:schemeClr val="tx1">
                    <a:lumMod val="65000"/>
                    <a:lumOff val="35000"/>
                  </a:schemeClr>
                </a:solidFill>
                <a:latin typeface="Noto Sans"/>
                <a:ea typeface="Noto Sans"/>
                <a:cs typeface="Noto Sans"/>
                <a:sym typeface="Noto Sans"/>
              </a:rPr>
              <a:t> and H5N1 Vaccine acceptance: </a:t>
            </a:r>
            <a:r>
              <a:rPr lang="fr-FR" dirty="0" err="1">
                <a:solidFill>
                  <a:schemeClr val="tx1">
                    <a:lumMod val="65000"/>
                    <a:lumOff val="35000"/>
                  </a:schemeClr>
                </a:solidFill>
                <a:latin typeface="Noto Sans"/>
                <a:ea typeface="Noto Sans"/>
                <a:cs typeface="Noto Sans"/>
                <a:sym typeface="Noto Sans"/>
              </a:rPr>
              <a:t>Looking</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beyond</a:t>
            </a:r>
            <a:r>
              <a:rPr lang="fr-FR" dirty="0">
                <a:solidFill>
                  <a:schemeClr val="tx1">
                    <a:lumMod val="65000"/>
                    <a:lumOff val="35000"/>
                  </a:schemeClr>
                </a:solidFill>
                <a:latin typeface="Noto Sans"/>
                <a:ea typeface="Noto Sans"/>
                <a:cs typeface="Noto Sans"/>
                <a:sym typeface="Noto Sans"/>
              </a:rPr>
              <a:t> online information, CIHR Project Grant (PI:  Eve Dube)</a:t>
            </a:r>
            <a:endParaRPr dirty="0">
              <a:solidFill>
                <a:schemeClr val="tx1">
                  <a:lumMod val="65000"/>
                  <a:lumOff val="35000"/>
                </a:schemeClr>
              </a:solidFill>
              <a:latin typeface="Noto Sans"/>
              <a:ea typeface="Noto Sans"/>
              <a:cs typeface="Noto Sans"/>
              <a:sym typeface="Noto Sans"/>
            </a:endParaRPr>
          </a:p>
          <a:p>
            <a:pPr>
              <a:spcAft>
                <a:spcPts val="1200"/>
              </a:spcAft>
              <a:buClr>
                <a:srgbClr val="000000"/>
              </a:buClr>
              <a:buSzPts val="1600"/>
            </a:pPr>
            <a:r>
              <a:rPr lang="fr-FR" dirty="0">
                <a:solidFill>
                  <a:schemeClr val="tx1">
                    <a:lumMod val="65000"/>
                    <a:lumOff val="35000"/>
                  </a:schemeClr>
                </a:solidFill>
                <a:latin typeface="Noto Sans"/>
                <a:ea typeface="Noto Sans"/>
                <a:cs typeface="Noto Sans"/>
                <a:sym typeface="Noto Sans"/>
              </a:rPr>
              <a:t>Crises in the coop: </a:t>
            </a:r>
            <a:r>
              <a:rPr lang="fr-FR" dirty="0" err="1">
                <a:solidFill>
                  <a:schemeClr val="tx1">
                    <a:lumMod val="65000"/>
                    <a:lumOff val="35000"/>
                  </a:schemeClr>
                </a:solidFill>
                <a:latin typeface="Noto Sans"/>
                <a:ea typeface="Noto Sans"/>
                <a:cs typeface="Noto Sans"/>
                <a:sym typeface="Noto Sans"/>
              </a:rPr>
              <a:t>Poultry</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farmers</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decision-making</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strategies</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amidst</a:t>
            </a:r>
            <a:r>
              <a:rPr lang="fr-FR" dirty="0">
                <a:solidFill>
                  <a:schemeClr val="tx1">
                    <a:lumMod val="65000"/>
                    <a:lumOff val="35000"/>
                  </a:schemeClr>
                </a:solidFill>
                <a:latin typeface="Noto Sans"/>
                <a:ea typeface="Noto Sans"/>
                <a:cs typeface="Noto Sans"/>
                <a:sym typeface="Noto Sans"/>
              </a:rPr>
              <a:t> multiple challenges, SSHRC (PI: Kaylee Byers)</a:t>
            </a:r>
            <a:endParaRPr dirty="0">
              <a:solidFill>
                <a:schemeClr val="tx1">
                  <a:lumMod val="65000"/>
                  <a:lumOff val="35000"/>
                </a:schemeClr>
              </a:solidFill>
              <a:latin typeface="Noto Sans"/>
              <a:ea typeface="Noto Sans"/>
              <a:cs typeface="Noto Sans"/>
              <a:sym typeface="Noto Sans"/>
            </a:endParaRPr>
          </a:p>
          <a:p>
            <a:pPr>
              <a:spcAft>
                <a:spcPts val="1200"/>
              </a:spcAft>
              <a:buClr>
                <a:srgbClr val="000000"/>
              </a:buClr>
              <a:buSzPts val="1600"/>
            </a:pPr>
            <a:r>
              <a:rPr lang="fr-FR" dirty="0" err="1">
                <a:solidFill>
                  <a:schemeClr val="tx1">
                    <a:lumMod val="65000"/>
                    <a:lumOff val="35000"/>
                  </a:schemeClr>
                </a:solidFill>
                <a:latin typeface="Noto Sans"/>
                <a:ea typeface="Noto Sans"/>
                <a:cs typeface="Noto Sans"/>
                <a:sym typeface="Noto Sans"/>
              </a:rPr>
              <a:t>Sustainable</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smallholder</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pig</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farming</a:t>
            </a:r>
            <a:r>
              <a:rPr lang="fr-FR" dirty="0">
                <a:solidFill>
                  <a:schemeClr val="tx1">
                    <a:lumMod val="65000"/>
                    <a:lumOff val="35000"/>
                  </a:schemeClr>
                </a:solidFill>
                <a:latin typeface="Noto Sans"/>
                <a:ea typeface="Noto Sans"/>
                <a:cs typeface="Noto Sans"/>
                <a:sym typeface="Noto Sans"/>
              </a:rPr>
              <a:t> and One </a:t>
            </a:r>
            <a:r>
              <a:rPr lang="fr-FR" dirty="0" err="1">
                <a:solidFill>
                  <a:schemeClr val="tx1">
                    <a:lumMod val="65000"/>
                    <a:lumOff val="35000"/>
                  </a:schemeClr>
                </a:solidFill>
                <a:latin typeface="Noto Sans"/>
                <a:ea typeface="Noto Sans"/>
                <a:cs typeface="Noto Sans"/>
                <a:sym typeface="Noto Sans"/>
              </a:rPr>
              <a:t>Health</a:t>
            </a:r>
            <a:r>
              <a:rPr lang="fr-FR" dirty="0">
                <a:solidFill>
                  <a:schemeClr val="tx1">
                    <a:lumMod val="65000"/>
                    <a:lumOff val="35000"/>
                  </a:schemeClr>
                </a:solidFill>
                <a:latin typeface="Noto Sans"/>
                <a:ea typeface="Noto Sans"/>
                <a:cs typeface="Noto Sans"/>
                <a:sym typeface="Noto Sans"/>
              </a:rPr>
              <a:t>, ACIAR Grant (PI:  Sara Davies)</a:t>
            </a:r>
            <a:endParaRPr dirty="0">
              <a:solidFill>
                <a:schemeClr val="tx1">
                  <a:lumMod val="65000"/>
                  <a:lumOff val="35000"/>
                </a:schemeClr>
              </a:solidFill>
              <a:latin typeface="Noto Sans"/>
              <a:ea typeface="Noto Sans"/>
              <a:cs typeface="Noto Sans"/>
              <a:sym typeface="Noto Sans"/>
            </a:endParaRPr>
          </a:p>
        </p:txBody>
      </p:sp>
      <p:pic>
        <p:nvPicPr>
          <p:cNvPr id="391" name="Google Shape;391;g36f95a3655d_0_0" title="Eve Dube.png"/>
          <p:cNvPicPr preferRelativeResize="0"/>
          <p:nvPr/>
        </p:nvPicPr>
        <p:blipFill rotWithShape="1">
          <a:blip r:embed="rId4">
            <a:alphaModFix/>
          </a:blip>
          <a:srcRect/>
          <a:stretch/>
        </p:blipFill>
        <p:spPr>
          <a:xfrm>
            <a:off x="924234" y="1808099"/>
            <a:ext cx="2269199" cy="2269199"/>
          </a:xfrm>
          <a:prstGeom prst="rect">
            <a:avLst/>
          </a:prstGeom>
          <a:noFill/>
          <a:ln>
            <a:noFill/>
          </a:ln>
        </p:spPr>
      </p:pic>
      <p:pic>
        <p:nvPicPr>
          <p:cNvPr id="392" name="Google Shape;392;g36f95a3655d_0_0" title="Rackeb Tesfaye.png"/>
          <p:cNvPicPr preferRelativeResize="0"/>
          <p:nvPr/>
        </p:nvPicPr>
        <p:blipFill rotWithShape="1">
          <a:blip r:embed="rId5">
            <a:alphaModFix/>
          </a:blip>
          <a:srcRect/>
          <a:stretch/>
        </p:blipFill>
        <p:spPr>
          <a:xfrm>
            <a:off x="1887752" y="3530944"/>
            <a:ext cx="2055049" cy="2055049"/>
          </a:xfrm>
          <a:prstGeom prst="rect">
            <a:avLst/>
          </a:prstGeom>
          <a:noFill/>
          <a:ln>
            <a:noFill/>
          </a:ln>
        </p:spPr>
      </p:pic>
      <p:pic>
        <p:nvPicPr>
          <p:cNvPr id="393" name="Google Shape;393;g36f95a3655d_0_0" title="Kelley Lee.png"/>
          <p:cNvPicPr preferRelativeResize="0"/>
          <p:nvPr/>
        </p:nvPicPr>
        <p:blipFill rotWithShape="1">
          <a:blip r:embed="rId6">
            <a:alphaModFix/>
          </a:blip>
          <a:srcRect/>
          <a:stretch/>
        </p:blipFill>
        <p:spPr>
          <a:xfrm>
            <a:off x="266636" y="3530959"/>
            <a:ext cx="2055035" cy="2055007"/>
          </a:xfrm>
          <a:prstGeom prst="rect">
            <a:avLst/>
          </a:prstGeom>
          <a:noFill/>
          <a:ln>
            <a:noFill/>
          </a:ln>
        </p:spPr>
      </p:pic>
      <p:sp>
        <p:nvSpPr>
          <p:cNvPr id="3" name="TextBox 2">
            <a:extLst>
              <a:ext uri="{FF2B5EF4-FFF2-40B4-BE49-F238E27FC236}">
                <a16:creationId xmlns:a16="http://schemas.microsoft.com/office/drawing/2014/main" id="{F15C9232-7A0A-630B-63F4-1093A8F663FD}"/>
              </a:ext>
            </a:extLst>
          </p:cNvPr>
          <p:cNvSpPr txBox="1"/>
          <p:nvPr/>
        </p:nvSpPr>
        <p:spPr>
          <a:xfrm>
            <a:off x="874713" y="5875759"/>
            <a:ext cx="7202613" cy="646331"/>
          </a:xfrm>
          <a:prstGeom prst="rect">
            <a:avLst/>
          </a:prstGeom>
          <a:noFill/>
        </p:spPr>
        <p:txBody>
          <a:bodyPr wrap="none" rtlCol="0">
            <a:spAutoFit/>
          </a:bodyPr>
          <a:lstStyle/>
          <a:p>
            <a:r>
              <a:rPr lang="en-CA"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Dr. </a:t>
            </a:r>
            <a:r>
              <a:rPr lang="en-CA"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Ève</a:t>
            </a:r>
            <a:r>
              <a:rPr lang="en-CA"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Dubé</a:t>
            </a:r>
            <a:r>
              <a:rPr lang="en-CA"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Laval University</a:t>
            </a:r>
          </a:p>
          <a:p>
            <a:r>
              <a:rPr lang="en-CA"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Dr. Kelley Lee</a:t>
            </a:r>
            <a:r>
              <a:rPr lang="en-CA"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and </a:t>
            </a:r>
            <a:r>
              <a:rPr lang="en-CA"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Dr. </a:t>
            </a:r>
            <a:r>
              <a:rPr lang="en-CA"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Rackeb</a:t>
            </a:r>
            <a:r>
              <a:rPr lang="en-CA"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Tesfaye</a:t>
            </a:r>
            <a:r>
              <a:rPr lang="en-CA"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rPr>
              <a:t>, Simon Fraser University </a:t>
            </a:r>
          </a:p>
        </p:txBody>
      </p:sp>
      <p:sp>
        <p:nvSpPr>
          <p:cNvPr id="2" name="Google Shape;446;p4">
            <a:extLst>
              <a:ext uri="{FF2B5EF4-FFF2-40B4-BE49-F238E27FC236}">
                <a16:creationId xmlns:a16="http://schemas.microsoft.com/office/drawing/2014/main" id="{F50951B9-D08B-9E6B-95A4-62E8CC8F27BB}"/>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4" name="Google Shape;147;g3847a15b2ac_0_167">
            <a:extLst>
              <a:ext uri="{FF2B5EF4-FFF2-40B4-BE49-F238E27FC236}">
                <a16:creationId xmlns:a16="http://schemas.microsoft.com/office/drawing/2014/main" id="{760CE41A-3167-97DE-4F7B-370172E6C08C}"/>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11</a:t>
            </a:fld>
            <a:endParaRPr sz="800" dirty="0">
              <a:latin typeface="Noto Sans Light"/>
              <a:ea typeface="Noto Sans Light"/>
              <a:cs typeface="Noto Sans Light"/>
              <a:sym typeface="Noto Sans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AB220CA-B308-1939-D10B-B27BEE2FCACF}"/>
              </a:ext>
            </a:extLst>
          </p:cNvPr>
          <p:cNvPicPr>
            <a:picLocks noChangeAspect="1"/>
          </p:cNvPicPr>
          <p:nvPr/>
        </p:nvPicPr>
        <p:blipFill>
          <a:blip r:embed="rId2"/>
          <a:stretch>
            <a:fillRect/>
          </a:stretch>
        </p:blipFill>
        <p:spPr>
          <a:xfrm>
            <a:off x="979786" y="1137489"/>
            <a:ext cx="7940095" cy="5711745"/>
          </a:xfrm>
          <a:prstGeom prst="rect">
            <a:avLst/>
          </a:prstGeom>
        </p:spPr>
      </p:pic>
      <p:pic>
        <p:nvPicPr>
          <p:cNvPr id="2" name="Google Shape;144;g3847a15b2ac_0_167">
            <a:extLst>
              <a:ext uri="{FF2B5EF4-FFF2-40B4-BE49-F238E27FC236}">
                <a16:creationId xmlns:a16="http://schemas.microsoft.com/office/drawing/2014/main" id="{D7ED57D9-4C9E-606C-5786-CE808D154204}"/>
              </a:ext>
            </a:extLst>
          </p:cNvPr>
          <p:cNvPicPr preferRelativeResize="0"/>
          <p:nvPr/>
        </p:nvPicPr>
        <p:blipFill rotWithShape="1">
          <a:blip r:embed="rId3">
            <a:alphaModFix/>
          </a:blip>
          <a:srcRect/>
          <a:stretch/>
        </p:blipFill>
        <p:spPr>
          <a:xfrm>
            <a:off x="372400" y="207400"/>
            <a:ext cx="2269203" cy="656866"/>
          </a:xfrm>
          <a:prstGeom prst="rect">
            <a:avLst/>
          </a:prstGeom>
          <a:noFill/>
          <a:ln>
            <a:noFill/>
          </a:ln>
        </p:spPr>
      </p:pic>
      <p:cxnSp>
        <p:nvCxnSpPr>
          <p:cNvPr id="3" name="Google Shape;145;g3847a15b2ac_0_167">
            <a:extLst>
              <a:ext uri="{FF2B5EF4-FFF2-40B4-BE49-F238E27FC236}">
                <a16:creationId xmlns:a16="http://schemas.microsoft.com/office/drawing/2014/main" id="{C52648D5-536B-D2BC-1113-39B6A40AE566}"/>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4" name="Google Shape;146;g3847a15b2ac_0_167">
            <a:extLst>
              <a:ext uri="{FF2B5EF4-FFF2-40B4-BE49-F238E27FC236}">
                <a16:creationId xmlns:a16="http://schemas.microsoft.com/office/drawing/2014/main" id="{C53C20BC-F625-855D-BB51-A44FE64687CD}"/>
              </a:ext>
            </a:extLst>
          </p:cNvPr>
          <p:cNvPicPr preferRelativeResize="0"/>
          <p:nvPr/>
        </p:nvPicPr>
        <p:blipFill rotWithShape="1">
          <a:blip r:embed="rId3">
            <a:alphaModFix/>
          </a:blip>
          <a:srcRect l="14099" r="77904"/>
          <a:stretch/>
        </p:blipFill>
        <p:spPr>
          <a:xfrm>
            <a:off x="11651712" y="392267"/>
            <a:ext cx="250900" cy="472000"/>
          </a:xfrm>
          <a:prstGeom prst="rect">
            <a:avLst/>
          </a:prstGeom>
          <a:noFill/>
          <a:ln>
            <a:noFill/>
          </a:ln>
        </p:spPr>
      </p:pic>
      <p:sp>
        <p:nvSpPr>
          <p:cNvPr id="6" name="Google Shape;147;g3847a15b2ac_0_167">
            <a:extLst>
              <a:ext uri="{FF2B5EF4-FFF2-40B4-BE49-F238E27FC236}">
                <a16:creationId xmlns:a16="http://schemas.microsoft.com/office/drawing/2014/main" id="{19BBBA7A-EFC6-E0ED-D84B-C5C7C28AB0CD}"/>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12</a:t>
            </a:fld>
            <a:endParaRPr sz="800" dirty="0">
              <a:latin typeface="Noto Sans Light"/>
              <a:ea typeface="Noto Sans Light"/>
              <a:cs typeface="Noto Sans Light"/>
              <a:sym typeface="Noto Sans Light"/>
            </a:endParaRPr>
          </a:p>
        </p:txBody>
      </p:sp>
      <p:sp>
        <p:nvSpPr>
          <p:cNvPr id="7" name="Google Shape;446;p4">
            <a:extLst>
              <a:ext uri="{FF2B5EF4-FFF2-40B4-BE49-F238E27FC236}">
                <a16:creationId xmlns:a16="http://schemas.microsoft.com/office/drawing/2014/main" id="{CC65C51D-DB42-5D08-3D15-C0DBF6FBBCDC}"/>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Tree>
    <p:extLst>
      <p:ext uri="{BB962C8B-B14F-4D97-AF65-F5344CB8AC3E}">
        <p14:creationId xmlns:p14="http://schemas.microsoft.com/office/powerpoint/2010/main" val="616431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qr code with a few black squares&#10;&#10;AI-generated content may be incorrect.">
            <a:extLst>
              <a:ext uri="{FF2B5EF4-FFF2-40B4-BE49-F238E27FC236}">
                <a16:creationId xmlns:a16="http://schemas.microsoft.com/office/drawing/2014/main" id="{D8A26A14-A168-B353-0504-9198B41870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003" y="4429600"/>
            <a:ext cx="1945209" cy="1945209"/>
          </a:xfrm>
          <a:prstGeom prst="rect">
            <a:avLst/>
          </a:prstGeom>
        </p:spPr>
      </p:pic>
      <p:pic>
        <p:nvPicPr>
          <p:cNvPr id="5" name="Picture 4">
            <a:extLst>
              <a:ext uri="{FF2B5EF4-FFF2-40B4-BE49-F238E27FC236}">
                <a16:creationId xmlns:a16="http://schemas.microsoft.com/office/drawing/2014/main" id="{B419F344-8407-05FC-5C4D-607DB4AA9703}"/>
              </a:ext>
            </a:extLst>
          </p:cNvPr>
          <p:cNvPicPr>
            <a:picLocks noChangeAspect="1"/>
          </p:cNvPicPr>
          <p:nvPr/>
        </p:nvPicPr>
        <p:blipFill>
          <a:blip r:embed="rId4"/>
          <a:srcRect t="41892" r="10926"/>
          <a:stretch>
            <a:fillRect/>
          </a:stretch>
        </p:blipFill>
        <p:spPr>
          <a:xfrm>
            <a:off x="67229" y="2142881"/>
            <a:ext cx="4662396" cy="2187066"/>
          </a:xfrm>
          <a:prstGeom prst="rect">
            <a:avLst/>
          </a:prstGeom>
        </p:spPr>
      </p:pic>
      <p:pic>
        <p:nvPicPr>
          <p:cNvPr id="7" name="Picture 6">
            <a:extLst>
              <a:ext uri="{FF2B5EF4-FFF2-40B4-BE49-F238E27FC236}">
                <a16:creationId xmlns:a16="http://schemas.microsoft.com/office/drawing/2014/main" id="{D717B6CC-C0C9-7B35-BF31-01F60893288A}"/>
              </a:ext>
            </a:extLst>
          </p:cNvPr>
          <p:cNvPicPr>
            <a:picLocks noChangeAspect="1"/>
          </p:cNvPicPr>
          <p:nvPr/>
        </p:nvPicPr>
        <p:blipFill>
          <a:blip r:embed="rId5"/>
          <a:stretch>
            <a:fillRect/>
          </a:stretch>
        </p:blipFill>
        <p:spPr>
          <a:xfrm>
            <a:off x="372401" y="1437933"/>
            <a:ext cx="2124371" cy="704948"/>
          </a:xfrm>
          <a:prstGeom prst="rect">
            <a:avLst/>
          </a:prstGeom>
        </p:spPr>
      </p:pic>
      <p:sp>
        <p:nvSpPr>
          <p:cNvPr id="9" name="Content Placeholder 8">
            <a:extLst>
              <a:ext uri="{FF2B5EF4-FFF2-40B4-BE49-F238E27FC236}">
                <a16:creationId xmlns:a16="http://schemas.microsoft.com/office/drawing/2014/main" id="{3266E60C-337D-6C87-6276-0A73DDAE3DA0}"/>
              </a:ext>
            </a:extLst>
          </p:cNvPr>
          <p:cNvSpPr>
            <a:spLocks noGrp="1"/>
          </p:cNvSpPr>
          <p:nvPr>
            <p:ph idx="1"/>
          </p:nvPr>
        </p:nvSpPr>
        <p:spPr>
          <a:xfrm>
            <a:off x="4805454" y="1261284"/>
            <a:ext cx="7000932" cy="5448594"/>
          </a:xfrm>
        </p:spPr>
        <p:txBody>
          <a:bodyPr>
            <a:noAutofit/>
          </a:bodyPr>
          <a:lstStyle/>
          <a:p>
            <a:pPr marL="0" indent="0">
              <a:buNone/>
            </a:pPr>
            <a:r>
              <a:rPr lang="en-CA" sz="2400" dirty="0">
                <a:solidFill>
                  <a:schemeClr val="tx1">
                    <a:lumMod val="65000"/>
                    <a:lumOff val="35000"/>
                  </a:schemeClr>
                </a:solidFill>
                <a:latin typeface="Noto Sans" panose="020B0502040504020204"/>
              </a:rPr>
              <a:t>“Evaluating risk requires </a:t>
            </a:r>
            <a:r>
              <a:rPr lang="en-CA" sz="2400" b="1" dirty="0">
                <a:solidFill>
                  <a:schemeClr val="tx1">
                    <a:lumMod val="65000"/>
                    <a:lumOff val="35000"/>
                  </a:schemeClr>
                </a:solidFill>
                <a:latin typeface="Noto Sans" panose="020B0502040504020204"/>
              </a:rPr>
              <a:t>interpretive judgement in the face of technical uncertainty and scientific disagreement</a:t>
            </a:r>
            <a:r>
              <a:rPr lang="en-CA" sz="2400" dirty="0">
                <a:solidFill>
                  <a:schemeClr val="tx1">
                    <a:lumMod val="65000"/>
                    <a:lumOff val="35000"/>
                  </a:schemeClr>
                </a:solidFill>
                <a:latin typeface="Noto Sans" panose="020B0502040504020204"/>
              </a:rPr>
              <a:t>. What constitutes significant and meaningful evidence? Whose judgement is to be considered in evaluating the severity and acceptability of risk? What rules of evidence should guide legal and policy decisions.  Communicating risk involves </a:t>
            </a:r>
            <a:r>
              <a:rPr lang="en-CA" sz="2400" b="1" dirty="0">
                <a:solidFill>
                  <a:schemeClr val="tx1">
                    <a:lumMod val="65000"/>
                    <a:lumOff val="35000"/>
                  </a:schemeClr>
                </a:solidFill>
                <a:latin typeface="Noto Sans" panose="020B0502040504020204"/>
              </a:rPr>
              <a:t>questions of social responsibility and political legitimacy</a:t>
            </a:r>
            <a:r>
              <a:rPr lang="en-CA" sz="2400" dirty="0">
                <a:solidFill>
                  <a:schemeClr val="tx1">
                    <a:lumMod val="65000"/>
                    <a:lumOff val="35000"/>
                  </a:schemeClr>
                </a:solidFill>
                <a:latin typeface="Noto Sans" panose="020B0502040504020204"/>
              </a:rPr>
              <a:t>. What information should be conveyed to the public? What level of certainty is necessary before risks are communicated? What are the appropriate roles and limits of government in controlling and communicating information? </a:t>
            </a:r>
            <a:r>
              <a:rPr lang="en-CA" sz="2400" b="1" dirty="0">
                <a:solidFill>
                  <a:schemeClr val="tx1">
                    <a:lumMod val="65000"/>
                    <a:lumOff val="35000"/>
                  </a:schemeClr>
                </a:solidFill>
                <a:latin typeface="Noto Sans" panose="020B0502040504020204"/>
              </a:rPr>
              <a:t>In the context of conflicting scientific interpretations, who can be believed?</a:t>
            </a:r>
            <a:r>
              <a:rPr lang="en-CA" sz="2400" dirty="0">
                <a:solidFill>
                  <a:schemeClr val="tx1">
                    <a:lumMod val="65000"/>
                    <a:lumOff val="35000"/>
                  </a:schemeClr>
                </a:solidFill>
                <a:latin typeface="Noto Sans" panose="020B0502040504020204"/>
              </a:rPr>
              <a:t>”</a:t>
            </a:r>
          </a:p>
        </p:txBody>
      </p:sp>
      <p:sp>
        <p:nvSpPr>
          <p:cNvPr id="10" name="TextBox 9">
            <a:extLst>
              <a:ext uri="{FF2B5EF4-FFF2-40B4-BE49-F238E27FC236}">
                <a16:creationId xmlns:a16="http://schemas.microsoft.com/office/drawing/2014/main" id="{E0266CC6-090A-5619-46A7-5F029E3C57B9}"/>
              </a:ext>
            </a:extLst>
          </p:cNvPr>
          <p:cNvSpPr txBox="1"/>
          <p:nvPr/>
        </p:nvSpPr>
        <p:spPr>
          <a:xfrm>
            <a:off x="287003" y="6285160"/>
            <a:ext cx="4213279" cy="246221"/>
          </a:xfrm>
          <a:prstGeom prst="rect">
            <a:avLst/>
          </a:prstGeom>
          <a:noFill/>
        </p:spPr>
        <p:txBody>
          <a:bodyPr wrap="square" rtlCol="0">
            <a:spAutoFit/>
          </a:bodyPr>
          <a:lstStyle/>
          <a:p>
            <a:r>
              <a:rPr lang="en-CA" sz="1000" dirty="0"/>
              <a:t>1989, 10: 95-113. </a:t>
            </a:r>
            <a:r>
              <a:rPr lang="en-CA" sz="1000" u="sng" dirty="0"/>
              <a:t>https://doi.org/10.1146/annurev.pu.10.050189.000523</a:t>
            </a:r>
            <a:endParaRPr lang="en-CA" sz="1000" dirty="0"/>
          </a:p>
        </p:txBody>
      </p:sp>
      <p:pic>
        <p:nvPicPr>
          <p:cNvPr id="2" name="Google Shape;448;g354fc7c9973_0_0">
            <a:extLst>
              <a:ext uri="{FF2B5EF4-FFF2-40B4-BE49-F238E27FC236}">
                <a16:creationId xmlns:a16="http://schemas.microsoft.com/office/drawing/2014/main" id="{F3DA6299-AE05-630F-5834-235FBAE1B661}"/>
              </a:ext>
            </a:extLst>
          </p:cNvPr>
          <p:cNvPicPr preferRelativeResize="0"/>
          <p:nvPr/>
        </p:nvPicPr>
        <p:blipFill rotWithShape="1">
          <a:blip r:embed="rId6">
            <a:alphaModFix/>
          </a:blip>
          <a:srcRect/>
          <a:stretch/>
        </p:blipFill>
        <p:spPr>
          <a:xfrm>
            <a:off x="372401" y="207400"/>
            <a:ext cx="2269201" cy="656867"/>
          </a:xfrm>
          <a:prstGeom prst="rect">
            <a:avLst/>
          </a:prstGeom>
          <a:noFill/>
          <a:ln>
            <a:noFill/>
          </a:ln>
        </p:spPr>
      </p:pic>
      <p:cxnSp>
        <p:nvCxnSpPr>
          <p:cNvPr id="3" name="Google Shape;449;g354fc7c9973_0_0">
            <a:extLst>
              <a:ext uri="{FF2B5EF4-FFF2-40B4-BE49-F238E27FC236}">
                <a16:creationId xmlns:a16="http://schemas.microsoft.com/office/drawing/2014/main" id="{567F5A39-85A9-6850-6BBC-F9F7BEA96864}"/>
              </a:ext>
            </a:extLst>
          </p:cNvPr>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4" name="Google Shape;451;g354fc7c9973_0_0">
            <a:extLst>
              <a:ext uri="{FF2B5EF4-FFF2-40B4-BE49-F238E27FC236}">
                <a16:creationId xmlns:a16="http://schemas.microsoft.com/office/drawing/2014/main" id="{B4AFDED0-58ED-C2B8-2CC3-78272A7A6396}"/>
              </a:ext>
            </a:extLst>
          </p:cNvPr>
          <p:cNvPicPr preferRelativeResize="0"/>
          <p:nvPr/>
        </p:nvPicPr>
        <p:blipFill rotWithShape="1">
          <a:blip r:embed="rId6">
            <a:alphaModFix/>
          </a:blip>
          <a:srcRect l="14099" r="77905"/>
          <a:stretch/>
        </p:blipFill>
        <p:spPr>
          <a:xfrm>
            <a:off x="11651712" y="392268"/>
            <a:ext cx="250901" cy="472001"/>
          </a:xfrm>
          <a:prstGeom prst="rect">
            <a:avLst/>
          </a:prstGeom>
          <a:noFill/>
          <a:ln>
            <a:noFill/>
          </a:ln>
        </p:spPr>
      </p:pic>
      <p:sp>
        <p:nvSpPr>
          <p:cNvPr id="6" name="Google Shape;446;p4">
            <a:extLst>
              <a:ext uri="{FF2B5EF4-FFF2-40B4-BE49-F238E27FC236}">
                <a16:creationId xmlns:a16="http://schemas.microsoft.com/office/drawing/2014/main" id="{3B928940-7259-17A6-89E1-9004A4287C28}"/>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8" name="Google Shape;147;g3847a15b2ac_0_167">
            <a:extLst>
              <a:ext uri="{FF2B5EF4-FFF2-40B4-BE49-F238E27FC236}">
                <a16:creationId xmlns:a16="http://schemas.microsoft.com/office/drawing/2014/main" id="{DFBF56CB-CB7C-9A6A-ED68-AFDAF63E5E32}"/>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13</a:t>
            </a:fld>
            <a:endParaRPr sz="800" dirty="0">
              <a:latin typeface="Noto Sans Light"/>
              <a:ea typeface="Noto Sans Light"/>
              <a:cs typeface="Noto Sans Light"/>
              <a:sym typeface="Noto Sans Light"/>
            </a:endParaRPr>
          </a:p>
        </p:txBody>
      </p:sp>
    </p:spTree>
    <p:extLst>
      <p:ext uri="{BB962C8B-B14F-4D97-AF65-F5344CB8AC3E}">
        <p14:creationId xmlns:p14="http://schemas.microsoft.com/office/powerpoint/2010/main" val="911784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354fc7c9973_0_410"/>
          <p:cNvSpPr txBox="1"/>
          <p:nvPr/>
        </p:nvSpPr>
        <p:spPr>
          <a:xfrm>
            <a:off x="3770600" y="2020493"/>
            <a:ext cx="7946000" cy="1322126"/>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spcAft>
                <a:spcPts val="1333"/>
              </a:spcAft>
              <a:buClr>
                <a:srgbClr val="000000"/>
              </a:buClr>
              <a:buSzPct val="100000"/>
            </a:pPr>
            <a:r>
              <a:rPr lang="fr-FR" sz="2000" dirty="0">
                <a:solidFill>
                  <a:schemeClr val="tx1">
                    <a:lumMod val="65000"/>
                    <a:lumOff val="35000"/>
                  </a:schemeClr>
                </a:solidFill>
                <a:latin typeface="Noto Sans"/>
                <a:ea typeface="Noto Sans"/>
                <a:cs typeface="Noto Sans"/>
                <a:sym typeface="Noto Sans"/>
              </a:rPr>
              <a:t>How </a:t>
            </a:r>
            <a:r>
              <a:rPr lang="fr-FR" sz="2000" dirty="0" err="1">
                <a:solidFill>
                  <a:schemeClr val="tx1">
                    <a:lumMod val="65000"/>
                    <a:lumOff val="35000"/>
                  </a:schemeClr>
                </a:solidFill>
                <a:latin typeface="Noto Sans"/>
                <a:ea typeface="Noto Sans"/>
                <a:cs typeface="Noto Sans"/>
                <a:sym typeface="Noto Sans"/>
              </a:rPr>
              <a:t>political</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identity</a:t>
            </a:r>
            <a:r>
              <a:rPr lang="fr-FR" sz="2000" dirty="0">
                <a:solidFill>
                  <a:schemeClr val="tx1">
                    <a:lumMod val="65000"/>
                    <a:lumOff val="35000"/>
                  </a:schemeClr>
                </a:solidFill>
                <a:latin typeface="Noto Sans"/>
                <a:ea typeface="Noto Sans"/>
                <a:cs typeface="Noto Sans"/>
                <a:sym typeface="Noto Sans"/>
              </a:rPr>
              <a:t> and affiliation relate to public trust </a:t>
            </a:r>
            <a:br>
              <a:rPr lang="fr-FR" sz="2000" dirty="0">
                <a:solidFill>
                  <a:schemeClr val="tx1">
                    <a:lumMod val="65000"/>
                    <a:lumOff val="35000"/>
                  </a:schemeClr>
                </a:solidFill>
                <a:latin typeface="Noto Sans"/>
                <a:ea typeface="Noto Sans"/>
                <a:cs typeface="Noto Sans"/>
                <a:sym typeface="Noto Sans"/>
              </a:rPr>
            </a:br>
            <a:r>
              <a:rPr lang="fr-FR" sz="2000" dirty="0">
                <a:solidFill>
                  <a:schemeClr val="tx1">
                    <a:lumMod val="65000"/>
                    <a:lumOff val="35000"/>
                  </a:schemeClr>
                </a:solidFill>
                <a:latin typeface="Noto Sans"/>
                <a:ea typeface="Noto Sans"/>
                <a:cs typeface="Noto Sans"/>
                <a:sym typeface="Noto Sans"/>
              </a:rPr>
              <a:t>and confidence in new vaccine </a:t>
            </a:r>
            <a:r>
              <a:rPr lang="fr-FR" sz="2000" dirty="0" err="1">
                <a:solidFill>
                  <a:schemeClr val="tx1">
                    <a:lumMod val="65000"/>
                    <a:lumOff val="35000"/>
                  </a:schemeClr>
                </a:solidFill>
                <a:latin typeface="Noto Sans"/>
                <a:ea typeface="Noto Sans"/>
                <a:cs typeface="Noto Sans"/>
                <a:sym typeface="Noto Sans"/>
              </a:rPr>
              <a:t>safety</a:t>
            </a:r>
            <a:r>
              <a:rPr lang="fr-FR" sz="2000" dirty="0">
                <a:solidFill>
                  <a:schemeClr val="tx1">
                    <a:lumMod val="65000"/>
                    <a:lumOff val="35000"/>
                  </a:schemeClr>
                </a:solidFill>
                <a:latin typeface="Noto Sans"/>
                <a:ea typeface="Noto Sans"/>
                <a:cs typeface="Noto Sans"/>
                <a:sym typeface="Noto Sans"/>
              </a:rPr>
              <a:t> and </a:t>
            </a:r>
            <a:r>
              <a:rPr lang="fr-FR" sz="2000" dirty="0" err="1">
                <a:solidFill>
                  <a:schemeClr val="tx1">
                    <a:lumMod val="65000"/>
                    <a:lumOff val="35000"/>
                  </a:schemeClr>
                </a:solidFill>
                <a:latin typeface="Noto Sans"/>
                <a:ea typeface="Noto Sans"/>
                <a:cs typeface="Noto Sans"/>
                <a:sym typeface="Noto Sans"/>
              </a:rPr>
              <a:t>efficacy</a:t>
            </a:r>
            <a:endParaRPr sz="2000" dirty="0">
              <a:solidFill>
                <a:schemeClr val="tx1">
                  <a:lumMod val="65000"/>
                  <a:lumOff val="35000"/>
                </a:schemeClr>
              </a:solidFill>
              <a:latin typeface="Noto Sans"/>
              <a:ea typeface="Noto Sans"/>
              <a:cs typeface="Noto Sans"/>
              <a:sym typeface="Noto Sans"/>
            </a:endParaRPr>
          </a:p>
        </p:txBody>
      </p:sp>
      <p:sp>
        <p:nvSpPr>
          <p:cNvPr id="397" name="Google Shape;397;g354fc7c9973_0_410"/>
          <p:cNvSpPr txBox="1"/>
          <p:nvPr/>
        </p:nvSpPr>
        <p:spPr>
          <a:xfrm>
            <a:off x="874712" y="1228066"/>
            <a:ext cx="11317288" cy="735197"/>
          </a:xfrm>
          <a:prstGeom prst="rect">
            <a:avLst/>
          </a:prstGeom>
          <a:noFill/>
          <a:ln>
            <a:noFill/>
          </a:ln>
        </p:spPr>
        <p:txBody>
          <a:bodyPr spcFirstLastPara="1" wrap="square" lIns="121900" tIns="121900" rIns="121900" bIns="121900" anchor="t" anchorCtr="0">
            <a:normAutofit/>
          </a:bodyPr>
          <a:lstStyle/>
          <a:p>
            <a:pPr>
              <a:spcAft>
                <a:spcPts val="1333"/>
              </a:spcAft>
              <a:buClr>
                <a:srgbClr val="000000"/>
              </a:buClr>
              <a:buSzPct val="144186"/>
            </a:pPr>
            <a:r>
              <a:rPr lang="fr-FR" sz="2100" b="1" dirty="0" err="1">
                <a:solidFill>
                  <a:srgbClr val="523760"/>
                </a:solidFill>
                <a:latin typeface="Noto Sans"/>
                <a:ea typeface="Noto Sans"/>
                <a:cs typeface="Noto Sans"/>
                <a:sym typeface="Noto Sans"/>
              </a:rPr>
              <a:t>Political</a:t>
            </a:r>
            <a:r>
              <a:rPr lang="fr-FR" sz="2100" b="1" dirty="0">
                <a:solidFill>
                  <a:srgbClr val="523760"/>
                </a:solidFill>
                <a:latin typeface="Noto Sans"/>
                <a:ea typeface="Noto Sans"/>
                <a:cs typeface="Noto Sans"/>
                <a:sym typeface="Noto Sans"/>
              </a:rPr>
              <a:t> </a:t>
            </a:r>
            <a:r>
              <a:rPr lang="fr-FR" sz="2100" b="1" dirty="0" err="1">
                <a:solidFill>
                  <a:srgbClr val="523760"/>
                </a:solidFill>
                <a:latin typeface="Noto Sans"/>
                <a:ea typeface="Noto Sans"/>
                <a:cs typeface="Noto Sans"/>
                <a:sym typeface="Noto Sans"/>
              </a:rPr>
              <a:t>Ideology</a:t>
            </a:r>
            <a:r>
              <a:rPr lang="fr-FR" sz="2100" b="1" dirty="0">
                <a:solidFill>
                  <a:srgbClr val="523760"/>
                </a:solidFill>
                <a:latin typeface="Noto Sans"/>
                <a:ea typeface="Noto Sans"/>
                <a:cs typeface="Noto Sans"/>
                <a:sym typeface="Noto Sans"/>
              </a:rPr>
              <a:t> and </a:t>
            </a:r>
            <a:r>
              <a:rPr lang="fr-FR" sz="2100" b="1" dirty="0" err="1">
                <a:solidFill>
                  <a:srgbClr val="523760"/>
                </a:solidFill>
                <a:latin typeface="Noto Sans"/>
                <a:ea typeface="Noto Sans"/>
                <a:cs typeface="Noto Sans"/>
                <a:sym typeface="Noto Sans"/>
              </a:rPr>
              <a:t>Misinformation</a:t>
            </a:r>
            <a:r>
              <a:rPr lang="fr-FR" sz="2100" b="1" dirty="0">
                <a:solidFill>
                  <a:srgbClr val="523760"/>
                </a:solidFill>
                <a:latin typeface="Noto Sans"/>
                <a:ea typeface="Noto Sans"/>
                <a:cs typeface="Noto Sans"/>
                <a:sym typeface="Noto Sans"/>
              </a:rPr>
              <a:t> in </a:t>
            </a:r>
            <a:r>
              <a:rPr lang="fr-FR" sz="2100" b="1" dirty="0" err="1">
                <a:solidFill>
                  <a:srgbClr val="523760"/>
                </a:solidFill>
                <a:latin typeface="Noto Sans"/>
                <a:ea typeface="Noto Sans"/>
                <a:cs typeface="Noto Sans"/>
                <a:sym typeface="Noto Sans"/>
              </a:rPr>
              <a:t>Shaping</a:t>
            </a:r>
            <a:r>
              <a:rPr lang="fr-FR" sz="2100" b="1" dirty="0">
                <a:solidFill>
                  <a:srgbClr val="523760"/>
                </a:solidFill>
                <a:latin typeface="Noto Sans"/>
                <a:ea typeface="Noto Sans"/>
                <a:cs typeface="Noto Sans"/>
                <a:sym typeface="Noto Sans"/>
              </a:rPr>
              <a:t> Public </a:t>
            </a:r>
            <a:r>
              <a:rPr lang="fr-FR" sz="2100" b="1" dirty="0" err="1">
                <a:solidFill>
                  <a:srgbClr val="523760"/>
                </a:solidFill>
                <a:latin typeface="Noto Sans"/>
                <a:ea typeface="Noto Sans"/>
                <a:cs typeface="Noto Sans"/>
                <a:sym typeface="Noto Sans"/>
              </a:rPr>
              <a:t>Discourse</a:t>
            </a:r>
            <a:r>
              <a:rPr lang="fr-FR" sz="2100" b="1" dirty="0">
                <a:solidFill>
                  <a:srgbClr val="523760"/>
                </a:solidFill>
                <a:latin typeface="Noto Sans"/>
                <a:ea typeface="Noto Sans"/>
                <a:cs typeface="Noto Sans"/>
                <a:sym typeface="Noto Sans"/>
              </a:rPr>
              <a:t> in Vaccine Risk</a:t>
            </a:r>
            <a:endParaRPr lang="fr-FR" sz="2100" dirty="0">
              <a:solidFill>
                <a:srgbClr val="666666"/>
              </a:solidFill>
              <a:latin typeface="Noto Sans"/>
              <a:ea typeface="Noto Sans"/>
              <a:cs typeface="Noto Sans"/>
              <a:sym typeface="Noto Sans"/>
            </a:endParaRPr>
          </a:p>
        </p:txBody>
      </p:sp>
      <p:sp>
        <p:nvSpPr>
          <p:cNvPr id="399" name="Google Shape;399;g354fc7c9973_0_410"/>
          <p:cNvSpPr txBox="1"/>
          <p:nvPr/>
        </p:nvSpPr>
        <p:spPr>
          <a:xfrm>
            <a:off x="874713" y="5260000"/>
            <a:ext cx="4144579" cy="1113200"/>
          </a:xfrm>
          <a:prstGeom prst="rect">
            <a:avLst/>
          </a:prstGeom>
          <a:noFill/>
          <a:ln>
            <a:noFill/>
          </a:ln>
        </p:spPr>
        <p:txBody>
          <a:bodyPr spcFirstLastPara="1" wrap="square" lIns="121900" tIns="121900" rIns="121900" bIns="121900" anchor="t" anchorCtr="0">
            <a:noAutofit/>
          </a:bodyPr>
          <a:lstStyle/>
          <a:p>
            <a:pPr>
              <a:lnSpc>
                <a:spcPct val="115000"/>
              </a:lnSpc>
              <a:spcBef>
                <a:spcPts val="1600"/>
              </a:spcBef>
              <a:spcAft>
                <a:spcPts val="1333"/>
              </a:spcAft>
              <a:buClr>
                <a:srgbClr val="000000"/>
              </a:buClr>
              <a:buSzPct val="100000"/>
            </a:pPr>
            <a:r>
              <a:rPr lang="fr-FR" b="1" dirty="0">
                <a:solidFill>
                  <a:schemeClr val="tx1">
                    <a:lumMod val="65000"/>
                    <a:lumOff val="35000"/>
                  </a:schemeClr>
                </a:solidFill>
                <a:latin typeface="Noto Sans"/>
                <a:ea typeface="Noto Sans"/>
                <a:cs typeface="Noto Sans"/>
                <a:sym typeface="Noto Sans"/>
              </a:rPr>
              <a:t>Dr. Timothy Caulfield</a:t>
            </a:r>
            <a:r>
              <a:rPr lang="fr-FR" b="1" i="1" dirty="0">
                <a:solidFill>
                  <a:schemeClr val="tx1">
                    <a:lumMod val="65000"/>
                    <a:lumOff val="35000"/>
                  </a:schemeClr>
                </a:solidFill>
                <a:latin typeface="Noto Sans Bold"/>
                <a:ea typeface="Noto Sans Bold"/>
                <a:cs typeface="Noto Sans Bold"/>
                <a:sym typeface="Noto Sans"/>
              </a:rPr>
              <a:t/>
            </a:r>
            <a:br>
              <a:rPr lang="fr-FR" b="1" i="1" dirty="0">
                <a:solidFill>
                  <a:schemeClr val="tx1">
                    <a:lumMod val="65000"/>
                    <a:lumOff val="35000"/>
                  </a:schemeClr>
                </a:solidFill>
                <a:latin typeface="Noto Sans Bold"/>
                <a:ea typeface="Noto Sans Bold"/>
                <a:cs typeface="Noto Sans Bold"/>
                <a:sym typeface="Noto Sans"/>
              </a:rPr>
            </a:br>
            <a:r>
              <a:rPr lang="fr-FR" dirty="0" err="1">
                <a:solidFill>
                  <a:schemeClr val="tx1">
                    <a:lumMod val="65000"/>
                    <a:lumOff val="35000"/>
                  </a:schemeClr>
                </a:solidFill>
                <a:latin typeface="Noto Sans"/>
                <a:ea typeface="Noto Sans"/>
                <a:cs typeface="Noto Sans"/>
                <a:sym typeface="Noto Sans"/>
              </a:rPr>
              <a:t>University</a:t>
            </a:r>
            <a:r>
              <a:rPr lang="fr-FR" dirty="0">
                <a:solidFill>
                  <a:schemeClr val="tx1">
                    <a:lumMod val="65000"/>
                    <a:lumOff val="35000"/>
                  </a:schemeClr>
                </a:solidFill>
                <a:latin typeface="Noto Sans"/>
                <a:ea typeface="Noto Sans"/>
                <a:cs typeface="Noto Sans"/>
                <a:sym typeface="Noto Sans"/>
              </a:rPr>
              <a:t> of Alberta</a:t>
            </a:r>
            <a:endParaRPr dirty="0">
              <a:solidFill>
                <a:schemeClr val="tx1">
                  <a:lumMod val="65000"/>
                  <a:lumOff val="35000"/>
                </a:schemeClr>
              </a:solidFill>
              <a:latin typeface="Noto Sans"/>
              <a:ea typeface="Noto Sans"/>
              <a:cs typeface="Noto Sans"/>
              <a:sym typeface="Noto Sans"/>
            </a:endParaRPr>
          </a:p>
        </p:txBody>
      </p:sp>
      <p:pic>
        <p:nvPicPr>
          <p:cNvPr id="400" name="Google Shape;400;g354fc7c9973_0_410" title="Timothy Caulfield.png"/>
          <p:cNvPicPr preferRelativeResize="0"/>
          <p:nvPr/>
        </p:nvPicPr>
        <p:blipFill rotWithShape="1">
          <a:blip r:embed="rId3">
            <a:alphaModFix/>
          </a:blip>
          <a:srcRect/>
          <a:stretch/>
        </p:blipFill>
        <p:spPr>
          <a:xfrm>
            <a:off x="417114" y="2256043"/>
            <a:ext cx="3136701" cy="3136701"/>
          </a:xfrm>
          <a:prstGeom prst="rect">
            <a:avLst/>
          </a:prstGeom>
          <a:noFill/>
          <a:ln>
            <a:noFill/>
          </a:ln>
        </p:spPr>
      </p:pic>
      <p:sp>
        <p:nvSpPr>
          <p:cNvPr id="405" name="Google Shape;405;g354fc7c9973_0_410"/>
          <p:cNvSpPr txBox="1"/>
          <p:nvPr/>
        </p:nvSpPr>
        <p:spPr>
          <a:xfrm>
            <a:off x="3955400" y="3637029"/>
            <a:ext cx="7576400" cy="1903201"/>
          </a:xfrm>
          <a:prstGeom prst="rect">
            <a:avLst/>
          </a:prstGeom>
          <a:noFill/>
          <a:ln>
            <a:noFill/>
          </a:ln>
        </p:spPr>
        <p:txBody>
          <a:bodyPr spcFirstLastPara="1" wrap="square" lIns="121900" tIns="121900" rIns="121900" bIns="121900" anchor="t" anchorCtr="0">
            <a:noAutofit/>
          </a:bodyPr>
          <a:lstStyle/>
          <a:p>
            <a:pPr marL="203195">
              <a:spcBef>
                <a:spcPts val="600"/>
              </a:spcBef>
              <a:buClr>
                <a:srgbClr val="666666"/>
              </a:buClr>
              <a:buSzPts val="1200"/>
            </a:pPr>
            <a:r>
              <a:rPr lang="en-CA" sz="2000" dirty="0">
                <a:solidFill>
                  <a:srgbClr val="666666"/>
                </a:solidFill>
                <a:highlight>
                  <a:srgbClr val="FFFFFF"/>
                </a:highlight>
                <a:latin typeface="Noto Sans"/>
                <a:ea typeface="Noto Sans"/>
                <a:cs typeface="Noto Sans"/>
                <a:sym typeface="Noto Sans"/>
              </a:rPr>
              <a:t>Role of partisan politics in how elected </a:t>
            </a:r>
            <a:r>
              <a:rPr lang="fr-FR" sz="2000" dirty="0" err="1">
                <a:solidFill>
                  <a:srgbClr val="666666"/>
                </a:solidFill>
                <a:highlight>
                  <a:srgbClr val="FFFFFF"/>
                </a:highlight>
                <a:latin typeface="Noto Sans"/>
                <a:ea typeface="Noto Sans"/>
                <a:cs typeface="Noto Sans"/>
                <a:sym typeface="Noto Sans"/>
              </a:rPr>
              <a:t>officials</a:t>
            </a:r>
            <a:r>
              <a:rPr lang="fr-FR" sz="2000" dirty="0">
                <a:solidFill>
                  <a:srgbClr val="666666"/>
                </a:solidFill>
                <a:highlight>
                  <a:srgbClr val="FFFFFF"/>
                </a:highlight>
                <a:latin typeface="Noto Sans"/>
                <a:ea typeface="Noto Sans"/>
                <a:cs typeface="Noto Sans"/>
                <a:sym typeface="Noto Sans"/>
              </a:rPr>
              <a:t> talk about vaccine </a:t>
            </a:r>
            <a:r>
              <a:rPr lang="fr-FR" sz="2000" dirty="0" err="1">
                <a:solidFill>
                  <a:srgbClr val="666666"/>
                </a:solidFill>
                <a:highlight>
                  <a:srgbClr val="FFFFFF"/>
                </a:highlight>
                <a:latin typeface="Noto Sans"/>
                <a:ea typeface="Noto Sans"/>
                <a:cs typeface="Noto Sans"/>
                <a:sym typeface="Noto Sans"/>
              </a:rPr>
              <a:t>safety</a:t>
            </a:r>
            <a:endParaRPr lang="fr-FR" sz="2000" dirty="0">
              <a:solidFill>
                <a:srgbClr val="666666"/>
              </a:solidFill>
              <a:highlight>
                <a:srgbClr val="FFFFFF"/>
              </a:highlight>
              <a:latin typeface="Noto Sans"/>
              <a:ea typeface="Noto Sans"/>
              <a:cs typeface="Noto Sans"/>
              <a:sym typeface="Noto Sans"/>
            </a:endParaRPr>
          </a:p>
          <a:p>
            <a:pPr marL="203195">
              <a:spcBef>
                <a:spcPts val="600"/>
              </a:spcBef>
              <a:buClr>
                <a:srgbClr val="666666"/>
              </a:buClr>
              <a:buSzPts val="1200"/>
            </a:pPr>
            <a:r>
              <a:rPr lang="fr-FR" sz="2000" dirty="0" err="1">
                <a:solidFill>
                  <a:srgbClr val="666666"/>
                </a:solidFill>
                <a:highlight>
                  <a:srgbClr val="FFFFFF"/>
                </a:highlight>
                <a:latin typeface="Noto Sans"/>
                <a:ea typeface="Noto Sans"/>
                <a:cs typeface="Noto Sans"/>
                <a:sym typeface="Noto Sans"/>
              </a:rPr>
              <a:t>Misinterpretation</a:t>
            </a:r>
            <a:r>
              <a:rPr lang="fr-FR" sz="2000" dirty="0">
                <a:solidFill>
                  <a:srgbClr val="666666"/>
                </a:solidFill>
                <a:highlight>
                  <a:srgbClr val="FFFFFF"/>
                </a:highlight>
                <a:latin typeface="Noto Sans"/>
                <a:ea typeface="Noto Sans"/>
                <a:cs typeface="Noto Sans"/>
                <a:sym typeface="Noto Sans"/>
              </a:rPr>
              <a:t> and </a:t>
            </a:r>
            <a:r>
              <a:rPr lang="fr-FR" sz="2000" dirty="0" err="1">
                <a:solidFill>
                  <a:srgbClr val="666666"/>
                </a:solidFill>
                <a:highlight>
                  <a:srgbClr val="FFFFFF"/>
                </a:highlight>
                <a:latin typeface="Noto Sans"/>
                <a:ea typeface="Noto Sans"/>
                <a:cs typeface="Noto Sans"/>
                <a:sym typeface="Noto Sans"/>
              </a:rPr>
              <a:t>misrepresentation</a:t>
            </a:r>
            <a:r>
              <a:rPr lang="fr-FR" sz="2000" dirty="0">
                <a:solidFill>
                  <a:srgbClr val="666666"/>
                </a:solidFill>
                <a:highlight>
                  <a:srgbClr val="FFFFFF"/>
                </a:highlight>
                <a:latin typeface="Noto Sans"/>
                <a:ea typeface="Noto Sans"/>
                <a:cs typeface="Noto Sans"/>
                <a:sym typeface="Noto Sans"/>
              </a:rPr>
              <a:t> of data </a:t>
            </a:r>
            <a:r>
              <a:rPr lang="fr-FR" sz="2000" dirty="0" err="1">
                <a:solidFill>
                  <a:srgbClr val="666666"/>
                </a:solidFill>
                <a:highlight>
                  <a:srgbClr val="FFFFFF"/>
                </a:highlight>
                <a:latin typeface="Noto Sans"/>
                <a:ea typeface="Noto Sans"/>
                <a:cs typeface="Noto Sans"/>
                <a:sym typeface="Noto Sans"/>
              </a:rPr>
              <a:t>from</a:t>
            </a:r>
            <a:r>
              <a:rPr lang="fr-FR" sz="2000" dirty="0">
                <a:solidFill>
                  <a:srgbClr val="666666"/>
                </a:solidFill>
                <a:highlight>
                  <a:srgbClr val="FFFFFF"/>
                </a:highlight>
                <a:latin typeface="Noto Sans"/>
                <a:ea typeface="Noto Sans"/>
                <a:cs typeface="Noto Sans"/>
                <a:sym typeface="Noto Sans"/>
              </a:rPr>
              <a:t> </a:t>
            </a:r>
            <a:r>
              <a:rPr lang="fr-FR" sz="2000" dirty="0">
                <a:solidFill>
                  <a:srgbClr val="666666"/>
                </a:solidFill>
                <a:highlight>
                  <a:schemeClr val="lt1"/>
                </a:highlight>
                <a:latin typeface="Noto Sans"/>
                <a:ea typeface="Noto Sans"/>
                <a:cs typeface="Noto Sans"/>
                <a:sym typeface="Noto Sans"/>
              </a:rPr>
              <a:t>vaccine adverse </a:t>
            </a:r>
            <a:r>
              <a:rPr lang="fr-FR" sz="2000" dirty="0" err="1">
                <a:solidFill>
                  <a:srgbClr val="666666"/>
                </a:solidFill>
                <a:highlight>
                  <a:schemeClr val="lt1"/>
                </a:highlight>
                <a:latin typeface="Noto Sans"/>
                <a:ea typeface="Noto Sans"/>
                <a:cs typeface="Noto Sans"/>
                <a:sym typeface="Noto Sans"/>
              </a:rPr>
              <a:t>events</a:t>
            </a:r>
            <a:r>
              <a:rPr lang="fr-FR" sz="2000" dirty="0">
                <a:solidFill>
                  <a:srgbClr val="666666"/>
                </a:solidFill>
                <a:highlight>
                  <a:schemeClr val="lt1"/>
                </a:highlight>
                <a:latin typeface="Noto Sans"/>
                <a:ea typeface="Noto Sans"/>
                <a:cs typeface="Noto Sans"/>
                <a:sym typeface="Noto Sans"/>
              </a:rPr>
              <a:t> </a:t>
            </a:r>
            <a:r>
              <a:rPr lang="fr-FR" sz="2000" dirty="0" err="1">
                <a:solidFill>
                  <a:srgbClr val="666666"/>
                </a:solidFill>
                <a:highlight>
                  <a:schemeClr val="lt1"/>
                </a:highlight>
                <a:latin typeface="Noto Sans"/>
                <a:ea typeface="Noto Sans"/>
                <a:cs typeface="Noto Sans"/>
                <a:sym typeface="Noto Sans"/>
              </a:rPr>
              <a:t>reporting</a:t>
            </a:r>
            <a:r>
              <a:rPr lang="fr-FR" sz="2000" dirty="0">
                <a:solidFill>
                  <a:srgbClr val="666666"/>
                </a:solidFill>
                <a:highlight>
                  <a:schemeClr val="lt1"/>
                </a:highlight>
                <a:latin typeface="Noto Sans"/>
                <a:ea typeface="Noto Sans"/>
                <a:cs typeface="Noto Sans"/>
                <a:sym typeface="Noto Sans"/>
              </a:rPr>
              <a:t> </a:t>
            </a:r>
            <a:r>
              <a:rPr lang="fr-FR" sz="2000" dirty="0" err="1">
                <a:solidFill>
                  <a:srgbClr val="666666"/>
                </a:solidFill>
                <a:highlight>
                  <a:schemeClr val="lt1"/>
                </a:highlight>
                <a:latin typeface="Noto Sans"/>
                <a:ea typeface="Noto Sans"/>
                <a:cs typeface="Noto Sans"/>
                <a:sym typeface="Noto Sans"/>
              </a:rPr>
              <a:t>systems</a:t>
            </a:r>
            <a:r>
              <a:rPr lang="fr-FR" sz="2000" dirty="0">
                <a:solidFill>
                  <a:srgbClr val="666666"/>
                </a:solidFill>
                <a:highlight>
                  <a:schemeClr val="lt1"/>
                </a:highlight>
                <a:latin typeface="Noto Sans"/>
                <a:ea typeface="Noto Sans"/>
                <a:cs typeface="Noto Sans"/>
                <a:sym typeface="Noto Sans"/>
              </a:rPr>
              <a:t> on social media</a:t>
            </a:r>
            <a:endParaRPr sz="2000" dirty="0">
              <a:solidFill>
                <a:srgbClr val="666666"/>
              </a:solidFill>
              <a:latin typeface="Noto Sans"/>
              <a:ea typeface="Noto Sans"/>
              <a:cs typeface="Noto Sans"/>
              <a:sym typeface="Noto Sans"/>
            </a:endParaRPr>
          </a:p>
        </p:txBody>
      </p:sp>
      <p:pic>
        <p:nvPicPr>
          <p:cNvPr id="2" name="Google Shape;144;g3847a15b2ac_0_167">
            <a:extLst>
              <a:ext uri="{FF2B5EF4-FFF2-40B4-BE49-F238E27FC236}">
                <a16:creationId xmlns:a16="http://schemas.microsoft.com/office/drawing/2014/main" id="{4E43B2CF-81BC-816C-6184-8136DFDF031F}"/>
              </a:ext>
            </a:extLst>
          </p:cNvPr>
          <p:cNvPicPr preferRelativeResize="0"/>
          <p:nvPr/>
        </p:nvPicPr>
        <p:blipFill rotWithShape="1">
          <a:blip r:embed="rId4">
            <a:alphaModFix/>
          </a:blip>
          <a:srcRect/>
          <a:stretch/>
        </p:blipFill>
        <p:spPr>
          <a:xfrm>
            <a:off x="372400" y="207400"/>
            <a:ext cx="2269203" cy="656866"/>
          </a:xfrm>
          <a:prstGeom prst="rect">
            <a:avLst/>
          </a:prstGeom>
          <a:noFill/>
          <a:ln>
            <a:noFill/>
          </a:ln>
        </p:spPr>
      </p:pic>
      <p:cxnSp>
        <p:nvCxnSpPr>
          <p:cNvPr id="3" name="Google Shape;145;g3847a15b2ac_0_167">
            <a:extLst>
              <a:ext uri="{FF2B5EF4-FFF2-40B4-BE49-F238E27FC236}">
                <a16:creationId xmlns:a16="http://schemas.microsoft.com/office/drawing/2014/main" id="{4D05B4BE-3A52-0DCA-2E66-E8EBB16DC391}"/>
              </a:ext>
            </a:extLst>
          </p:cNvPr>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pic>
        <p:nvPicPr>
          <p:cNvPr id="4" name="Google Shape;146;g3847a15b2ac_0_167">
            <a:extLst>
              <a:ext uri="{FF2B5EF4-FFF2-40B4-BE49-F238E27FC236}">
                <a16:creationId xmlns:a16="http://schemas.microsoft.com/office/drawing/2014/main" id="{4621B815-BC94-9615-25DF-82CA095E1B2F}"/>
              </a:ext>
            </a:extLst>
          </p:cNvPr>
          <p:cNvPicPr preferRelativeResize="0"/>
          <p:nvPr/>
        </p:nvPicPr>
        <p:blipFill rotWithShape="1">
          <a:blip r:embed="rId4">
            <a:alphaModFix/>
          </a:blip>
          <a:srcRect l="14099" r="77904"/>
          <a:stretch/>
        </p:blipFill>
        <p:spPr>
          <a:xfrm>
            <a:off x="11651712" y="392267"/>
            <a:ext cx="250900" cy="472000"/>
          </a:xfrm>
          <a:prstGeom prst="rect">
            <a:avLst/>
          </a:prstGeom>
          <a:noFill/>
          <a:ln>
            <a:noFill/>
          </a:ln>
        </p:spPr>
      </p:pic>
      <p:sp>
        <p:nvSpPr>
          <p:cNvPr id="5" name="Google Shape;147;g3847a15b2ac_0_167">
            <a:extLst>
              <a:ext uri="{FF2B5EF4-FFF2-40B4-BE49-F238E27FC236}">
                <a16:creationId xmlns:a16="http://schemas.microsoft.com/office/drawing/2014/main" id="{B9AF7406-B637-C80B-81A4-43F0DAC3A293}"/>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14</a:t>
            </a:fld>
            <a:endParaRPr sz="800" dirty="0">
              <a:latin typeface="Noto Sans Light"/>
              <a:ea typeface="Noto Sans Light"/>
              <a:cs typeface="Noto Sans Light"/>
              <a:sym typeface="Noto Sans Light"/>
            </a:endParaRPr>
          </a:p>
        </p:txBody>
      </p:sp>
      <p:sp>
        <p:nvSpPr>
          <p:cNvPr id="6" name="Google Shape;446;p4">
            <a:extLst>
              <a:ext uri="{FF2B5EF4-FFF2-40B4-BE49-F238E27FC236}">
                <a16:creationId xmlns:a16="http://schemas.microsoft.com/office/drawing/2014/main" id="{C1D8D5F5-4DB3-1237-BD10-06D0E4BC1D2E}"/>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7" name="Google Shape;383;g361faaf036b_2_213">
            <a:extLst>
              <a:ext uri="{FF2B5EF4-FFF2-40B4-BE49-F238E27FC236}">
                <a16:creationId xmlns:a16="http://schemas.microsoft.com/office/drawing/2014/main" id="{30315C18-2479-4C9A-DDB5-648B8EBE8ED8}"/>
              </a:ext>
            </a:extLst>
          </p:cNvPr>
          <p:cNvSpPr/>
          <p:nvPr/>
        </p:nvSpPr>
        <p:spPr>
          <a:xfrm>
            <a:off x="3884567" y="3131297"/>
            <a:ext cx="1813600" cy="472000"/>
          </a:xfrm>
          <a:prstGeom prst="roundRect">
            <a:avLst>
              <a:gd name="adj" fmla="val 16667"/>
            </a:avLst>
          </a:prstGeom>
          <a:solidFill>
            <a:srgbClr val="533761"/>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lgn="ctr"/>
            <a:endParaRPr sz="2400"/>
          </a:p>
        </p:txBody>
      </p:sp>
      <p:sp>
        <p:nvSpPr>
          <p:cNvPr id="8" name="Google Shape;384;g361faaf036b_2_213">
            <a:extLst>
              <a:ext uri="{FF2B5EF4-FFF2-40B4-BE49-F238E27FC236}">
                <a16:creationId xmlns:a16="http://schemas.microsoft.com/office/drawing/2014/main" id="{AFEDC149-86CA-3ADB-65AE-532F7A063C1F}"/>
              </a:ext>
            </a:extLst>
          </p:cNvPr>
          <p:cNvSpPr/>
          <p:nvPr/>
        </p:nvSpPr>
        <p:spPr>
          <a:xfrm>
            <a:off x="3884567" y="3131297"/>
            <a:ext cx="7576400" cy="2260800"/>
          </a:xfrm>
          <a:prstGeom prst="roundRect">
            <a:avLst>
              <a:gd name="adj" fmla="val 16667"/>
            </a:avLst>
          </a:prstGeom>
          <a:solidFill>
            <a:srgbClr val="000000">
              <a:alpha val="0"/>
            </a:srgbClr>
          </a:solidFill>
          <a:ln w="19050" cap="flat" cmpd="sng">
            <a:solidFill>
              <a:srgbClr val="533761"/>
            </a:solidFill>
            <a:prstDash val="solid"/>
            <a:round/>
            <a:headEnd type="none" w="sm" len="sm"/>
            <a:tailEnd type="none" w="sm" len="sm"/>
          </a:ln>
        </p:spPr>
        <p:txBody>
          <a:bodyPr spcFirstLastPara="1" wrap="square" lIns="121900" tIns="121900" rIns="121900" bIns="121900" anchor="ctr" anchorCtr="0">
            <a:noAutofit/>
          </a:bodyPr>
          <a:lstStyle/>
          <a:p>
            <a:pPr algn="ctr"/>
            <a:endParaRPr sz="2400" dirty="0"/>
          </a:p>
        </p:txBody>
      </p:sp>
      <p:sp>
        <p:nvSpPr>
          <p:cNvPr id="9" name="Google Shape;385;g361faaf036b_2_213">
            <a:extLst>
              <a:ext uri="{FF2B5EF4-FFF2-40B4-BE49-F238E27FC236}">
                <a16:creationId xmlns:a16="http://schemas.microsoft.com/office/drawing/2014/main" id="{978FEEB5-EFB9-25C4-0DB2-146F38692C05}"/>
              </a:ext>
            </a:extLst>
          </p:cNvPr>
          <p:cNvSpPr txBox="1"/>
          <p:nvPr/>
        </p:nvSpPr>
        <p:spPr>
          <a:xfrm>
            <a:off x="4010167" y="3131297"/>
            <a:ext cx="1634800" cy="656800"/>
          </a:xfrm>
          <a:prstGeom prst="rect">
            <a:avLst/>
          </a:prstGeom>
          <a:noFill/>
          <a:ln>
            <a:noFill/>
          </a:ln>
        </p:spPr>
        <p:txBody>
          <a:bodyPr spcFirstLastPara="1" wrap="square" lIns="121900" tIns="121900" rIns="121900" bIns="121900" anchor="t" anchorCtr="0">
            <a:normAutofit fontScale="77500" lnSpcReduction="20000"/>
          </a:bodyPr>
          <a:lstStyle/>
          <a:p>
            <a:pPr>
              <a:spcAft>
                <a:spcPts val="1333"/>
              </a:spcAft>
              <a:buClr>
                <a:srgbClr val="000000"/>
              </a:buClr>
              <a:buSzPts val="3100"/>
            </a:pPr>
            <a:r>
              <a:rPr lang="fr-FR" sz="2533" b="1" dirty="0">
                <a:solidFill>
                  <a:schemeClr val="lt1"/>
                </a:solidFill>
                <a:highlight>
                  <a:srgbClr val="533761"/>
                </a:highlight>
                <a:latin typeface="Noto Sans"/>
                <a:ea typeface="Noto Sans"/>
                <a:cs typeface="Noto Sans"/>
                <a:sym typeface="Noto Sans"/>
              </a:rPr>
              <a:t>Focus</a:t>
            </a:r>
            <a:endParaRPr sz="1067" dirty="0">
              <a:solidFill>
                <a:schemeClr val="lt1"/>
              </a:solidFill>
              <a:highlight>
                <a:srgbClr val="533761"/>
              </a:highlight>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354fc7c9973_0_0"/>
          <p:cNvSpPr txBox="1"/>
          <p:nvPr/>
        </p:nvSpPr>
        <p:spPr>
          <a:xfrm>
            <a:off x="3841815" y="1941917"/>
            <a:ext cx="7970400" cy="948108"/>
          </a:xfrm>
          <a:prstGeom prst="rect">
            <a:avLst/>
          </a:prstGeom>
          <a:noFill/>
          <a:ln>
            <a:noFill/>
          </a:ln>
        </p:spPr>
        <p:txBody>
          <a:bodyPr spcFirstLastPara="1" wrap="square" lIns="121900" tIns="121900" rIns="121900" bIns="121900" anchor="t" anchorCtr="0">
            <a:noAutofit/>
          </a:bodyPr>
          <a:lstStyle/>
          <a:p>
            <a:pPr>
              <a:lnSpc>
                <a:spcPct val="115000"/>
              </a:lnSpc>
              <a:buClr>
                <a:srgbClr val="000000"/>
              </a:buClr>
              <a:buSzPct val="100000"/>
            </a:pPr>
            <a:r>
              <a:rPr lang="fr-FR" sz="2133" dirty="0">
                <a:solidFill>
                  <a:schemeClr val="tx1">
                    <a:lumMod val="65000"/>
                    <a:lumOff val="35000"/>
                  </a:schemeClr>
                </a:solidFill>
                <a:latin typeface="Noto Sans"/>
                <a:ea typeface="Noto Sans"/>
                <a:cs typeface="Noto Sans"/>
                <a:sym typeface="Noto Sans"/>
              </a:rPr>
              <a:t>An accessible guide to </a:t>
            </a:r>
            <a:r>
              <a:rPr lang="fr-FR" sz="2133" dirty="0" err="1">
                <a:solidFill>
                  <a:schemeClr val="tx1">
                    <a:lumMod val="65000"/>
                    <a:lumOff val="35000"/>
                  </a:schemeClr>
                </a:solidFill>
                <a:latin typeface="Noto Sans"/>
                <a:ea typeface="Noto Sans"/>
                <a:cs typeface="Noto Sans"/>
                <a:sym typeface="Noto Sans"/>
              </a:rPr>
              <a:t>demystify</a:t>
            </a:r>
            <a:r>
              <a:rPr lang="fr-FR" sz="2133" dirty="0">
                <a:solidFill>
                  <a:schemeClr val="tx1">
                    <a:lumMod val="65000"/>
                    <a:lumOff val="35000"/>
                  </a:schemeClr>
                </a:solidFill>
                <a:latin typeface="Noto Sans"/>
                <a:ea typeface="Noto Sans"/>
                <a:cs typeface="Noto Sans"/>
                <a:sym typeface="Noto Sans"/>
              </a:rPr>
              <a:t> how new vaccines and </a:t>
            </a:r>
            <a:r>
              <a:rPr lang="fr-FR" sz="2133" dirty="0" err="1">
                <a:solidFill>
                  <a:schemeClr val="tx1">
                    <a:lumMod val="65000"/>
                    <a:lumOff val="35000"/>
                  </a:schemeClr>
                </a:solidFill>
                <a:latin typeface="Noto Sans"/>
                <a:ea typeface="Noto Sans"/>
                <a:cs typeface="Noto Sans"/>
                <a:sym typeface="Noto Sans"/>
              </a:rPr>
              <a:t>immuno-therapeutics</a:t>
            </a:r>
            <a:r>
              <a:rPr lang="fr-FR" sz="2133" dirty="0">
                <a:solidFill>
                  <a:schemeClr val="tx1">
                    <a:lumMod val="65000"/>
                    <a:lumOff val="35000"/>
                  </a:schemeClr>
                </a:solidFill>
                <a:latin typeface="Noto Sans"/>
                <a:ea typeface="Noto Sans"/>
                <a:cs typeface="Noto Sans"/>
                <a:sym typeface="Noto Sans"/>
              </a:rPr>
              <a:t> are </a:t>
            </a:r>
            <a:r>
              <a:rPr lang="fr-FR" sz="2133" dirty="0" err="1">
                <a:solidFill>
                  <a:schemeClr val="tx1">
                    <a:lumMod val="65000"/>
                    <a:lumOff val="35000"/>
                  </a:schemeClr>
                </a:solidFill>
                <a:latin typeface="Noto Sans"/>
                <a:ea typeface="Noto Sans"/>
                <a:cs typeface="Noto Sans"/>
                <a:sym typeface="Noto Sans"/>
              </a:rPr>
              <a:t>developed</a:t>
            </a:r>
            <a:r>
              <a:rPr lang="fr-FR" sz="2133" dirty="0">
                <a:solidFill>
                  <a:schemeClr val="tx1">
                    <a:lumMod val="65000"/>
                    <a:lumOff val="35000"/>
                  </a:schemeClr>
                </a:solidFill>
                <a:latin typeface="Noto Sans"/>
                <a:ea typeface="Noto Sans"/>
                <a:cs typeface="Noto Sans"/>
                <a:sym typeface="Noto Sans"/>
              </a:rPr>
              <a:t> and </a:t>
            </a:r>
            <a:r>
              <a:rPr lang="fr-FR" sz="2133" dirty="0" err="1">
                <a:solidFill>
                  <a:schemeClr val="tx1">
                    <a:lumMod val="65000"/>
                    <a:lumOff val="35000"/>
                  </a:schemeClr>
                </a:solidFill>
                <a:latin typeface="Noto Sans"/>
                <a:ea typeface="Noto Sans"/>
                <a:cs typeface="Noto Sans"/>
                <a:sym typeface="Noto Sans"/>
              </a:rPr>
              <a:t>approved</a:t>
            </a:r>
            <a:r>
              <a:rPr lang="fr-FR" sz="2133" dirty="0">
                <a:solidFill>
                  <a:schemeClr val="tx1">
                    <a:lumMod val="65000"/>
                    <a:lumOff val="35000"/>
                  </a:schemeClr>
                </a:solidFill>
                <a:latin typeface="Noto Sans"/>
                <a:ea typeface="Noto Sans"/>
                <a:cs typeface="Noto Sans"/>
                <a:sym typeface="Noto Sans"/>
              </a:rPr>
              <a:t> for use</a:t>
            </a:r>
            <a:endParaRPr sz="2133" dirty="0">
              <a:solidFill>
                <a:schemeClr val="tx1">
                  <a:lumMod val="65000"/>
                  <a:lumOff val="35000"/>
                </a:schemeClr>
              </a:solidFill>
              <a:latin typeface="Noto Sans"/>
              <a:ea typeface="Noto Sans"/>
              <a:cs typeface="Noto Sans"/>
              <a:sym typeface="Noto Sans"/>
            </a:endParaRPr>
          </a:p>
        </p:txBody>
      </p:sp>
      <p:pic>
        <p:nvPicPr>
          <p:cNvPr id="448" name="Google Shape;448;g354fc7c9973_0_0"/>
          <p:cNvPicPr preferRelativeResize="0"/>
          <p:nvPr/>
        </p:nvPicPr>
        <p:blipFill rotWithShape="1">
          <a:blip r:embed="rId3">
            <a:alphaModFix/>
          </a:blip>
          <a:srcRect/>
          <a:stretch/>
        </p:blipFill>
        <p:spPr>
          <a:xfrm>
            <a:off x="372401" y="207400"/>
            <a:ext cx="2269201" cy="656867"/>
          </a:xfrm>
          <a:prstGeom prst="rect">
            <a:avLst/>
          </a:prstGeom>
          <a:noFill/>
          <a:ln>
            <a:noFill/>
          </a:ln>
        </p:spPr>
      </p:pic>
      <p:cxnSp>
        <p:nvCxnSpPr>
          <p:cNvPr id="449" name="Google Shape;449;g354fc7c9973_0_0"/>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451" name="Google Shape;451;g354fc7c9973_0_0"/>
          <p:cNvPicPr preferRelativeResize="0"/>
          <p:nvPr/>
        </p:nvPicPr>
        <p:blipFill rotWithShape="1">
          <a:blip r:embed="rId3">
            <a:alphaModFix/>
          </a:blip>
          <a:srcRect l="14099" r="77905"/>
          <a:stretch/>
        </p:blipFill>
        <p:spPr>
          <a:xfrm>
            <a:off x="11651712" y="392268"/>
            <a:ext cx="250901" cy="472001"/>
          </a:xfrm>
          <a:prstGeom prst="rect">
            <a:avLst/>
          </a:prstGeom>
          <a:noFill/>
          <a:ln>
            <a:noFill/>
          </a:ln>
        </p:spPr>
      </p:pic>
      <p:pic>
        <p:nvPicPr>
          <p:cNvPr id="453" name="Google Shape;453;g354fc7c9973_0_0" title="BRC profiles.png"/>
          <p:cNvPicPr preferRelativeResize="0"/>
          <p:nvPr/>
        </p:nvPicPr>
        <p:blipFill rotWithShape="1">
          <a:blip r:embed="rId4">
            <a:alphaModFix/>
          </a:blip>
          <a:srcRect/>
          <a:stretch/>
        </p:blipFill>
        <p:spPr>
          <a:xfrm>
            <a:off x="192285" y="1956205"/>
            <a:ext cx="2366399" cy="2366399"/>
          </a:xfrm>
          <a:prstGeom prst="rect">
            <a:avLst/>
          </a:prstGeom>
          <a:noFill/>
          <a:ln>
            <a:noFill/>
          </a:ln>
        </p:spPr>
      </p:pic>
      <p:sp>
        <p:nvSpPr>
          <p:cNvPr id="454" name="Google Shape;454;g354fc7c9973_0_0"/>
          <p:cNvSpPr txBox="1"/>
          <p:nvPr/>
        </p:nvSpPr>
        <p:spPr>
          <a:xfrm>
            <a:off x="259540" y="5812242"/>
            <a:ext cx="4763479" cy="848087"/>
          </a:xfrm>
          <a:prstGeom prst="rect">
            <a:avLst/>
          </a:prstGeom>
          <a:noFill/>
          <a:ln>
            <a:noFill/>
          </a:ln>
        </p:spPr>
        <p:txBody>
          <a:bodyPr spcFirstLastPara="1" wrap="square" lIns="121900" tIns="121900" rIns="121900" bIns="121900" anchor="t" anchorCtr="0">
            <a:noAutofit/>
          </a:bodyPr>
          <a:lstStyle/>
          <a:p>
            <a:pPr>
              <a:buClr>
                <a:srgbClr val="000000"/>
              </a:buClr>
              <a:buSzPts val="1800"/>
            </a:pPr>
            <a:r>
              <a:rPr lang="fr-FR" b="1" dirty="0">
                <a:solidFill>
                  <a:schemeClr val="tx1">
                    <a:lumMod val="65000"/>
                    <a:lumOff val="35000"/>
                  </a:schemeClr>
                </a:solidFill>
                <a:latin typeface="Noto Sans"/>
                <a:ea typeface="Noto Sans"/>
                <a:cs typeface="Noto Sans"/>
                <a:sym typeface="Noto Sans"/>
              </a:rPr>
              <a:t>Dr. </a:t>
            </a:r>
            <a:r>
              <a:rPr lang="fr-FR" b="1" dirty="0" err="1">
                <a:solidFill>
                  <a:schemeClr val="tx1">
                    <a:lumMod val="65000"/>
                    <a:lumOff val="35000"/>
                  </a:schemeClr>
                </a:solidFill>
                <a:latin typeface="Noto Sans"/>
                <a:ea typeface="Noto Sans"/>
                <a:cs typeface="Noto Sans"/>
                <a:sym typeface="Noto Sans"/>
              </a:rPr>
              <a:t>Jillian</a:t>
            </a:r>
            <a:r>
              <a:rPr lang="fr-FR" b="1" dirty="0">
                <a:solidFill>
                  <a:schemeClr val="tx1">
                    <a:lumMod val="65000"/>
                    <a:lumOff val="35000"/>
                  </a:schemeClr>
                </a:solidFill>
                <a:latin typeface="Noto Sans"/>
                <a:ea typeface="Noto Sans"/>
                <a:cs typeface="Noto Sans"/>
                <a:sym typeface="Noto Sans"/>
              </a:rPr>
              <a:t> Kohler</a:t>
            </a:r>
            <a:r>
              <a:rPr lang="fr-FR" dirty="0">
                <a:solidFill>
                  <a:schemeClr val="tx1">
                    <a:lumMod val="65000"/>
                    <a:lumOff val="35000"/>
                  </a:schemeClr>
                </a:solidFill>
                <a:latin typeface="Noto Sans"/>
                <a:ea typeface="Noto Sans"/>
                <a:cs typeface="Noto Sans"/>
                <a:sym typeface="Noto Sans"/>
              </a:rPr>
              <a:t>, </a:t>
            </a:r>
            <a:r>
              <a:rPr lang="fr-FR" dirty="0" err="1">
                <a:solidFill>
                  <a:schemeClr val="tx1">
                    <a:lumMod val="65000"/>
                    <a:lumOff val="35000"/>
                  </a:schemeClr>
                </a:solidFill>
                <a:latin typeface="Noto Sans"/>
                <a:ea typeface="Noto Sans"/>
                <a:cs typeface="Noto Sans"/>
                <a:sym typeface="Noto Sans"/>
              </a:rPr>
              <a:t>University</a:t>
            </a:r>
            <a:r>
              <a:rPr lang="fr-FR" dirty="0">
                <a:solidFill>
                  <a:schemeClr val="tx1">
                    <a:lumMod val="65000"/>
                    <a:lumOff val="35000"/>
                  </a:schemeClr>
                </a:solidFill>
                <a:latin typeface="Noto Sans"/>
                <a:ea typeface="Noto Sans"/>
                <a:cs typeface="Noto Sans"/>
                <a:sym typeface="Noto Sans"/>
              </a:rPr>
              <a:t> of Toronto</a:t>
            </a:r>
          </a:p>
          <a:p>
            <a:pPr>
              <a:lnSpc>
                <a:spcPct val="115000"/>
              </a:lnSpc>
              <a:buClr>
                <a:srgbClr val="000000"/>
              </a:buClr>
              <a:buSzPts val="1800"/>
            </a:pPr>
            <a:r>
              <a:rPr lang="fr-FR" b="1" dirty="0">
                <a:solidFill>
                  <a:schemeClr val="tx1">
                    <a:lumMod val="65000"/>
                    <a:lumOff val="35000"/>
                  </a:schemeClr>
                </a:solidFill>
                <a:latin typeface="Noto Sans"/>
                <a:ea typeface="Noto Sans"/>
                <a:cs typeface="Noto Sans"/>
                <a:sym typeface="Noto Sans"/>
              </a:rPr>
              <a:t>Dr. Kelley Lee</a:t>
            </a:r>
            <a:r>
              <a:rPr lang="fr-FR" dirty="0">
                <a:solidFill>
                  <a:schemeClr val="tx1">
                    <a:lumMod val="65000"/>
                    <a:lumOff val="35000"/>
                  </a:schemeClr>
                </a:solidFill>
                <a:latin typeface="Noto Sans"/>
                <a:ea typeface="Noto Sans"/>
                <a:cs typeface="Noto Sans"/>
                <a:sym typeface="Noto Sans"/>
              </a:rPr>
              <a:t>, Simon Fraser </a:t>
            </a:r>
            <a:r>
              <a:rPr lang="fr-FR" dirty="0" err="1">
                <a:solidFill>
                  <a:schemeClr val="tx1">
                    <a:lumMod val="65000"/>
                    <a:lumOff val="35000"/>
                  </a:schemeClr>
                </a:solidFill>
                <a:latin typeface="Noto Sans"/>
                <a:ea typeface="Noto Sans"/>
                <a:cs typeface="Noto Sans"/>
                <a:sym typeface="Noto Sans"/>
              </a:rPr>
              <a:t>University</a:t>
            </a:r>
            <a:endParaRPr dirty="0">
              <a:solidFill>
                <a:schemeClr val="tx1">
                  <a:lumMod val="65000"/>
                  <a:lumOff val="35000"/>
                </a:schemeClr>
              </a:solidFill>
              <a:latin typeface="Noto Sans"/>
              <a:ea typeface="Noto Sans"/>
              <a:cs typeface="Noto Sans"/>
              <a:sym typeface="Noto Sans"/>
            </a:endParaRPr>
          </a:p>
        </p:txBody>
      </p:sp>
      <p:grpSp>
        <p:nvGrpSpPr>
          <p:cNvPr id="455" name="Google Shape;455;g354fc7c9973_0_0"/>
          <p:cNvGrpSpPr/>
          <p:nvPr/>
        </p:nvGrpSpPr>
        <p:grpSpPr>
          <a:xfrm>
            <a:off x="4020684" y="3002890"/>
            <a:ext cx="7787170" cy="2809352"/>
            <a:chOff x="779580" y="2541295"/>
            <a:chExt cx="5682300" cy="1887300"/>
          </a:xfrm>
        </p:grpSpPr>
        <p:sp>
          <p:nvSpPr>
            <p:cNvPr id="457" name="Google Shape;457;g354fc7c9973_0_0"/>
            <p:cNvSpPr/>
            <p:nvPr/>
          </p:nvSpPr>
          <p:spPr>
            <a:xfrm>
              <a:off x="779580" y="2541295"/>
              <a:ext cx="5682300" cy="1887300"/>
            </a:xfrm>
            <a:prstGeom prst="roundRect">
              <a:avLst>
                <a:gd name="adj" fmla="val 16667"/>
              </a:avLst>
            </a:prstGeom>
            <a:solidFill>
              <a:srgbClr val="000000">
                <a:alpha val="0"/>
              </a:srgbClr>
            </a:solidFill>
            <a:ln w="19050" cap="flat" cmpd="sng">
              <a:solidFill>
                <a:srgbClr val="533761"/>
              </a:solidFill>
              <a:prstDash val="solid"/>
              <a:round/>
              <a:headEnd type="none" w="sm" len="sm"/>
              <a:tailEnd type="none" w="sm" len="sm"/>
            </a:ln>
          </p:spPr>
          <p:txBody>
            <a:bodyPr spcFirstLastPara="1" wrap="square" lIns="121900" tIns="121900" rIns="121900" bIns="121900" anchor="ctr" anchorCtr="0">
              <a:noAutofit/>
            </a:bodyPr>
            <a:lstStyle/>
            <a:p>
              <a:pPr algn="ctr">
                <a:buClr>
                  <a:srgbClr val="000000"/>
                </a:buClr>
                <a:buSzPts val="1400"/>
              </a:pPr>
              <a:endParaRPr sz="1867" dirty="0">
                <a:solidFill>
                  <a:srgbClr val="000000"/>
                </a:solidFill>
                <a:latin typeface="Arial"/>
                <a:ea typeface="Arial"/>
                <a:cs typeface="Arial"/>
                <a:sym typeface="Arial"/>
              </a:endParaRPr>
            </a:p>
          </p:txBody>
        </p:sp>
        <p:sp>
          <p:nvSpPr>
            <p:cNvPr id="459" name="Google Shape;459;g354fc7c9973_0_0"/>
            <p:cNvSpPr txBox="1"/>
            <p:nvPr/>
          </p:nvSpPr>
          <p:spPr>
            <a:xfrm>
              <a:off x="919580" y="2633004"/>
              <a:ext cx="5321572" cy="1739899"/>
            </a:xfrm>
            <a:prstGeom prst="rect">
              <a:avLst/>
            </a:prstGeom>
            <a:noFill/>
            <a:ln>
              <a:noFill/>
            </a:ln>
          </p:spPr>
          <p:txBody>
            <a:bodyPr spcFirstLastPara="1" wrap="square" lIns="121900" tIns="121900" rIns="121900" bIns="121900" anchor="t" anchorCtr="0">
              <a:noAutofit/>
            </a:bodyPr>
            <a:lstStyle/>
            <a:p>
              <a:pPr>
                <a:spcAft>
                  <a:spcPts val="600"/>
                </a:spcAft>
                <a:buClr>
                  <a:srgbClr val="000000"/>
                </a:buClr>
                <a:buSzPts val="1500"/>
              </a:pPr>
              <a:r>
                <a:rPr lang="fr-FR" sz="2000" dirty="0" err="1">
                  <a:solidFill>
                    <a:schemeClr val="tx1">
                      <a:lumMod val="65000"/>
                      <a:lumOff val="35000"/>
                    </a:schemeClr>
                  </a:solidFill>
                  <a:latin typeface="Noto Sans"/>
                  <a:ea typeface="Noto Sans"/>
                  <a:cs typeface="Noto Sans"/>
                  <a:sym typeface="Noto Sans"/>
                </a:rPr>
                <a:t>Testing</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regulatory</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approvals</a:t>
              </a:r>
              <a:r>
                <a:rPr lang="fr-FR" sz="2000" dirty="0">
                  <a:solidFill>
                    <a:schemeClr val="tx1">
                      <a:lumMod val="65000"/>
                      <a:lumOff val="35000"/>
                    </a:schemeClr>
                  </a:solidFill>
                  <a:latin typeface="Noto Sans"/>
                  <a:ea typeface="Noto Sans"/>
                  <a:cs typeface="Noto Sans"/>
                  <a:sym typeface="Noto Sans"/>
                </a:rPr>
                <a:t> and </a:t>
              </a:r>
              <a:r>
                <a:rPr lang="fr-FR" sz="2000" dirty="0" err="1">
                  <a:solidFill>
                    <a:schemeClr val="tx1">
                      <a:lumMod val="65000"/>
                      <a:lumOff val="35000"/>
                    </a:schemeClr>
                  </a:solidFill>
                  <a:latin typeface="Noto Sans"/>
                  <a:ea typeface="Noto Sans"/>
                  <a:cs typeface="Noto Sans"/>
                  <a:sym typeface="Noto Sans"/>
                </a:rPr>
                <a:t>postmarket</a:t>
              </a:r>
              <a:r>
                <a:rPr lang="fr-FR" sz="2000" dirty="0">
                  <a:solidFill>
                    <a:schemeClr val="tx1">
                      <a:lumMod val="65000"/>
                      <a:lumOff val="35000"/>
                    </a:schemeClr>
                  </a:solidFill>
                  <a:latin typeface="Noto Sans"/>
                  <a:ea typeface="Noto Sans"/>
                  <a:cs typeface="Noto Sans"/>
                  <a:sym typeface="Noto Sans"/>
                </a:rPr>
                <a:t> surveillance as main public </a:t>
              </a:r>
              <a:r>
                <a:rPr lang="fr-FR" sz="2000" dirty="0" err="1">
                  <a:solidFill>
                    <a:schemeClr val="tx1">
                      <a:lumMod val="65000"/>
                      <a:lumOff val="35000"/>
                    </a:schemeClr>
                  </a:solidFill>
                  <a:latin typeface="Noto Sans"/>
                  <a:ea typeface="Noto Sans"/>
                  <a:cs typeface="Noto Sans"/>
                  <a:sym typeface="Noto Sans"/>
                </a:rPr>
                <a:t>concerns</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during</a:t>
              </a:r>
              <a:r>
                <a:rPr lang="fr-FR" sz="2000" dirty="0">
                  <a:solidFill>
                    <a:schemeClr val="tx1">
                      <a:lumMod val="65000"/>
                      <a:lumOff val="35000"/>
                    </a:schemeClr>
                  </a:solidFill>
                  <a:latin typeface="Noto Sans"/>
                  <a:ea typeface="Noto Sans"/>
                  <a:cs typeface="Noto Sans"/>
                  <a:sym typeface="Noto Sans"/>
                </a:rPr>
                <a:t> COVID-19</a:t>
              </a:r>
            </a:p>
            <a:p>
              <a:pPr>
                <a:spcAft>
                  <a:spcPts val="600"/>
                </a:spcAft>
                <a:buClr>
                  <a:srgbClr val="000000"/>
                </a:buClr>
                <a:buSzPts val="1500"/>
              </a:pPr>
              <a:r>
                <a:rPr lang="fr-FR" sz="2000" dirty="0">
                  <a:solidFill>
                    <a:schemeClr val="tx1">
                      <a:lumMod val="65000"/>
                      <a:lumOff val="35000"/>
                    </a:schemeClr>
                  </a:solidFill>
                  <a:latin typeface="Noto Sans"/>
                  <a:ea typeface="Noto Sans"/>
                  <a:cs typeface="Noto Sans"/>
                  <a:sym typeface="Noto Sans"/>
                </a:rPr>
                <a:t>Accessible </a:t>
              </a:r>
              <a:r>
                <a:rPr lang="fr-FR" sz="2000" dirty="0" err="1">
                  <a:solidFill>
                    <a:schemeClr val="tx1">
                      <a:lumMod val="65000"/>
                      <a:lumOff val="35000"/>
                    </a:schemeClr>
                  </a:solidFill>
                  <a:latin typeface="Noto Sans"/>
                  <a:ea typeface="Noto Sans"/>
                  <a:cs typeface="Noto Sans"/>
                  <a:sym typeface="Noto Sans"/>
                </a:rPr>
                <a:t>explanations</a:t>
              </a:r>
              <a:r>
                <a:rPr lang="fr-FR" sz="2000" dirty="0">
                  <a:solidFill>
                    <a:schemeClr val="tx1">
                      <a:lumMod val="65000"/>
                      <a:lumOff val="35000"/>
                    </a:schemeClr>
                  </a:solidFill>
                  <a:latin typeface="Noto Sans"/>
                  <a:ea typeface="Noto Sans"/>
                  <a:cs typeface="Noto Sans"/>
                  <a:sym typeface="Noto Sans"/>
                </a:rPr>
                <a:t> of phases </a:t>
              </a:r>
              <a:r>
                <a:rPr lang="fr-FR" sz="2000" dirty="0" err="1">
                  <a:solidFill>
                    <a:schemeClr val="tx1">
                      <a:lumMod val="65000"/>
                      <a:lumOff val="35000"/>
                    </a:schemeClr>
                  </a:solidFill>
                  <a:latin typeface="Noto Sans"/>
                  <a:ea typeface="Noto Sans"/>
                  <a:cs typeface="Noto Sans"/>
                  <a:sym typeface="Noto Sans"/>
                </a:rPr>
                <a:t>along</a:t>
              </a:r>
              <a:r>
                <a:rPr lang="fr-FR" sz="2000" dirty="0">
                  <a:solidFill>
                    <a:schemeClr val="tx1">
                      <a:lumMod val="65000"/>
                      <a:lumOff val="35000"/>
                    </a:schemeClr>
                  </a:solidFill>
                  <a:latin typeface="Noto Sans"/>
                  <a:ea typeface="Noto Sans"/>
                  <a:cs typeface="Noto Sans"/>
                  <a:sym typeface="Noto Sans"/>
                </a:rPr>
                <a:t> pipeline</a:t>
              </a:r>
            </a:p>
            <a:p>
              <a:pPr>
                <a:spcAft>
                  <a:spcPts val="600"/>
                </a:spcAft>
                <a:buClr>
                  <a:srgbClr val="000000"/>
                </a:buClr>
                <a:buSzPts val="1500"/>
              </a:pPr>
              <a:r>
                <a:rPr lang="fr-FR" sz="2000" dirty="0" err="1">
                  <a:solidFill>
                    <a:schemeClr val="tx1">
                      <a:lumMod val="65000"/>
                      <a:lumOff val="35000"/>
                    </a:schemeClr>
                  </a:solidFill>
                  <a:latin typeface="Noto Sans"/>
                  <a:ea typeface="Noto Sans"/>
                  <a:cs typeface="Noto Sans"/>
                  <a:sym typeface="Noto Sans"/>
                </a:rPr>
                <a:t>Explain</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why</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roles</a:t>
              </a:r>
              <a:r>
                <a:rPr lang="fr-FR" sz="2000" dirty="0">
                  <a:solidFill>
                    <a:schemeClr val="tx1">
                      <a:lumMod val="65000"/>
                      <a:lumOff val="35000"/>
                    </a:schemeClr>
                  </a:solidFill>
                  <a:latin typeface="Noto Sans"/>
                  <a:ea typeface="Noto Sans"/>
                  <a:cs typeface="Noto Sans"/>
                  <a:sym typeface="Noto Sans"/>
                </a:rPr>
                <a:t> for public and </a:t>
              </a:r>
              <a:r>
                <a:rPr lang="fr-FR" sz="2000" dirty="0" err="1">
                  <a:solidFill>
                    <a:schemeClr val="tx1">
                      <a:lumMod val="65000"/>
                      <a:lumOff val="35000"/>
                    </a:schemeClr>
                  </a:solidFill>
                  <a:latin typeface="Noto Sans"/>
                  <a:ea typeface="Noto Sans"/>
                  <a:cs typeface="Noto Sans"/>
                  <a:sym typeface="Noto Sans"/>
                </a:rPr>
                <a:t>private</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actors</a:t>
              </a:r>
              <a:r>
                <a:rPr lang="fr-FR" sz="2000" dirty="0">
                  <a:solidFill>
                    <a:schemeClr val="tx1">
                      <a:lumMod val="65000"/>
                      <a:lumOff val="35000"/>
                    </a:schemeClr>
                  </a:solidFill>
                  <a:latin typeface="Noto Sans"/>
                  <a:ea typeface="Noto Sans"/>
                  <a:cs typeface="Noto Sans"/>
                  <a:sym typeface="Noto Sans"/>
                </a:rPr>
                <a:t> and </a:t>
              </a:r>
              <a:r>
                <a:rPr lang="fr-FR" sz="2000" dirty="0" err="1">
                  <a:solidFill>
                    <a:schemeClr val="tx1">
                      <a:lumMod val="65000"/>
                      <a:lumOff val="35000"/>
                    </a:schemeClr>
                  </a:solidFill>
                  <a:latin typeface="Noto Sans"/>
                  <a:ea typeface="Noto Sans"/>
                  <a:cs typeface="Noto Sans"/>
                  <a:sym typeface="Noto Sans"/>
                </a:rPr>
                <a:t>need</a:t>
              </a:r>
              <a:r>
                <a:rPr lang="fr-FR" sz="2000" dirty="0">
                  <a:solidFill>
                    <a:schemeClr val="tx1">
                      <a:lumMod val="65000"/>
                      <a:lumOff val="35000"/>
                    </a:schemeClr>
                  </a:solidFill>
                  <a:latin typeface="Noto Sans"/>
                  <a:ea typeface="Noto Sans"/>
                  <a:cs typeface="Noto Sans"/>
                  <a:sym typeface="Noto Sans"/>
                </a:rPr>
                <a:t> for good </a:t>
              </a:r>
              <a:r>
                <a:rPr lang="fr-FR" sz="2000" dirty="0" err="1">
                  <a:solidFill>
                    <a:schemeClr val="tx1">
                      <a:lumMod val="65000"/>
                      <a:lumOff val="35000"/>
                    </a:schemeClr>
                  </a:solidFill>
                  <a:latin typeface="Noto Sans"/>
                  <a:ea typeface="Noto Sans"/>
                  <a:cs typeface="Noto Sans"/>
                  <a:sym typeface="Noto Sans"/>
                </a:rPr>
                <a:t>governance</a:t>
              </a:r>
              <a:r>
                <a:rPr lang="fr-FR" sz="2000" dirty="0">
                  <a:solidFill>
                    <a:schemeClr val="tx1">
                      <a:lumMod val="65000"/>
                      <a:lumOff val="35000"/>
                    </a:schemeClr>
                  </a:solidFill>
                  <a:latin typeface="Noto Sans"/>
                  <a:ea typeface="Noto Sans"/>
                  <a:cs typeface="Noto Sans"/>
                  <a:sym typeface="Noto Sans"/>
                </a:rPr>
                <a:t> to support public trust</a:t>
              </a:r>
            </a:p>
            <a:p>
              <a:pPr>
                <a:spcAft>
                  <a:spcPts val="600"/>
                </a:spcAft>
                <a:buClr>
                  <a:srgbClr val="000000"/>
                </a:buClr>
                <a:buSzPts val="1500"/>
              </a:pPr>
              <a:r>
                <a:rPr lang="fr-FR" sz="2000" dirty="0">
                  <a:solidFill>
                    <a:schemeClr val="tx1">
                      <a:lumMod val="65000"/>
                      <a:lumOff val="35000"/>
                    </a:schemeClr>
                  </a:solidFill>
                  <a:latin typeface="Noto Sans"/>
                  <a:ea typeface="Noto Sans"/>
                  <a:cs typeface="Noto Sans"/>
                  <a:sym typeface="Noto Sans"/>
                </a:rPr>
                <a:t>Target audiences </a:t>
              </a:r>
              <a:r>
                <a:rPr lang="fr-FR" sz="2000" dirty="0" err="1">
                  <a:solidFill>
                    <a:schemeClr val="tx1">
                      <a:lumMod val="65000"/>
                      <a:lumOff val="35000"/>
                    </a:schemeClr>
                  </a:solidFill>
                  <a:latin typeface="Noto Sans"/>
                  <a:ea typeface="Noto Sans"/>
                  <a:cs typeface="Noto Sans"/>
                  <a:sym typeface="Noto Sans"/>
                </a:rPr>
                <a:t>include</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healthcare</a:t>
              </a:r>
              <a:r>
                <a:rPr lang="fr-FR" sz="2000" dirty="0">
                  <a:solidFill>
                    <a:schemeClr val="tx1">
                      <a:lumMod val="65000"/>
                      <a:lumOff val="35000"/>
                    </a:schemeClr>
                  </a:solidFill>
                  <a:latin typeface="Noto Sans"/>
                  <a:ea typeface="Noto Sans"/>
                  <a:cs typeface="Noto Sans"/>
                  <a:sym typeface="Noto Sans"/>
                </a:rPr>
                <a:t> </a:t>
              </a:r>
              <a:r>
                <a:rPr lang="fr-FR" sz="2000" dirty="0" err="1">
                  <a:solidFill>
                    <a:schemeClr val="tx1">
                      <a:lumMod val="65000"/>
                      <a:lumOff val="35000"/>
                    </a:schemeClr>
                  </a:solidFill>
                  <a:latin typeface="Noto Sans"/>
                  <a:ea typeface="Noto Sans"/>
                  <a:cs typeface="Noto Sans"/>
                  <a:sym typeface="Noto Sans"/>
                </a:rPr>
                <a:t>workers</a:t>
              </a:r>
              <a:r>
                <a:rPr lang="fr-FR" sz="2000" dirty="0">
                  <a:solidFill>
                    <a:schemeClr val="tx1">
                      <a:lumMod val="65000"/>
                      <a:lumOff val="35000"/>
                    </a:schemeClr>
                  </a:solidFill>
                  <a:latin typeface="Noto Sans"/>
                  <a:ea typeface="Noto Sans"/>
                  <a:cs typeface="Noto Sans"/>
                  <a:sym typeface="Noto Sans"/>
                </a:rPr>
                <a:t> and </a:t>
              </a:r>
              <a:r>
                <a:rPr lang="fr-FR" sz="2000" dirty="0" err="1">
                  <a:solidFill>
                    <a:schemeClr val="tx1">
                      <a:lumMod val="65000"/>
                      <a:lumOff val="35000"/>
                    </a:schemeClr>
                  </a:solidFill>
                  <a:latin typeface="Noto Sans"/>
                  <a:ea typeface="Noto Sans"/>
                  <a:cs typeface="Noto Sans"/>
                  <a:sym typeface="Noto Sans"/>
                </a:rPr>
                <a:t>general</a:t>
              </a:r>
              <a:r>
                <a:rPr lang="fr-FR" sz="2000" dirty="0">
                  <a:solidFill>
                    <a:schemeClr val="tx1">
                      <a:lumMod val="65000"/>
                      <a:lumOff val="35000"/>
                    </a:schemeClr>
                  </a:solidFill>
                  <a:latin typeface="Noto Sans"/>
                  <a:ea typeface="Noto Sans"/>
                  <a:cs typeface="Noto Sans"/>
                  <a:sym typeface="Noto Sans"/>
                </a:rPr>
                <a:t> public</a:t>
              </a:r>
            </a:p>
            <a:p>
              <a:pPr>
                <a:spcAft>
                  <a:spcPts val="600"/>
                </a:spcAft>
                <a:buClr>
                  <a:srgbClr val="000000"/>
                </a:buClr>
                <a:buSzPts val="1500"/>
              </a:pPr>
              <a:endParaRPr sz="2000" dirty="0">
                <a:solidFill>
                  <a:schemeClr val="tx1">
                    <a:lumMod val="65000"/>
                    <a:lumOff val="35000"/>
                  </a:schemeClr>
                </a:solidFill>
                <a:latin typeface="Noto Sans"/>
                <a:ea typeface="Noto Sans"/>
                <a:cs typeface="Noto Sans"/>
                <a:sym typeface="Noto Sans"/>
              </a:endParaRPr>
            </a:p>
          </p:txBody>
        </p:sp>
      </p:grpSp>
      <p:pic>
        <p:nvPicPr>
          <p:cNvPr id="460" name="Google Shape;460;g354fc7c9973_0_0" title="Kelley Lee.png"/>
          <p:cNvPicPr preferRelativeResize="0"/>
          <p:nvPr/>
        </p:nvPicPr>
        <p:blipFill rotWithShape="1">
          <a:blip r:embed="rId5">
            <a:alphaModFix/>
          </a:blip>
          <a:srcRect/>
          <a:stretch/>
        </p:blipFill>
        <p:spPr>
          <a:xfrm>
            <a:off x="1458398" y="3363609"/>
            <a:ext cx="2365765" cy="2365733"/>
          </a:xfrm>
          <a:prstGeom prst="rect">
            <a:avLst/>
          </a:prstGeom>
          <a:noFill/>
          <a:ln>
            <a:noFill/>
          </a:ln>
        </p:spPr>
      </p:pic>
      <p:sp>
        <p:nvSpPr>
          <p:cNvPr id="461" name="Google Shape;461;g354fc7c9973_0_0"/>
          <p:cNvSpPr txBox="1"/>
          <p:nvPr/>
        </p:nvSpPr>
        <p:spPr>
          <a:xfrm>
            <a:off x="838852" y="1101367"/>
            <a:ext cx="8761771" cy="893600"/>
          </a:xfrm>
          <a:prstGeom prst="rect">
            <a:avLst/>
          </a:prstGeom>
          <a:noFill/>
          <a:ln>
            <a:noFill/>
          </a:ln>
        </p:spPr>
        <p:txBody>
          <a:bodyPr spcFirstLastPara="1" wrap="square" lIns="121900" tIns="121900" rIns="121900" bIns="121900" anchor="t" anchorCtr="0">
            <a:noAutofit/>
          </a:bodyPr>
          <a:lstStyle/>
          <a:p>
            <a:pPr>
              <a:spcAft>
                <a:spcPts val="1333"/>
              </a:spcAft>
              <a:buClr>
                <a:srgbClr val="000000"/>
              </a:buClr>
              <a:buSzPts val="3100"/>
            </a:pPr>
            <a:r>
              <a:rPr lang="fr-FR" sz="3600" b="1" dirty="0">
                <a:solidFill>
                  <a:srgbClr val="523760"/>
                </a:solidFill>
                <a:latin typeface="Noto Sans"/>
                <a:ea typeface="Noto Sans"/>
                <a:cs typeface="Noto Sans"/>
                <a:sym typeface="Noto Sans"/>
              </a:rPr>
              <a:t>Guide To The </a:t>
            </a:r>
            <a:r>
              <a:rPr lang="fr-FR" sz="3600" b="1" dirty="0" err="1">
                <a:solidFill>
                  <a:srgbClr val="523760"/>
                </a:solidFill>
                <a:latin typeface="Noto Sans"/>
                <a:ea typeface="Noto Sans"/>
                <a:cs typeface="Noto Sans"/>
                <a:sym typeface="Noto Sans"/>
              </a:rPr>
              <a:t>Therapeutic</a:t>
            </a:r>
            <a:r>
              <a:rPr lang="fr-FR" sz="3600" b="1" dirty="0">
                <a:solidFill>
                  <a:srgbClr val="523760"/>
                </a:solidFill>
                <a:latin typeface="Noto Sans"/>
                <a:ea typeface="Noto Sans"/>
                <a:cs typeface="Noto Sans"/>
                <a:sym typeface="Noto Sans"/>
              </a:rPr>
              <a:t> Pipeline</a:t>
            </a:r>
            <a:endParaRPr lang="fr-FR" sz="3600" dirty="0">
              <a:solidFill>
                <a:srgbClr val="666666"/>
              </a:solidFill>
              <a:latin typeface="Noto Sans"/>
              <a:ea typeface="Noto Sans"/>
              <a:cs typeface="Noto Sans"/>
              <a:sym typeface="Noto Sans"/>
            </a:endParaRPr>
          </a:p>
        </p:txBody>
      </p:sp>
      <p:sp>
        <p:nvSpPr>
          <p:cNvPr id="2" name="Google Shape;446;p4">
            <a:extLst>
              <a:ext uri="{FF2B5EF4-FFF2-40B4-BE49-F238E27FC236}">
                <a16:creationId xmlns:a16="http://schemas.microsoft.com/office/drawing/2014/main" id="{017039DA-87E3-E47C-D3DB-2FBFF1BA82E3}"/>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3" name="Google Shape;147;g3847a15b2ac_0_167">
            <a:extLst>
              <a:ext uri="{FF2B5EF4-FFF2-40B4-BE49-F238E27FC236}">
                <a16:creationId xmlns:a16="http://schemas.microsoft.com/office/drawing/2014/main" id="{2C76E11F-F268-3222-FCAC-4C3C034AF71F}"/>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15</a:t>
            </a:fld>
            <a:endParaRPr sz="800" dirty="0">
              <a:latin typeface="Noto Sans Light"/>
              <a:ea typeface="Noto Sans Light"/>
              <a:cs typeface="Noto Sans Light"/>
              <a:sym typeface="Noto Sans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847a15b2ac_0_273"/>
          <p:cNvSpPr txBox="1"/>
          <p:nvPr/>
        </p:nvSpPr>
        <p:spPr>
          <a:xfrm>
            <a:off x="190919" y="1042076"/>
            <a:ext cx="11478836" cy="5631000"/>
          </a:xfrm>
          <a:prstGeom prst="rect">
            <a:avLst/>
          </a:prstGeom>
          <a:noFill/>
          <a:ln>
            <a:noFill/>
          </a:ln>
        </p:spPr>
        <p:txBody>
          <a:bodyPr spcFirstLastPara="1" wrap="square" lIns="121900" tIns="121900" rIns="121900" bIns="121900" anchor="t" anchorCtr="0">
            <a:noAutofit/>
          </a:bodyPr>
          <a:lstStyle/>
          <a:p>
            <a:pPr marL="0" marR="0" lvl="0" indent="0" algn="l" rtl="0">
              <a:spcBef>
                <a:spcPts val="0"/>
              </a:spcBef>
              <a:spcAft>
                <a:spcPts val="0"/>
              </a:spcAft>
              <a:buNone/>
            </a:pPr>
            <a:r>
              <a:rPr lang="fr-FR" sz="2800" b="1" dirty="0">
                <a:solidFill>
                  <a:srgbClr val="513860"/>
                </a:solidFill>
                <a:latin typeface="Noto Sans" panose="020B0502040504020204" pitchFamily="34" charset="0"/>
                <a:ea typeface="Noto Sans" panose="020B0502040504020204" pitchFamily="34" charset="0"/>
                <a:cs typeface="Noto Sans" panose="020B0502040504020204" pitchFamily="34" charset="0"/>
                <a:sym typeface="Noto Sans"/>
              </a:rPr>
              <a:t>Public trust in vaccine </a:t>
            </a:r>
            <a:r>
              <a:rPr lang="fr-FR" sz="2800" b="1" dirty="0" err="1">
                <a:solidFill>
                  <a:srgbClr val="513860"/>
                </a:solidFill>
                <a:latin typeface="Noto Sans" panose="020B0502040504020204" pitchFamily="34" charset="0"/>
                <a:ea typeface="Noto Sans" panose="020B0502040504020204" pitchFamily="34" charset="0"/>
                <a:cs typeface="Noto Sans" panose="020B0502040504020204" pitchFamily="34" charset="0"/>
                <a:sym typeface="Noto Sans"/>
              </a:rPr>
              <a:t>safety</a:t>
            </a:r>
            <a:r>
              <a:rPr lang="fr-FR" sz="2800" b="1" dirty="0">
                <a:solidFill>
                  <a:srgbClr val="513860"/>
                </a:solidFill>
                <a:latin typeface="Noto Sans" panose="020B0502040504020204" pitchFamily="34" charset="0"/>
                <a:ea typeface="Noto Sans" panose="020B0502040504020204" pitchFamily="34" charset="0"/>
                <a:cs typeface="Noto Sans" panose="020B0502040504020204" pitchFamily="34" charset="0"/>
                <a:sym typeface="Noto Sans"/>
              </a:rPr>
              <a:t>:  Not business as </a:t>
            </a:r>
            <a:r>
              <a:rPr lang="fr-FR" sz="2800" b="1" dirty="0" err="1">
                <a:solidFill>
                  <a:srgbClr val="513860"/>
                </a:solidFill>
                <a:latin typeface="Noto Sans" panose="020B0502040504020204" pitchFamily="34" charset="0"/>
                <a:ea typeface="Noto Sans" panose="020B0502040504020204" pitchFamily="34" charset="0"/>
                <a:cs typeface="Noto Sans" panose="020B0502040504020204" pitchFamily="34" charset="0"/>
                <a:sym typeface="Noto Sans"/>
              </a:rPr>
              <a:t>usual</a:t>
            </a:r>
            <a:endParaRPr sz="2800" b="1" dirty="0">
              <a:solidFill>
                <a:srgbClr val="513860"/>
              </a:solidFill>
              <a:latin typeface="Noto Sans" panose="020B0502040504020204" pitchFamily="34" charset="0"/>
              <a:ea typeface="Noto Sans" panose="020B0502040504020204" pitchFamily="34" charset="0"/>
              <a:cs typeface="Noto Sans" panose="020B0502040504020204" pitchFamily="34" charset="0"/>
              <a:sym typeface="Noto Sans"/>
            </a:endParaRPr>
          </a:p>
          <a:p>
            <a:pPr>
              <a:spcBef>
                <a:spcPts val="1000"/>
              </a:spcBef>
              <a:buSzPts val="2800"/>
            </a:pP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Today</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public attention flows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through</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 far </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more diffuse,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competitive</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ecosystem</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—one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where</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influence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is</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shaped</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by networks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rather</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than</a:t>
            </a:r>
            <a:r>
              <a:rPr lang="fr-FR" sz="2200" b="1"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b="1"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hierarchies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The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old</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gatekeepers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have been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replaced</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by new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ones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algorithms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that</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curate</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content, high-follower social media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accounts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that</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influence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what</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goes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viral, and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deeply</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engaged</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niche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creators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who</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enjoy</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immense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legitimacy</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within</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their</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 </a:t>
            </a:r>
            <a:r>
              <a:rPr lang="fr-FR" sz="2200" dirty="0" err="1">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communities</a:t>
            </a:r>
            <a:r>
              <a:rPr lang="fr-FR" sz="2200" dirty="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sym typeface="Noto Sans"/>
              </a:rPr>
              <a:t>"</a:t>
            </a:r>
          </a:p>
          <a:p>
            <a:pPr>
              <a:spcBef>
                <a:spcPts val="1000"/>
              </a:spcBef>
              <a:buSzPts val="2800"/>
            </a:pPr>
            <a:r>
              <a:rPr lang="en-CA" sz="2200" dirty="0">
                <a:solidFill>
                  <a:schemeClr val="accent1"/>
                </a:solidFill>
                <a:latin typeface="Noto Sans" panose="020B0502040504020204" pitchFamily="34" charset="0"/>
                <a:ea typeface="Noto Sans" panose="020B0502040504020204" pitchFamily="34" charset="0"/>
                <a:cs typeface="Noto Sans" panose="020B0502040504020204" pitchFamily="34" charset="0"/>
              </a:rPr>
              <a:t>“experts and non-partisan analysts must rethink not just their channels of communication but also their theory of influence”</a:t>
            </a:r>
          </a:p>
          <a:p>
            <a:pPr>
              <a:spcBef>
                <a:spcPts val="1000"/>
              </a:spcBef>
              <a:buSzPts val="2800"/>
            </a:pPr>
            <a:r>
              <a:rPr lang="en-CA" sz="2200" dirty="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rPr>
              <a:t>“Institutes and experts…generally continue to signal credibility via authority:  facts presented alongside credentialling markers such as educational degrees, institutional brands, or peer review. Influencers win attention and legitimacy via </a:t>
            </a:r>
            <a:r>
              <a:rPr lang="en-CA" sz="2200" b="1" dirty="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rPr>
              <a:t>authenticity, relatability, and direct audience connection</a:t>
            </a:r>
            <a:r>
              <a:rPr lang="en-CA" sz="2200" dirty="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rPr>
              <a:t>.”</a:t>
            </a:r>
          </a:p>
          <a:p>
            <a:pPr marL="0" lvl="0" indent="0" algn="r" rtl="0">
              <a:lnSpc>
                <a:spcPct val="100000"/>
              </a:lnSpc>
              <a:spcBef>
                <a:spcPts val="1000"/>
              </a:spcBef>
              <a:spcAft>
                <a:spcPts val="1000"/>
              </a:spcAft>
              <a:buSzPts val="2800"/>
              <a:buNone/>
            </a:pPr>
            <a:r>
              <a:rPr lang="fr-FR" sz="2200" dirty="0">
                <a:solidFill>
                  <a:schemeClr val="tx1">
                    <a:lumMod val="65000"/>
                    <a:lumOff val="35000"/>
                  </a:schemeClr>
                </a:solidFill>
                <a:latin typeface="Noto Sans"/>
                <a:ea typeface="Noto Sans"/>
                <a:cs typeface="Noto Sans"/>
                <a:sym typeface="Noto Sans"/>
              </a:rPr>
              <a:t>Carnegie </a:t>
            </a:r>
            <a:r>
              <a:rPr lang="fr-FR" sz="2200" dirty="0" err="1">
                <a:solidFill>
                  <a:schemeClr val="tx1">
                    <a:lumMod val="65000"/>
                    <a:lumOff val="35000"/>
                  </a:schemeClr>
                </a:solidFill>
                <a:latin typeface="Noto Sans"/>
                <a:ea typeface="Noto Sans"/>
                <a:cs typeface="Noto Sans"/>
                <a:sym typeface="Noto Sans"/>
              </a:rPr>
              <a:t>Endowment</a:t>
            </a:r>
            <a:r>
              <a:rPr lang="fr-FR" sz="2200" dirty="0">
                <a:solidFill>
                  <a:schemeClr val="tx1">
                    <a:lumMod val="65000"/>
                    <a:lumOff val="35000"/>
                  </a:schemeClr>
                </a:solidFill>
                <a:latin typeface="Noto Sans"/>
                <a:ea typeface="Noto Sans"/>
                <a:cs typeface="Noto Sans"/>
                <a:sym typeface="Noto Sans"/>
              </a:rPr>
              <a:t> for International </a:t>
            </a:r>
            <a:r>
              <a:rPr lang="fr-FR" sz="2200" dirty="0" err="1">
                <a:solidFill>
                  <a:schemeClr val="tx1">
                    <a:lumMod val="65000"/>
                    <a:lumOff val="35000"/>
                  </a:schemeClr>
                </a:solidFill>
                <a:latin typeface="Noto Sans"/>
                <a:ea typeface="Noto Sans"/>
                <a:cs typeface="Noto Sans"/>
                <a:sym typeface="Noto Sans"/>
              </a:rPr>
              <a:t>Peace</a:t>
            </a:r>
            <a:r>
              <a:rPr lang="fr-FR" sz="2200" dirty="0">
                <a:solidFill>
                  <a:schemeClr val="tx1">
                    <a:lumMod val="65000"/>
                    <a:lumOff val="35000"/>
                  </a:schemeClr>
                </a:solidFill>
                <a:latin typeface="Noto Sans"/>
                <a:ea typeface="Noto Sans"/>
                <a:cs typeface="Noto Sans"/>
                <a:sym typeface="Noto Sans"/>
              </a:rPr>
              <a:t>, </a:t>
            </a:r>
            <a:r>
              <a:rPr lang="fr-FR" sz="2200" dirty="0" err="1">
                <a:solidFill>
                  <a:schemeClr val="tx1">
                    <a:lumMod val="65000"/>
                    <a:lumOff val="35000"/>
                  </a:schemeClr>
                </a:solidFill>
                <a:latin typeface="Noto Sans"/>
                <a:ea typeface="Noto Sans"/>
                <a:cs typeface="Noto Sans"/>
                <a:sym typeface="Noto Sans"/>
              </a:rPr>
              <a:t>September</a:t>
            </a:r>
            <a:r>
              <a:rPr lang="fr-FR" sz="2200" dirty="0">
                <a:solidFill>
                  <a:schemeClr val="tx1">
                    <a:lumMod val="65000"/>
                    <a:lumOff val="35000"/>
                  </a:schemeClr>
                </a:solidFill>
                <a:latin typeface="Noto Sans"/>
                <a:ea typeface="Noto Sans"/>
                <a:cs typeface="Noto Sans"/>
                <a:sym typeface="Noto Sans"/>
              </a:rPr>
              <a:t> 2025</a:t>
            </a:r>
            <a:endParaRPr sz="2200" b="1" dirty="0">
              <a:solidFill>
                <a:schemeClr val="tx1">
                  <a:lumMod val="65000"/>
                  <a:lumOff val="35000"/>
                </a:schemeClr>
              </a:solidFill>
              <a:latin typeface="Noto Sans"/>
              <a:ea typeface="Noto Sans"/>
              <a:cs typeface="Noto Sans"/>
              <a:sym typeface="Noto Sans"/>
            </a:endParaRPr>
          </a:p>
        </p:txBody>
      </p:sp>
      <p:cxnSp>
        <p:nvCxnSpPr>
          <p:cNvPr id="185" name="Google Shape;185;g3847a15b2ac_0_273"/>
          <p:cNvCxnSpPr/>
          <p:nvPr/>
        </p:nvCxnSpPr>
        <p:spPr>
          <a:xfrm>
            <a:off x="-1895433" y="2086664"/>
            <a:ext cx="0" cy="1190100"/>
          </a:xfrm>
          <a:prstGeom prst="straightConnector1">
            <a:avLst/>
          </a:prstGeom>
          <a:noFill/>
          <a:ln w="12700" cap="flat" cmpd="sng">
            <a:solidFill>
              <a:schemeClr val="dk2"/>
            </a:solidFill>
            <a:prstDash val="solid"/>
            <a:round/>
            <a:headEnd type="none" w="sm" len="sm"/>
            <a:tailEnd type="none" w="sm" len="sm"/>
          </a:ln>
        </p:spPr>
      </p:cxnSp>
      <p:pic>
        <p:nvPicPr>
          <p:cNvPr id="186" name="Google Shape;186;g3847a15b2ac_0_273"/>
          <p:cNvPicPr preferRelativeResize="0"/>
          <p:nvPr/>
        </p:nvPicPr>
        <p:blipFill rotWithShape="1">
          <a:blip r:embed="rId3">
            <a:alphaModFix/>
          </a:blip>
          <a:srcRect/>
          <a:stretch/>
        </p:blipFill>
        <p:spPr>
          <a:xfrm>
            <a:off x="372400" y="207400"/>
            <a:ext cx="2269203" cy="656866"/>
          </a:xfrm>
          <a:prstGeom prst="rect">
            <a:avLst/>
          </a:prstGeom>
          <a:noFill/>
          <a:ln>
            <a:noFill/>
          </a:ln>
        </p:spPr>
      </p:pic>
      <p:cxnSp>
        <p:nvCxnSpPr>
          <p:cNvPr id="187" name="Google Shape;187;g3847a15b2ac_0_273"/>
          <p:cNvCxnSpPr/>
          <p:nvPr/>
        </p:nvCxnSpPr>
        <p:spPr>
          <a:xfrm>
            <a:off x="-25400" y="1041400"/>
            <a:ext cx="12204900" cy="0"/>
          </a:xfrm>
          <a:prstGeom prst="straightConnector1">
            <a:avLst/>
          </a:prstGeom>
          <a:noFill/>
          <a:ln w="12700" cap="flat" cmpd="sng">
            <a:solidFill>
              <a:srgbClr val="999999"/>
            </a:solidFill>
            <a:prstDash val="solid"/>
            <a:round/>
            <a:headEnd type="none" w="sm" len="sm"/>
            <a:tailEnd type="none" w="sm" len="sm"/>
          </a:ln>
        </p:spPr>
      </p:cxnSp>
      <p:sp>
        <p:nvSpPr>
          <p:cNvPr id="188" name="Google Shape;188;g3847a15b2ac_0_273"/>
          <p:cNvSpPr/>
          <p:nvPr/>
        </p:nvSpPr>
        <p:spPr>
          <a:xfrm>
            <a:off x="-2131433" y="1722733"/>
            <a:ext cx="471900" cy="471900"/>
          </a:xfrm>
          <a:prstGeom prst="ellipse">
            <a:avLst/>
          </a:prstGeom>
          <a:solidFill>
            <a:schemeClr val="lt1"/>
          </a:solidFill>
          <a:ln w="12700"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pic>
        <p:nvPicPr>
          <p:cNvPr id="189" name="Google Shape;189;g3847a15b2ac_0_273"/>
          <p:cNvPicPr preferRelativeResize="0"/>
          <p:nvPr/>
        </p:nvPicPr>
        <p:blipFill rotWithShape="1">
          <a:blip r:embed="rId4">
            <a:alphaModFix/>
          </a:blip>
          <a:srcRect l="75951" t="59815" r="20302" b="36874"/>
          <a:stretch/>
        </p:blipFill>
        <p:spPr>
          <a:xfrm>
            <a:off x="-2067033" y="1830800"/>
            <a:ext cx="289603" cy="255862"/>
          </a:xfrm>
          <a:prstGeom prst="rect">
            <a:avLst/>
          </a:prstGeom>
          <a:noFill/>
          <a:ln>
            <a:noFill/>
          </a:ln>
        </p:spPr>
      </p:pic>
      <p:pic>
        <p:nvPicPr>
          <p:cNvPr id="190" name="Google Shape;190;g3847a15b2ac_0_273"/>
          <p:cNvPicPr preferRelativeResize="0"/>
          <p:nvPr/>
        </p:nvPicPr>
        <p:blipFill rotWithShape="1">
          <a:blip r:embed="rId3">
            <a:alphaModFix/>
          </a:blip>
          <a:srcRect l="14099" r="77904"/>
          <a:stretch/>
        </p:blipFill>
        <p:spPr>
          <a:xfrm>
            <a:off x="11651712" y="392267"/>
            <a:ext cx="250900" cy="472000"/>
          </a:xfrm>
          <a:prstGeom prst="rect">
            <a:avLst/>
          </a:prstGeom>
          <a:noFill/>
          <a:ln>
            <a:noFill/>
          </a:ln>
        </p:spPr>
      </p:pic>
      <p:sp>
        <p:nvSpPr>
          <p:cNvPr id="2" name="Google Shape;446;p4">
            <a:extLst>
              <a:ext uri="{FF2B5EF4-FFF2-40B4-BE49-F238E27FC236}">
                <a16:creationId xmlns:a16="http://schemas.microsoft.com/office/drawing/2014/main" id="{EA8B2008-5103-5C36-9D60-C71025B64E67}"/>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3" name="Google Shape;147;g3847a15b2ac_0_167">
            <a:extLst>
              <a:ext uri="{FF2B5EF4-FFF2-40B4-BE49-F238E27FC236}">
                <a16:creationId xmlns:a16="http://schemas.microsoft.com/office/drawing/2014/main" id="{F0E6199B-A444-E250-AE2C-5522B28BFFDA}"/>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16</a:t>
            </a:fld>
            <a:endParaRPr sz="800" dirty="0">
              <a:latin typeface="Noto Sans Light"/>
              <a:ea typeface="Noto Sans Light"/>
              <a:cs typeface="Noto Sans Light"/>
              <a:sym typeface="Noto Sans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F650-5345-1553-9943-801B97C78061}"/>
              </a:ext>
            </a:extLst>
          </p:cNvPr>
          <p:cNvSpPr>
            <a:spLocks noGrp="1"/>
          </p:cNvSpPr>
          <p:nvPr>
            <p:ph type="title"/>
          </p:nvPr>
        </p:nvSpPr>
        <p:spPr>
          <a:xfrm>
            <a:off x="643600" y="1173649"/>
            <a:ext cx="10479087" cy="701675"/>
          </a:xfrm>
        </p:spPr>
        <p:txBody>
          <a:bodyPr>
            <a:normAutofit/>
          </a:bodyPr>
          <a:lstStyle/>
          <a:p>
            <a:r>
              <a:rPr lang="en-CA" sz="2800" b="1" dirty="0">
                <a:solidFill>
                  <a:srgbClr val="513860"/>
                </a:solidFill>
                <a:latin typeface="Noto Sans" panose="020B0502040504020204" pitchFamily="34" charset="0"/>
                <a:ea typeface="Noto Sans" panose="020B0502040504020204" pitchFamily="34" charset="0"/>
                <a:cs typeface="Noto Sans" panose="020B0502040504020204" pitchFamily="34" charset="0"/>
              </a:rPr>
              <a:t>Key messages</a:t>
            </a:r>
          </a:p>
        </p:txBody>
      </p:sp>
      <p:sp>
        <p:nvSpPr>
          <p:cNvPr id="3" name="Content Placeholder 2">
            <a:extLst>
              <a:ext uri="{FF2B5EF4-FFF2-40B4-BE49-F238E27FC236}">
                <a16:creationId xmlns:a16="http://schemas.microsoft.com/office/drawing/2014/main" id="{8B79F23B-8567-3519-C8B5-BB855E57F276}"/>
              </a:ext>
            </a:extLst>
          </p:cNvPr>
          <p:cNvSpPr>
            <a:spLocks noGrp="1"/>
          </p:cNvSpPr>
          <p:nvPr>
            <p:ph idx="1"/>
          </p:nvPr>
        </p:nvSpPr>
        <p:spPr>
          <a:xfrm>
            <a:off x="696499" y="1875324"/>
            <a:ext cx="10600112" cy="4688541"/>
          </a:xfrm>
        </p:spPr>
        <p:txBody>
          <a:bodyPr>
            <a:normAutofit/>
          </a:bodyPr>
          <a:lstStyle/>
          <a:p>
            <a:r>
              <a:rPr lang="en-CA" sz="2400" dirty="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rPr>
              <a:t>Pillar 4 research more important than ever given the shifting societal context within which vaccine safety must be advanced and communicated</a:t>
            </a:r>
          </a:p>
          <a:p>
            <a:r>
              <a:rPr lang="en-CA"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rPr>
              <a:t>strong but historically underfunded Pillar 4 research community of social scientists and humanities scholars in Canada conducting mixed methods research to understand </a:t>
            </a:r>
            <a:r>
              <a:rPr lang="en-US"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rPr>
              <a:t>social, cultural, environmental </a:t>
            </a:r>
            <a:br>
              <a:rPr lang="en-US"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rPr>
            </a:br>
            <a:r>
              <a:rPr lang="en-US"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rPr>
              <a:t>and population health research</a:t>
            </a:r>
            <a:endParaRPr lang="en-CA"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endParaRPr>
          </a:p>
          <a:p>
            <a:r>
              <a:rPr lang="en-CA" sz="2400" dirty="0">
                <a:solidFill>
                  <a:schemeClr val="accent6">
                    <a:lumMod val="75000"/>
                  </a:schemeClr>
                </a:solidFill>
                <a:latin typeface="Noto Sans" panose="020B0502040504020204" pitchFamily="34" charset="0"/>
                <a:ea typeface="Noto Sans" panose="020B0502040504020204" pitchFamily="34" charset="0"/>
                <a:cs typeface="Noto Sans" panose="020B0502040504020204" pitchFamily="34" charset="0"/>
              </a:rPr>
              <a:t>BRC funded by CBRF to support public trust and equitable access to new vaccines and immuno-therapies ahead of future pandemic</a:t>
            </a:r>
          </a:p>
          <a:p>
            <a:r>
              <a:rPr lang="en-CA" sz="2400" dirty="0">
                <a:solidFill>
                  <a:schemeClr val="tx1">
                    <a:lumMod val="75000"/>
                    <a:lumOff val="25000"/>
                  </a:schemeClr>
                </a:solidFill>
                <a:latin typeface="Noto Sans" panose="020B0502040504020204" pitchFamily="34" charset="0"/>
                <a:ea typeface="Noto Sans" panose="020B0502040504020204" pitchFamily="34" charset="0"/>
                <a:cs typeface="Noto Sans" panose="020B0502040504020204" pitchFamily="34" charset="0"/>
              </a:rPr>
              <a:t>urgent need to better understand and engage meaningfully with needs, lived experiences and perspectives of Canada’s diverse populations</a:t>
            </a:r>
          </a:p>
          <a:p>
            <a:r>
              <a:rPr lang="en-CA" sz="2400" dirty="0">
                <a:solidFill>
                  <a:schemeClr val="accent5">
                    <a:lumMod val="75000"/>
                  </a:schemeClr>
                </a:solidFill>
                <a:latin typeface="Noto Sans" panose="020B0502040504020204" pitchFamily="34" charset="0"/>
                <a:ea typeface="Noto Sans" panose="020B0502040504020204" pitchFamily="34" charset="0"/>
                <a:cs typeface="Noto Sans" panose="020B0502040504020204" pitchFamily="34" charset="0"/>
              </a:rPr>
              <a:t>scientific innovation under Pillars 1-3 must also be accompanied by innovation under Pillar 4 (not business as usual)</a:t>
            </a:r>
          </a:p>
          <a:p>
            <a:endParaRPr lang="en-CA" sz="2400" dirty="0">
              <a:solidFill>
                <a:schemeClr val="tx1">
                  <a:lumMod val="65000"/>
                  <a:lumOff val="35000"/>
                </a:schemeClr>
              </a:solidFill>
            </a:endParaRPr>
          </a:p>
        </p:txBody>
      </p:sp>
      <p:pic>
        <p:nvPicPr>
          <p:cNvPr id="4" name="Google Shape;448;g354fc7c9973_0_0">
            <a:extLst>
              <a:ext uri="{FF2B5EF4-FFF2-40B4-BE49-F238E27FC236}">
                <a16:creationId xmlns:a16="http://schemas.microsoft.com/office/drawing/2014/main" id="{40327B47-6E02-377B-5029-E26E00065798}"/>
              </a:ext>
            </a:extLst>
          </p:cNvPr>
          <p:cNvPicPr preferRelativeResize="0"/>
          <p:nvPr/>
        </p:nvPicPr>
        <p:blipFill rotWithShape="1">
          <a:blip r:embed="rId2">
            <a:alphaModFix/>
          </a:blip>
          <a:srcRect/>
          <a:stretch/>
        </p:blipFill>
        <p:spPr>
          <a:xfrm>
            <a:off x="372401" y="207400"/>
            <a:ext cx="2269201" cy="656867"/>
          </a:xfrm>
          <a:prstGeom prst="rect">
            <a:avLst/>
          </a:prstGeom>
          <a:noFill/>
          <a:ln>
            <a:noFill/>
          </a:ln>
        </p:spPr>
      </p:pic>
      <p:cxnSp>
        <p:nvCxnSpPr>
          <p:cNvPr id="5" name="Google Shape;449;g354fc7c9973_0_0">
            <a:extLst>
              <a:ext uri="{FF2B5EF4-FFF2-40B4-BE49-F238E27FC236}">
                <a16:creationId xmlns:a16="http://schemas.microsoft.com/office/drawing/2014/main" id="{3B161B7F-F66C-9597-6C75-7EDB5951B2DC}"/>
              </a:ext>
            </a:extLst>
          </p:cNvPr>
          <p:cNvCxnSpPr/>
          <p:nvPr/>
        </p:nvCxnSpPr>
        <p:spPr>
          <a:xfrm>
            <a:off x="-25400" y="1041400"/>
            <a:ext cx="12204800" cy="0"/>
          </a:xfrm>
          <a:prstGeom prst="straightConnector1">
            <a:avLst/>
          </a:prstGeom>
          <a:noFill/>
          <a:ln w="9525" cap="flat" cmpd="sng">
            <a:solidFill>
              <a:srgbClr val="999999"/>
            </a:solidFill>
            <a:prstDash val="solid"/>
            <a:round/>
            <a:headEnd type="none" w="sm" len="sm"/>
            <a:tailEnd type="none" w="sm" len="sm"/>
          </a:ln>
        </p:spPr>
      </p:cxnSp>
      <p:pic>
        <p:nvPicPr>
          <p:cNvPr id="6" name="Google Shape;451;g354fc7c9973_0_0">
            <a:extLst>
              <a:ext uri="{FF2B5EF4-FFF2-40B4-BE49-F238E27FC236}">
                <a16:creationId xmlns:a16="http://schemas.microsoft.com/office/drawing/2014/main" id="{9C228947-38A9-D276-DB06-8AB7C5335C6B}"/>
              </a:ext>
            </a:extLst>
          </p:cNvPr>
          <p:cNvPicPr preferRelativeResize="0"/>
          <p:nvPr/>
        </p:nvPicPr>
        <p:blipFill rotWithShape="1">
          <a:blip r:embed="rId2">
            <a:alphaModFix/>
          </a:blip>
          <a:srcRect l="14099" r="77905"/>
          <a:stretch/>
        </p:blipFill>
        <p:spPr>
          <a:xfrm>
            <a:off x="11651712" y="392268"/>
            <a:ext cx="250901" cy="472001"/>
          </a:xfrm>
          <a:prstGeom prst="rect">
            <a:avLst/>
          </a:prstGeom>
          <a:noFill/>
          <a:ln>
            <a:noFill/>
          </a:ln>
        </p:spPr>
      </p:pic>
      <p:sp>
        <p:nvSpPr>
          <p:cNvPr id="7" name="Google Shape;446;p4">
            <a:extLst>
              <a:ext uri="{FF2B5EF4-FFF2-40B4-BE49-F238E27FC236}">
                <a16:creationId xmlns:a16="http://schemas.microsoft.com/office/drawing/2014/main" id="{FEA978DB-6FDC-602F-26D2-20DD5908D6E0}"/>
              </a:ext>
            </a:extLst>
          </p:cNvPr>
          <p:cNvSpPr txBox="1"/>
          <p:nvPr/>
        </p:nvSpPr>
        <p:spPr>
          <a:xfrm>
            <a:off x="6626268" y="487900"/>
            <a:ext cx="5025531" cy="553957"/>
          </a:xfrm>
          <a:prstGeom prst="rect">
            <a:avLst/>
          </a:prstGeom>
          <a:noFill/>
          <a:ln>
            <a:noFill/>
          </a:ln>
        </p:spPr>
        <p:txBody>
          <a:bodyPr spcFirstLastPara="1" wrap="square" lIns="121900" tIns="121900" rIns="121900" bIns="1219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CA" sz="1200" b="1" i="0" u="none" strike="noStrike" cap="none" dirty="0">
                <a:solidFill>
                  <a:srgbClr val="666666"/>
                </a:solidFill>
                <a:latin typeface="Noto Sans"/>
                <a:ea typeface="Noto Sans"/>
                <a:cs typeface="Noto Sans"/>
                <a:sym typeface="Noto Sans"/>
              </a:rPr>
              <a:t>Overview of Vaccine Safety Research</a:t>
            </a:r>
            <a:endParaRPr sz="1200" b="1" i="0" u="none" strike="noStrike" cap="none" dirty="0">
              <a:solidFill>
                <a:srgbClr val="666666"/>
              </a:solidFill>
              <a:latin typeface="Noto Sans"/>
              <a:ea typeface="Noto Sans"/>
              <a:cs typeface="Noto Sans"/>
              <a:sym typeface="Noto Sans"/>
            </a:endParaRPr>
          </a:p>
          <a:p>
            <a:pPr lvl="0" algn="r"/>
            <a:r>
              <a:rPr lang="fr-FR" sz="800" dirty="0" err="1">
                <a:solidFill>
                  <a:srgbClr val="666666"/>
                </a:solidFill>
                <a:latin typeface="Noto Sans"/>
                <a:ea typeface="Noto Sans"/>
                <a:cs typeface="Noto Sans"/>
                <a:sym typeface="Noto Sans"/>
              </a:rPr>
              <a:t>University</a:t>
            </a:r>
            <a:r>
              <a:rPr lang="fr-FR" sz="800" dirty="0">
                <a:solidFill>
                  <a:srgbClr val="666666"/>
                </a:solidFill>
                <a:latin typeface="Noto Sans"/>
                <a:ea typeface="Noto Sans"/>
                <a:cs typeface="Noto Sans"/>
                <a:sym typeface="Noto Sans"/>
              </a:rPr>
              <a:t> of Alberta Symposium on the Science of Vaccine </a:t>
            </a:r>
            <a:r>
              <a:rPr lang="fr-FR" sz="800" dirty="0" err="1">
                <a:solidFill>
                  <a:srgbClr val="666666"/>
                </a:solidFill>
                <a:latin typeface="Noto Sans"/>
                <a:ea typeface="Noto Sans"/>
                <a:cs typeface="Noto Sans"/>
                <a:sym typeface="Noto Sans"/>
              </a:rPr>
              <a:t>Safety</a:t>
            </a:r>
            <a:r>
              <a:rPr lang="fr-FR" sz="800" dirty="0">
                <a:solidFill>
                  <a:srgbClr val="666666"/>
                </a:solidFill>
                <a:latin typeface="Noto Sans"/>
                <a:ea typeface="Noto Sans"/>
                <a:cs typeface="Noto Sans"/>
                <a:sym typeface="Noto Sans"/>
              </a:rPr>
              <a:t> | </a:t>
            </a:r>
            <a:r>
              <a:rPr lang="fr-FR" sz="800" dirty="0" err="1">
                <a:solidFill>
                  <a:srgbClr val="666666"/>
                </a:solidFill>
                <a:latin typeface="Noto Sans"/>
                <a:ea typeface="Noto Sans"/>
                <a:cs typeface="Noto Sans"/>
                <a:sym typeface="Noto Sans"/>
              </a:rPr>
              <a:t>October</a:t>
            </a:r>
            <a:r>
              <a:rPr lang="fr-FR" sz="800" dirty="0">
                <a:solidFill>
                  <a:srgbClr val="666666"/>
                </a:solidFill>
                <a:latin typeface="Noto Sans"/>
                <a:ea typeface="Noto Sans"/>
                <a:cs typeface="Noto Sans"/>
                <a:sym typeface="Noto Sans"/>
              </a:rPr>
              <a:t> 2025</a:t>
            </a:r>
            <a:endParaRPr sz="800" b="0" i="0" u="none" strike="noStrike" cap="none" dirty="0">
              <a:solidFill>
                <a:srgbClr val="666666"/>
              </a:solidFill>
              <a:latin typeface="Noto Sans"/>
              <a:ea typeface="Noto Sans"/>
              <a:cs typeface="Noto Sans"/>
              <a:sym typeface="Noto Sans"/>
            </a:endParaRPr>
          </a:p>
        </p:txBody>
      </p:sp>
      <p:sp>
        <p:nvSpPr>
          <p:cNvPr id="8" name="Google Shape;147;g3847a15b2ac_0_167">
            <a:extLst>
              <a:ext uri="{FF2B5EF4-FFF2-40B4-BE49-F238E27FC236}">
                <a16:creationId xmlns:a16="http://schemas.microsoft.com/office/drawing/2014/main" id="{8ED9D9CA-E0B0-A453-8A07-D60E4B0CE023}"/>
              </a:ext>
            </a:extLst>
          </p:cNvPr>
          <p:cNvSpPr txBox="1">
            <a:spLocks noGrp="1"/>
          </p:cNvSpPr>
          <p:nvPr>
            <p:ph type="sldNum" idx="12"/>
          </p:nvPr>
        </p:nvSpPr>
        <p:spPr>
          <a:xfrm>
            <a:off x="11296611" y="-11"/>
            <a:ext cx="731700" cy="524700"/>
          </a:xfrm>
          <a:prstGeom prst="rect">
            <a:avLst/>
          </a:prstGeom>
          <a:noFill/>
          <a:ln>
            <a:noFill/>
          </a:ln>
        </p:spPr>
        <p:txBody>
          <a:bodyPr spcFirstLastPara="1" wrap="square" lIns="121900" tIns="121900" rIns="121900" bIns="121900" anchor="ctr" anchorCtr="0">
            <a:normAutofit/>
          </a:bodyPr>
          <a:lstStyle/>
          <a:p>
            <a:pPr marL="0" lvl="0" indent="0" algn="r" rtl="0">
              <a:lnSpc>
                <a:spcPct val="100000"/>
              </a:lnSpc>
              <a:spcBef>
                <a:spcPts val="0"/>
              </a:spcBef>
              <a:spcAft>
                <a:spcPts val="0"/>
              </a:spcAft>
              <a:buSzPts val="1100"/>
              <a:buNone/>
            </a:pPr>
            <a:fld id="{00000000-1234-1234-1234-123412341234}" type="slidenum">
              <a:rPr lang="fr-FR" sz="800">
                <a:latin typeface="Noto Sans Light"/>
                <a:ea typeface="Noto Sans Light"/>
                <a:cs typeface="Noto Sans Light"/>
                <a:sym typeface="Noto Sans Light"/>
              </a:rPr>
              <a:t>17</a:t>
            </a:fld>
            <a:endParaRPr sz="800" dirty="0">
              <a:latin typeface="Noto Sans Light"/>
              <a:ea typeface="Noto Sans Light"/>
              <a:cs typeface="Noto Sans Light"/>
              <a:sym typeface="Noto Sans Light"/>
            </a:endParaRPr>
          </a:p>
        </p:txBody>
      </p:sp>
    </p:spTree>
    <p:extLst>
      <p:ext uri="{BB962C8B-B14F-4D97-AF65-F5344CB8AC3E}">
        <p14:creationId xmlns:p14="http://schemas.microsoft.com/office/powerpoint/2010/main" val="2851718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1744</TotalTime>
  <Words>1851</Words>
  <Application>Microsoft Office PowerPoint</Application>
  <PresentationFormat>Widescreen</PresentationFormat>
  <Paragraphs>157</Paragraphs>
  <Slides>17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Aptos</vt:lpstr>
      <vt:lpstr>Aptos Display</vt:lpstr>
      <vt:lpstr>Arial</vt:lpstr>
      <vt:lpstr>Noto Sans</vt:lpstr>
      <vt:lpstr>Noto Sans Bold</vt:lpstr>
      <vt:lpstr>Noto Sans Light</vt:lpstr>
      <vt:lpstr>Office Theme</vt:lpstr>
      <vt:lpstr>PowerPoint Presentation</vt:lpstr>
      <vt:lpstr>PowerPoint Presentation</vt:lpstr>
      <vt:lpstr>CIHR Pillar 4:  Social, cultural, environmental  and population health research</vt:lpstr>
      <vt:lpstr>PowerPoint Presentation</vt:lpstr>
      <vt:lpstr>PowerPoint Presentation</vt:lpstr>
      <vt:lpstr>PowerPoint Presentation</vt:lpstr>
      <vt:lpstr>PowerPoint Presentation</vt:lpstr>
      <vt:lpstr>PHAC Adult National Immunization Coverage Survey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messages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Kelley Lee</dc:creator>
  <cp:lastModifiedBy>Vivobook</cp:lastModifiedBy>
  <cp:revision>40</cp:revision>
  <dcterms:created xsi:type="dcterms:W3CDTF">2025-09-30T18:21:38Z</dcterms:created>
  <dcterms:modified xsi:type="dcterms:W3CDTF">2025-10-28T14:23:43Z</dcterms:modified>
</cp:coreProperties>
</file>