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58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9144000"/>
  <p:notesSz cx="9144000" cy="6858000"/>
  <p:embeddedFontLst>
    <p:embeddedFont>
      <p:font typeface="Roboto Black"/>
      <p:bold r:id="rId15"/>
      <p:boldItalic r:id="rId16"/>
    </p:embeddedFont>
    <p:embeddedFont>
      <p:font typeface="Roboto Medium"/>
      <p:regular r:id="rId17"/>
      <p:bold r:id="rId18"/>
      <p:italic r:id="rId19"/>
      <p:boldItalic r:id="rId20"/>
    </p:embeddedFont>
    <p:embeddedFont>
      <p:font typeface="Roboto Condensed"/>
      <p:regular r:id="rId21"/>
      <p:bold r:id="rId22"/>
      <p:italic r:id="rId23"/>
      <p:boldItalic r:id="rId24"/>
    </p:embeddedFont>
    <p:embeddedFont>
      <p:font typeface="Arial Black"/>
      <p:regular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HKgm8XER83N5tDQcA+2GHtI47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Medium-boldItalic.fntdata"/><Relationship Id="rId22" Type="http://schemas.openxmlformats.org/officeDocument/2006/relationships/font" Target="fonts/RobotoCondensed-bold.fntdata"/><Relationship Id="rId21" Type="http://schemas.openxmlformats.org/officeDocument/2006/relationships/font" Target="fonts/RobotoCondensed-regular.fntdata"/><Relationship Id="rId24" Type="http://schemas.openxmlformats.org/officeDocument/2006/relationships/font" Target="fonts/RobotoCondensed-boldItalic.fntdata"/><Relationship Id="rId23" Type="http://schemas.openxmlformats.org/officeDocument/2006/relationships/font" Target="fonts/RobotoCondensed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ArialBlack-regular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RobotoBlack-bold.fntdata"/><Relationship Id="rId14" Type="http://schemas.openxmlformats.org/officeDocument/2006/relationships/slide" Target="slides/slide8.xml"/><Relationship Id="rId17" Type="http://schemas.openxmlformats.org/officeDocument/2006/relationships/font" Target="fonts/RobotoMedium-regular.fntdata"/><Relationship Id="rId16" Type="http://schemas.openxmlformats.org/officeDocument/2006/relationships/font" Target="fonts/RobotoBlack-boldItalic.fntdata"/><Relationship Id="rId19" Type="http://schemas.openxmlformats.org/officeDocument/2006/relationships/font" Target="fonts/RobotoMedium-italic.fntdata"/><Relationship Id="rId18" Type="http://schemas.openxmlformats.org/officeDocument/2006/relationships/font" Target="fonts/Roboto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7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:notes"/>
          <p:cNvSpPr txBox="1"/>
          <p:nvPr>
            <p:ph idx="12" type="sldNum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3028950" y="857250"/>
            <a:ext cx="30861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jp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8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34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5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1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4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42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4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4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4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43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44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45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46"/>
          <p:cNvSpPr txBox="1"/>
          <p:nvPr>
            <p:ph idx="2" type="body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6"/>
          <p:cNvSpPr txBox="1"/>
          <p:nvPr>
            <p:ph idx="3" type="body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46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-line and Content">
  <p:cSld name="Title 2-line and Conte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417442"/>
            <a:ext cx="9144000" cy="107342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0"/>
          <p:cNvSpPr/>
          <p:nvPr/>
        </p:nvSpPr>
        <p:spPr>
          <a:xfrm>
            <a:off x="0" y="6309384"/>
            <a:ext cx="9144000" cy="576000"/>
          </a:xfrm>
          <a:prstGeom prst="rect">
            <a:avLst/>
          </a:prstGeom>
          <a:solidFill>
            <a:srgbClr val="001B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4653" y="6406262"/>
            <a:ext cx="1331843" cy="36403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0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  <a:defRPr sz="320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0"/>
          <p:cNvSpPr txBox="1"/>
          <p:nvPr>
            <p:ph idx="11" type="ftr"/>
          </p:nvPr>
        </p:nvSpPr>
        <p:spPr>
          <a:xfrm>
            <a:off x="1799692" y="6354762"/>
            <a:ext cx="5544616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i="0" sz="14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0"/>
          <p:cNvSpPr txBox="1"/>
          <p:nvPr>
            <p:ph idx="1" type="body"/>
          </p:nvPr>
        </p:nvSpPr>
        <p:spPr>
          <a:xfrm>
            <a:off x="457200" y="1772816"/>
            <a:ext cx="8579296" cy="4353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marR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2060"/>
              </a:buClr>
              <a:buSzPts val="2240"/>
              <a:buFont typeface="Noto Sans Symbols"/>
              <a:buChar char="●"/>
              <a:defRPr sz="280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indent="-3810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E4E79"/>
              </a:buClr>
              <a:buSzPts val="24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2E75B5"/>
              </a:buClr>
              <a:buSzPts val="18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6" name="Google Shape;86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7305" y="6354762"/>
            <a:ext cx="1410359" cy="477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0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4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17443"/>
            <a:ext cx="9144000" cy="107342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3"/>
          <p:cNvSpPr/>
          <p:nvPr/>
        </p:nvSpPr>
        <p:spPr>
          <a:xfrm>
            <a:off x="0" y="6309384"/>
            <a:ext cx="9144000" cy="576000"/>
          </a:xfrm>
          <a:prstGeom prst="rect">
            <a:avLst/>
          </a:prstGeom>
          <a:solidFill>
            <a:srgbClr val="001B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14" y="6360326"/>
            <a:ext cx="1331843" cy="44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04654" y="6406264"/>
            <a:ext cx="1331843" cy="364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3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Black"/>
              <a:buNone/>
              <a:defRPr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3"/>
          <p:cNvSpPr txBox="1"/>
          <p:nvPr>
            <p:ph idx="1" type="body"/>
          </p:nvPr>
        </p:nvSpPr>
        <p:spPr>
          <a:xfrm>
            <a:off x="457200" y="2753034"/>
            <a:ext cx="8229600" cy="3373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Char char="•"/>
              <a:defRPr sz="210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24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8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33"/>
          <p:cNvSpPr txBox="1"/>
          <p:nvPr>
            <p:ph idx="2" type="body"/>
          </p:nvPr>
        </p:nvSpPr>
        <p:spPr>
          <a:xfrm>
            <a:off x="457200" y="1694005"/>
            <a:ext cx="8229600" cy="7738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None/>
              <a:defRPr sz="210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Roboto Medium"/>
                <a:ea typeface="Roboto Medium"/>
                <a:cs typeface="Roboto Medium"/>
                <a:sym typeface="Roboto Medium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Roboto Medium"/>
                <a:ea typeface="Roboto Medium"/>
                <a:cs typeface="Roboto Medium"/>
                <a:sym typeface="Roboto Medium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oboto Medium"/>
                <a:ea typeface="Roboto Medium"/>
                <a:cs typeface="Roboto Medium"/>
                <a:sym typeface="Roboto Medium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oboto Medium"/>
                <a:ea typeface="Roboto Medium"/>
                <a:cs typeface="Roboto Medium"/>
                <a:sym typeface="Roboto Medium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1" type="ftr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0" name="Google Shape;100;p3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3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3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6" name="Google Shape;116;p1"/>
          <p:cNvCxnSpPr/>
          <p:nvPr/>
        </p:nvCxnSpPr>
        <p:spPr>
          <a:xfrm>
            <a:off x="339437" y="2846903"/>
            <a:ext cx="8498270" cy="0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7" name="Google Shape;11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9377" y="5518799"/>
            <a:ext cx="1189422" cy="3251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"/>
          <p:cNvSpPr/>
          <p:nvPr/>
        </p:nvSpPr>
        <p:spPr>
          <a:xfrm>
            <a:off x="0" y="870855"/>
            <a:ext cx="9153677" cy="514894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</a:pPr>
            <a:r>
              <a:rPr lang="en-US"/>
              <a:t>Top 10 Global Threats to Human Health (2019)</a:t>
            </a:r>
            <a:endParaRPr/>
          </a:p>
        </p:txBody>
      </p:sp>
      <p:sp>
        <p:nvSpPr>
          <p:cNvPr id="125" name="Google Shape;125;p2"/>
          <p:cNvSpPr txBox="1"/>
          <p:nvPr/>
        </p:nvSpPr>
        <p:spPr>
          <a:xfrm>
            <a:off x="287016" y="1700808"/>
            <a:ext cx="4645024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Calibri"/>
              <a:buAutoNum type="arabicPeriod"/>
            </a:pPr>
            <a:r>
              <a:rPr b="0" i="0" lang="en-US" sz="2200" u="none" cap="none" strike="noStrike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Air pollution and climate change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Calibri"/>
              <a:buAutoNum type="arabicPeriod"/>
            </a:pPr>
            <a:r>
              <a:rPr b="0" i="0" lang="en-US" sz="2200" u="none" cap="none" strike="noStrike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Non-communicable diseases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Threat of a global influenza pandemic.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Calibri"/>
              <a:buAutoNum type="arabicPeriod"/>
            </a:pPr>
            <a:r>
              <a:rPr b="0" i="0" lang="en-US" sz="2200" u="none" cap="none" strike="noStrike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Fragile and vulnerable settings, such as regions affected by drought and conflict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Antimicrobial resistance</a:t>
            </a:r>
            <a:endParaRPr/>
          </a:p>
        </p:txBody>
      </p:sp>
      <p:pic>
        <p:nvPicPr>
          <p:cNvPr descr="File:World Health Organization Logo.svg"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0268" y="5013176"/>
            <a:ext cx="3004592" cy="92133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5232648" y="1700808"/>
            <a:ext cx="3659832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 startAt="6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Ebola and high-threat pathogens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Calibri"/>
              <a:buAutoNum type="arabicPeriod" startAt="6"/>
            </a:pPr>
            <a:r>
              <a:rPr b="0" i="0" lang="en-US" sz="2200" u="none" cap="none" strike="noStrike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Weak primary care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 startAt="6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Vaccine hesitancy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 startAt="6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Dengue</a:t>
            </a:r>
            <a:endParaRPr/>
          </a:p>
          <a:p>
            <a:pPr indent="-396000" lvl="0" marL="3960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200"/>
              <a:buFont typeface="Calibri"/>
              <a:buAutoNum type="arabicPeriod" startAt="6"/>
            </a:pPr>
            <a:r>
              <a:rPr b="0" i="0" lang="en-US" sz="2200" u="none" cap="none" strike="noStrike">
                <a:solidFill>
                  <a:srgbClr val="FF0000"/>
                </a:solidFill>
                <a:latin typeface="Roboto Medium"/>
                <a:ea typeface="Roboto Medium"/>
                <a:cs typeface="Roboto Medium"/>
                <a:sym typeface="Roboto Medium"/>
              </a:rPr>
              <a:t>HIV</a:t>
            </a:r>
            <a:endParaRPr b="0" i="0" sz="2200" u="none" cap="none" strike="noStrike">
              <a:solidFill>
                <a:srgbClr val="0F1C3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</a:pPr>
            <a:r>
              <a:rPr lang="en-US"/>
              <a:t>Vaccine Production: </a:t>
            </a:r>
            <a:br>
              <a:rPr lang="en-US"/>
            </a:br>
            <a:r>
              <a:rPr lang="en-US"/>
              <a:t>New Platforms – Faster Development</a:t>
            </a:r>
            <a:endParaRPr/>
          </a:p>
        </p:txBody>
      </p:sp>
      <p:sp>
        <p:nvSpPr>
          <p:cNvPr id="134" name="Google Shape;134;p3"/>
          <p:cNvSpPr txBox="1"/>
          <p:nvPr>
            <p:ph idx="1" type="body"/>
          </p:nvPr>
        </p:nvSpPr>
        <p:spPr>
          <a:xfrm>
            <a:off x="457200" y="1772816"/>
            <a:ext cx="3610744" cy="4353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n-US"/>
              <a:t>Inactivated vaccines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n-US"/>
              <a:t>Live attenuated vaccines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n-US">
                <a:solidFill>
                  <a:srgbClr val="FF0000"/>
                </a:solidFill>
              </a:rPr>
              <a:t>Vector delivered </a:t>
            </a:r>
            <a:br>
              <a:rPr lang="en-US">
                <a:solidFill>
                  <a:srgbClr val="FF0000"/>
                </a:solidFill>
              </a:rPr>
            </a:br>
            <a:r>
              <a:rPr lang="en-US">
                <a:solidFill>
                  <a:srgbClr val="FF0000"/>
                </a:solidFill>
              </a:rPr>
              <a:t>(e.g. adenovirus)</a:t>
            </a:r>
            <a:endParaRPr/>
          </a:p>
          <a:p>
            <a:pPr indent="-514350" lvl="0" marL="51435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2240"/>
              <a:buFont typeface="Calibri"/>
              <a:buAutoNum type="arabicPeriod"/>
            </a:pPr>
            <a:r>
              <a:rPr lang="en-US">
                <a:solidFill>
                  <a:srgbClr val="FF0000"/>
                </a:solidFill>
              </a:rPr>
              <a:t>mRNA vaccines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Black"/>
              <a:buNone/>
            </a:pPr>
            <a:r>
              <a:rPr lang="en-US"/>
              <a:t>Canada’s COVID-19 Vaccine Task Force </a:t>
            </a:r>
            <a:endParaRPr sz="2800"/>
          </a:p>
        </p:txBody>
      </p:sp>
      <p:sp>
        <p:nvSpPr>
          <p:cNvPr id="141" name="Google Shape;141;p4"/>
          <p:cNvSpPr txBox="1"/>
          <p:nvPr>
            <p:ph idx="1" type="body"/>
          </p:nvPr>
        </p:nvSpPr>
        <p:spPr>
          <a:xfrm>
            <a:off x="457200" y="1772816"/>
            <a:ext cx="8579296" cy="4353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0066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4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0648"/>
            <a:ext cx="9144000" cy="60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-30477"/>
            <a:ext cx="9144000" cy="107342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4"/>
          <p:cNvSpPr txBox="1"/>
          <p:nvPr/>
        </p:nvSpPr>
        <p:spPr>
          <a:xfrm>
            <a:off x="611560" y="-65264"/>
            <a:ext cx="85324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Canada’s COVID-19 Vaccine Task Force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&amp; Joint Biomanufacturing Sub-committee</a:t>
            </a:r>
            <a:endParaRPr/>
          </a:p>
        </p:txBody>
      </p:sp>
      <p:sp>
        <p:nvSpPr>
          <p:cNvPr id="145" name="Google Shape;145;p4"/>
          <p:cNvSpPr/>
          <p:nvPr/>
        </p:nvSpPr>
        <p:spPr>
          <a:xfrm>
            <a:off x="0" y="1052736"/>
            <a:ext cx="9144000" cy="5296858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6" name="Google Shape;146;p4"/>
          <p:cNvGrpSpPr/>
          <p:nvPr/>
        </p:nvGrpSpPr>
        <p:grpSpPr>
          <a:xfrm>
            <a:off x="1835696" y="1510864"/>
            <a:ext cx="5995943" cy="3782089"/>
            <a:chOff x="2328428" y="1510864"/>
            <a:chExt cx="5995943" cy="3782089"/>
          </a:xfrm>
        </p:grpSpPr>
        <p:grpSp>
          <p:nvGrpSpPr>
            <p:cNvPr id="147" name="Google Shape;147;p4"/>
            <p:cNvGrpSpPr/>
            <p:nvPr/>
          </p:nvGrpSpPr>
          <p:grpSpPr>
            <a:xfrm>
              <a:off x="2852610" y="1510864"/>
              <a:ext cx="3708458" cy="1200329"/>
              <a:chOff x="2852610" y="1510864"/>
              <a:chExt cx="3708458" cy="1200329"/>
            </a:xfrm>
          </p:grpSpPr>
          <p:sp>
            <p:nvSpPr>
              <p:cNvPr id="148" name="Google Shape;148;p4"/>
              <p:cNvSpPr txBox="1"/>
              <p:nvPr/>
            </p:nvSpPr>
            <p:spPr>
              <a:xfrm>
                <a:off x="4234790" y="1757085"/>
                <a:ext cx="2326278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4000" u="none" cap="none" strike="noStrike">
                    <a:solidFill>
                      <a:srgbClr val="002060"/>
                    </a:solidFill>
                    <a:latin typeface="Roboto Medium"/>
                    <a:ea typeface="Roboto Medium"/>
                    <a:cs typeface="Roboto Medium"/>
                    <a:sym typeface="Roboto Medium"/>
                  </a:rPr>
                  <a:t>Meetings</a:t>
                </a:r>
                <a:endParaRPr/>
              </a:p>
            </p:txBody>
          </p:sp>
          <p:sp>
            <p:nvSpPr>
              <p:cNvPr id="149" name="Google Shape;149;p4"/>
              <p:cNvSpPr txBox="1"/>
              <p:nvPr/>
            </p:nvSpPr>
            <p:spPr>
              <a:xfrm>
                <a:off x="2852610" y="1510864"/>
                <a:ext cx="125547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00">
                    <a:solidFill>
                      <a:srgbClr val="002060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91</a:t>
                </a:r>
                <a:endParaRPr sz="7200">
                  <a:solidFill>
                    <a:srgbClr val="002060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</p:grpSp>
        <p:grpSp>
          <p:nvGrpSpPr>
            <p:cNvPr id="150" name="Google Shape;150;p4"/>
            <p:cNvGrpSpPr/>
            <p:nvPr/>
          </p:nvGrpSpPr>
          <p:grpSpPr>
            <a:xfrm>
              <a:off x="2328428" y="2801744"/>
              <a:ext cx="5649694" cy="1200329"/>
              <a:chOff x="2328428" y="2717158"/>
              <a:chExt cx="5649694" cy="1200329"/>
            </a:xfrm>
          </p:grpSpPr>
          <p:sp>
            <p:nvSpPr>
              <p:cNvPr id="151" name="Google Shape;151;p4"/>
              <p:cNvSpPr txBox="1"/>
              <p:nvPr/>
            </p:nvSpPr>
            <p:spPr>
              <a:xfrm>
                <a:off x="2328428" y="2717158"/>
                <a:ext cx="1790875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00">
                    <a:solidFill>
                      <a:srgbClr val="002060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266</a:t>
                </a:r>
                <a:endParaRPr sz="7200">
                  <a:solidFill>
                    <a:srgbClr val="002060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sp>
            <p:nvSpPr>
              <p:cNvPr id="152" name="Google Shape;152;p4"/>
              <p:cNvSpPr txBox="1"/>
              <p:nvPr/>
            </p:nvSpPr>
            <p:spPr>
              <a:xfrm>
                <a:off x="4234790" y="2963379"/>
                <a:ext cx="3743332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>
                    <a:solidFill>
                      <a:srgbClr val="002060"/>
                    </a:solidFill>
                    <a:latin typeface="Roboto Medium"/>
                    <a:ea typeface="Roboto Medium"/>
                    <a:cs typeface="Roboto Medium"/>
                    <a:sym typeface="Roboto Medium"/>
                  </a:rPr>
                  <a:t>Hours on Zoom</a:t>
                </a:r>
                <a:endParaRPr/>
              </a:p>
            </p:txBody>
          </p:sp>
        </p:grpSp>
        <p:grpSp>
          <p:nvGrpSpPr>
            <p:cNvPr id="153" name="Google Shape;153;p4"/>
            <p:cNvGrpSpPr/>
            <p:nvPr/>
          </p:nvGrpSpPr>
          <p:grpSpPr>
            <a:xfrm>
              <a:off x="2852610" y="4092624"/>
              <a:ext cx="5471761" cy="1200329"/>
              <a:chOff x="2852610" y="4092624"/>
              <a:chExt cx="5471761" cy="1200329"/>
            </a:xfrm>
          </p:grpSpPr>
          <p:sp>
            <p:nvSpPr>
              <p:cNvPr id="154" name="Google Shape;154;p4"/>
              <p:cNvSpPr txBox="1"/>
              <p:nvPr/>
            </p:nvSpPr>
            <p:spPr>
              <a:xfrm>
                <a:off x="2852610" y="4092624"/>
                <a:ext cx="1255472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200">
                    <a:solidFill>
                      <a:srgbClr val="002060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52</a:t>
                </a:r>
                <a:endParaRPr sz="7200">
                  <a:solidFill>
                    <a:srgbClr val="002060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sp>
            <p:nvSpPr>
              <p:cNvPr id="155" name="Google Shape;155;p4"/>
              <p:cNvSpPr txBox="1"/>
              <p:nvPr/>
            </p:nvSpPr>
            <p:spPr>
              <a:xfrm>
                <a:off x="4234790" y="4338845"/>
                <a:ext cx="408958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>
                    <a:solidFill>
                      <a:srgbClr val="002060"/>
                    </a:solidFill>
                    <a:latin typeface="Roboto Medium"/>
                    <a:ea typeface="Roboto Medium"/>
                    <a:cs typeface="Roboto Medium"/>
                    <a:sym typeface="Roboto Medium"/>
                  </a:rPr>
                  <a:t>Letters of Advice</a:t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COVID-19: Timeline of Key Events</a:t>
            </a:r>
            <a:endParaRPr/>
          </a:p>
        </p:txBody>
      </p:sp>
      <p:sp>
        <p:nvSpPr>
          <p:cNvPr id="162" name="Google Shape;162;p5"/>
          <p:cNvSpPr/>
          <p:nvPr/>
        </p:nvSpPr>
        <p:spPr>
          <a:xfrm>
            <a:off x="184038" y="3283617"/>
            <a:ext cx="8636434" cy="58749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206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107507" y="2489677"/>
            <a:ext cx="1080120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Dec 8, 2019: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First Case – Wuhan, China</a:t>
            </a:r>
            <a:endParaRPr/>
          </a:p>
        </p:txBody>
      </p:sp>
      <p:cxnSp>
        <p:nvCxnSpPr>
          <p:cNvPr id="164" name="Google Shape;164;p5"/>
          <p:cNvCxnSpPr/>
          <p:nvPr/>
        </p:nvCxnSpPr>
        <p:spPr>
          <a:xfrm>
            <a:off x="647567" y="3069915"/>
            <a:ext cx="0" cy="36004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5"/>
          <p:cNvSpPr txBox="1"/>
          <p:nvPr/>
        </p:nvSpPr>
        <p:spPr>
          <a:xfrm>
            <a:off x="487579" y="4075929"/>
            <a:ext cx="1686694" cy="415498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Dec 31, 2019: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27 cases of pneumonia</a:t>
            </a:r>
            <a:endParaRPr/>
          </a:p>
        </p:txBody>
      </p:sp>
      <p:cxnSp>
        <p:nvCxnSpPr>
          <p:cNvPr id="166" name="Google Shape;166;p5"/>
          <p:cNvCxnSpPr/>
          <p:nvPr/>
        </p:nvCxnSpPr>
        <p:spPr>
          <a:xfrm>
            <a:off x="1331643" y="3724122"/>
            <a:ext cx="0" cy="360693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7" name="Google Shape;167;p5"/>
          <p:cNvSpPr txBox="1"/>
          <p:nvPr/>
        </p:nvSpPr>
        <p:spPr>
          <a:xfrm>
            <a:off x="1368420" y="1628800"/>
            <a:ext cx="1393234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Jan 9,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Novel coronavirus identified</a:t>
            </a:r>
            <a:endParaRPr/>
          </a:p>
        </p:txBody>
      </p:sp>
      <p:cxnSp>
        <p:nvCxnSpPr>
          <p:cNvPr id="168" name="Google Shape;168;p5"/>
          <p:cNvCxnSpPr/>
          <p:nvPr/>
        </p:nvCxnSpPr>
        <p:spPr>
          <a:xfrm>
            <a:off x="2048953" y="2206836"/>
            <a:ext cx="0" cy="1223118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p5"/>
          <p:cNvSpPr txBox="1"/>
          <p:nvPr/>
        </p:nvSpPr>
        <p:spPr>
          <a:xfrm>
            <a:off x="2065037" y="4726496"/>
            <a:ext cx="1413532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Jan 24,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Sequence added into Genebank</a:t>
            </a:r>
            <a:endParaRPr sz="1050">
              <a:solidFill>
                <a:srgbClr val="00206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170" name="Google Shape;170;p5"/>
          <p:cNvCxnSpPr>
            <a:endCxn id="169" idx="0"/>
          </p:cNvCxnSpPr>
          <p:nvPr/>
        </p:nvCxnSpPr>
        <p:spPr>
          <a:xfrm>
            <a:off x="2771803" y="3717296"/>
            <a:ext cx="0" cy="10092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1" name="Google Shape;171;p5"/>
          <p:cNvSpPr txBox="1"/>
          <p:nvPr/>
        </p:nvSpPr>
        <p:spPr>
          <a:xfrm>
            <a:off x="2584826" y="2492380"/>
            <a:ext cx="1465240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Feb 11,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Novel coronavirus named SARS-CoV-2</a:t>
            </a:r>
            <a:endParaRPr/>
          </a:p>
        </p:txBody>
      </p:sp>
      <p:cxnSp>
        <p:nvCxnSpPr>
          <p:cNvPr id="172" name="Google Shape;172;p5"/>
          <p:cNvCxnSpPr/>
          <p:nvPr/>
        </p:nvCxnSpPr>
        <p:spPr>
          <a:xfrm>
            <a:off x="3317446" y="3066758"/>
            <a:ext cx="0" cy="435205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" name="Google Shape;173;p5"/>
          <p:cNvSpPr txBox="1"/>
          <p:nvPr/>
        </p:nvSpPr>
        <p:spPr>
          <a:xfrm>
            <a:off x="3622980" y="1722543"/>
            <a:ext cx="1879013" cy="415498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Feb 11,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Disease named COVID-19</a:t>
            </a:r>
            <a:endParaRPr/>
          </a:p>
        </p:txBody>
      </p:sp>
      <p:cxnSp>
        <p:nvCxnSpPr>
          <p:cNvPr id="174" name="Google Shape;174;p5"/>
          <p:cNvCxnSpPr/>
          <p:nvPr/>
        </p:nvCxnSpPr>
        <p:spPr>
          <a:xfrm flipH="1">
            <a:off x="4562485" y="2136760"/>
            <a:ext cx="1" cy="1272741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5" name="Google Shape;175;p5"/>
          <p:cNvSpPr txBox="1"/>
          <p:nvPr/>
        </p:nvSpPr>
        <p:spPr>
          <a:xfrm>
            <a:off x="4197541" y="4220629"/>
            <a:ext cx="1901051" cy="415498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Mar 11,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WHO declared pandemic</a:t>
            </a:r>
            <a:endParaRPr/>
          </a:p>
        </p:txBody>
      </p:sp>
      <p:cxnSp>
        <p:nvCxnSpPr>
          <p:cNvPr id="176" name="Google Shape;176;p5"/>
          <p:cNvCxnSpPr/>
          <p:nvPr/>
        </p:nvCxnSpPr>
        <p:spPr>
          <a:xfrm>
            <a:off x="5148067" y="3730910"/>
            <a:ext cx="0" cy="491005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7" name="Google Shape;177;p5"/>
          <p:cNvSpPr txBox="1"/>
          <p:nvPr/>
        </p:nvSpPr>
        <p:spPr>
          <a:xfrm>
            <a:off x="5209361" y="2508786"/>
            <a:ext cx="1778461" cy="415498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Oct / Nov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Vaccine phase III results</a:t>
            </a:r>
            <a:endParaRPr/>
          </a:p>
        </p:txBody>
      </p:sp>
      <p:cxnSp>
        <p:nvCxnSpPr>
          <p:cNvPr id="178" name="Google Shape;178;p5"/>
          <p:cNvCxnSpPr/>
          <p:nvPr/>
        </p:nvCxnSpPr>
        <p:spPr>
          <a:xfrm>
            <a:off x="6084171" y="2925899"/>
            <a:ext cx="0" cy="504055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9" name="Google Shape;179;p5"/>
          <p:cNvSpPr txBox="1"/>
          <p:nvPr/>
        </p:nvSpPr>
        <p:spPr>
          <a:xfrm>
            <a:off x="5827222" y="4859214"/>
            <a:ext cx="2201165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Dec 9,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Health Canada approves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Pfizer-BioNTech mRNA vaccine</a:t>
            </a:r>
            <a:endParaRPr/>
          </a:p>
        </p:txBody>
      </p:sp>
      <p:cxnSp>
        <p:nvCxnSpPr>
          <p:cNvPr id="180" name="Google Shape;180;p5"/>
          <p:cNvCxnSpPr/>
          <p:nvPr/>
        </p:nvCxnSpPr>
        <p:spPr>
          <a:xfrm>
            <a:off x="6927805" y="3717334"/>
            <a:ext cx="0" cy="114188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1" name="Google Shape;181;p5"/>
          <p:cNvSpPr txBox="1"/>
          <p:nvPr/>
        </p:nvSpPr>
        <p:spPr>
          <a:xfrm>
            <a:off x="6156179" y="1718435"/>
            <a:ext cx="2450979" cy="577081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Dec 23, 2020: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002060"/>
                </a:solidFill>
                <a:latin typeface="Roboto Medium"/>
                <a:ea typeface="Roboto Medium"/>
                <a:cs typeface="Roboto Medium"/>
                <a:sym typeface="Roboto Medium"/>
              </a:rPr>
              <a:t>Health Canada authorizes Moderna COVID-19 mRNA vaccine</a:t>
            </a:r>
            <a:endParaRPr/>
          </a:p>
        </p:txBody>
      </p:sp>
      <p:cxnSp>
        <p:nvCxnSpPr>
          <p:cNvPr id="182" name="Google Shape;182;p5"/>
          <p:cNvCxnSpPr/>
          <p:nvPr/>
        </p:nvCxnSpPr>
        <p:spPr>
          <a:xfrm>
            <a:off x="7740355" y="2295516"/>
            <a:ext cx="0" cy="1134438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3" name="Google Shape;183;p5"/>
          <p:cNvSpPr txBox="1"/>
          <p:nvPr/>
        </p:nvSpPr>
        <p:spPr>
          <a:xfrm>
            <a:off x="2411760" y="5608178"/>
            <a:ext cx="3952291" cy="461665"/>
          </a:xfrm>
          <a:prstGeom prst="rect">
            <a:avLst/>
          </a:prstGeom>
          <a:solidFill>
            <a:srgbClr val="C00000">
              <a:alpha val="10588"/>
            </a:srgbClr>
          </a:solidFill>
          <a:ln cap="flat" cmpd="sng" w="9525">
            <a:solidFill>
              <a:srgbClr val="9411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941100"/>
                </a:solidFill>
                <a:latin typeface="Roboto Medium"/>
                <a:ea typeface="Roboto Medium"/>
                <a:cs typeface="Roboto Medium"/>
                <a:sym typeface="Roboto Medium"/>
              </a:rPr>
              <a:t>All within 1 year!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 txBox="1"/>
          <p:nvPr>
            <p:ph type="title"/>
          </p:nvPr>
        </p:nvSpPr>
        <p:spPr>
          <a:xfrm>
            <a:off x="457200" y="382655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Roboto Black"/>
              <a:buNone/>
            </a:pPr>
            <a:r>
              <a:rPr lang="en-US" sz="2250"/>
              <a:t>Drew Weissman and Katalin Karikó</a:t>
            </a:r>
            <a:endParaRPr sz="2250"/>
          </a:p>
        </p:txBody>
      </p:sp>
      <p:pic>
        <p:nvPicPr>
          <p:cNvPr id="189" name="Google Shape;18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388" y="2190048"/>
            <a:ext cx="4762745" cy="3133886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190" name="Google Shape;190;p6"/>
          <p:cNvSpPr txBox="1"/>
          <p:nvPr>
            <p:ph idx="1" type="body"/>
          </p:nvPr>
        </p:nvSpPr>
        <p:spPr>
          <a:xfrm>
            <a:off x="5291429" y="2583639"/>
            <a:ext cx="3629889" cy="2245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100"/>
              <a:buChar char="•"/>
            </a:pPr>
            <a:r>
              <a:rPr lang="en-US"/>
              <a:t>Replaced uridine with pseudouridine to enhance mRNA stability and decrease anti-RNA immune responses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100"/>
              <a:buChar char="•"/>
            </a:pPr>
            <a:r>
              <a:rPr lang="en-US"/>
              <a:t>Recognized the potential for RNA therapeutics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Noto Sans Symbols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/>
              <a:t>Pieter Cullis  and Ian MacLachlan</a:t>
            </a:r>
            <a:endParaRPr/>
          </a:p>
        </p:txBody>
      </p:sp>
      <p:sp>
        <p:nvSpPr>
          <p:cNvPr id="197" name="Google Shape;197;p7"/>
          <p:cNvSpPr/>
          <p:nvPr/>
        </p:nvSpPr>
        <p:spPr>
          <a:xfrm>
            <a:off x="673224" y="4725144"/>
            <a:ext cx="3754760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1C32"/>
                </a:solidFill>
                <a:latin typeface="Roboto Medium"/>
                <a:ea typeface="Roboto Medium"/>
                <a:cs typeface="Roboto Medium"/>
                <a:sym typeface="Roboto Medium"/>
              </a:rPr>
              <a:t>Pieter Cullis</a:t>
            </a:r>
            <a:endParaRPr sz="2800">
              <a:solidFill>
                <a:srgbClr val="0F1C32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F1C32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F1C32"/>
                </a:solidFill>
                <a:latin typeface="Roboto Medium"/>
                <a:ea typeface="Roboto Medium"/>
                <a:cs typeface="Roboto Medium"/>
                <a:sym typeface="Roboto Medium"/>
              </a:rPr>
              <a:t>Acuratis Therapeutics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F1C32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F1C32"/>
                </a:solidFill>
                <a:latin typeface="Roboto Medium"/>
                <a:ea typeface="Roboto Medium"/>
                <a:cs typeface="Roboto Medium"/>
                <a:sym typeface="Roboto Medium"/>
              </a:rPr>
              <a:t>Professor at UBC</a:t>
            </a:r>
            <a:endParaRPr/>
          </a:p>
        </p:txBody>
      </p:sp>
      <p:pic>
        <p:nvPicPr>
          <p:cNvPr id="198" name="Google Shape;19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1920" y="1844824"/>
            <a:ext cx="2540000" cy="2540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pic>
        <p:nvPicPr>
          <p:cNvPr id="199" name="Google Shape;19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2080" y="1844824"/>
            <a:ext cx="2540000" cy="25400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200" name="Google Shape;200;p7"/>
          <p:cNvSpPr/>
          <p:nvPr/>
        </p:nvSpPr>
        <p:spPr>
          <a:xfrm>
            <a:off x="4829594" y="4725144"/>
            <a:ext cx="37547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F1C32"/>
                </a:solidFill>
                <a:latin typeface="Roboto Medium"/>
                <a:ea typeface="Roboto Medium"/>
                <a:cs typeface="Roboto Medium"/>
                <a:sym typeface="Roboto Medium"/>
              </a:rPr>
              <a:t>Ian MacLachlan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F1C32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F1C32"/>
                </a:solidFill>
                <a:latin typeface="Roboto Medium"/>
                <a:ea typeface="Roboto Medium"/>
                <a:cs typeface="Roboto Medium"/>
                <a:sym typeface="Roboto Medium"/>
              </a:rPr>
              <a:t>Tekmira Pharmaceuticals</a:t>
            </a:r>
            <a:endParaRPr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F1C3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13" y="6360326"/>
            <a:ext cx="1331843" cy="446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5119" y="6406262"/>
            <a:ext cx="1331843" cy="364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417442"/>
            <a:ext cx="9144000" cy="144157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8"/>
          <p:cNvSpPr txBox="1"/>
          <p:nvPr/>
        </p:nvSpPr>
        <p:spPr>
          <a:xfrm>
            <a:off x="178904" y="749890"/>
            <a:ext cx="896509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LKSIoV Funding Sources: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Institute is almost exclusively self funded</a:t>
            </a:r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407574" y="2005820"/>
            <a:ext cx="8328852" cy="4046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GSK chair endowment - </a:t>
            </a:r>
            <a:r>
              <a:rPr lang="en-US" sz="16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Director LKSIoV</a:t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0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Established prior to the inception of the LKSIoV</a:t>
            </a: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0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GSK invested an additional $1.5M in 2023</a:t>
            </a:r>
            <a:endParaRPr b="1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Current value $6.4M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738" lvl="1" marL="361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GSK/LKSIoV infrastructure endowment </a:t>
            </a:r>
            <a:endParaRPr b="1" i="0" sz="20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Current value $9M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LKSIoV endowment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0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$20M (of the $25M donation) earmarked in the endowment for long-term funding (sustainability) of the LKSIoV</a:t>
            </a:r>
            <a:endParaRPr b="0" i="0" sz="16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–"/>
            </a:pPr>
            <a:r>
              <a:rPr b="1" i="0" lang="en-US" sz="1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Current value $32M</a:t>
            </a:r>
            <a:endParaRPr/>
          </a:p>
          <a:p>
            <a:pPr indent="-1714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1" i="0" sz="18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2021-12-14T16:41:18Z</dcterms:created>
  <dc:creator>Carla Craveiro Salvado</dc:creator>
</cp:coreProperties>
</file>