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2"/>
  </p:sldMasterIdLst>
  <p:notesMasterIdLst>
    <p:notesMasterId r:id="rId48"/>
  </p:notesMasterIdLst>
  <p:sldIdLst>
    <p:sldId id="483" r:id="rId3"/>
    <p:sldId id="507" r:id="rId4"/>
    <p:sldId id="458" r:id="rId5"/>
    <p:sldId id="505" r:id="rId6"/>
    <p:sldId id="484" r:id="rId7"/>
    <p:sldId id="461" r:id="rId8"/>
    <p:sldId id="521" r:id="rId9"/>
    <p:sldId id="463" r:id="rId10"/>
    <p:sldId id="522" r:id="rId11"/>
    <p:sldId id="256" r:id="rId12"/>
    <p:sldId id="506" r:id="rId13"/>
    <p:sldId id="486" r:id="rId14"/>
    <p:sldId id="487" r:id="rId15"/>
    <p:sldId id="488" r:id="rId16"/>
    <p:sldId id="489" r:id="rId17"/>
    <p:sldId id="490" r:id="rId18"/>
    <p:sldId id="502" r:id="rId19"/>
    <p:sldId id="500" r:id="rId20"/>
    <p:sldId id="501" r:id="rId21"/>
    <p:sldId id="511" r:id="rId22"/>
    <p:sldId id="366" r:id="rId23"/>
    <p:sldId id="454" r:id="rId24"/>
    <p:sldId id="385" r:id="rId25"/>
    <p:sldId id="512" r:id="rId26"/>
    <p:sldId id="378" r:id="rId27"/>
    <p:sldId id="379" r:id="rId28"/>
    <p:sldId id="380" r:id="rId29"/>
    <p:sldId id="381" r:id="rId30"/>
    <p:sldId id="523" r:id="rId31"/>
    <p:sldId id="513" r:id="rId32"/>
    <p:sldId id="508" r:id="rId33"/>
    <p:sldId id="509" r:id="rId34"/>
    <p:sldId id="504" r:id="rId35"/>
    <p:sldId id="510" r:id="rId36"/>
    <p:sldId id="518" r:id="rId37"/>
    <p:sldId id="514" r:id="rId38"/>
    <p:sldId id="515" r:id="rId39"/>
    <p:sldId id="516" r:id="rId40"/>
    <p:sldId id="517" r:id="rId41"/>
    <p:sldId id="444" r:id="rId42"/>
    <p:sldId id="321" r:id="rId43"/>
    <p:sldId id="323" r:id="rId44"/>
    <p:sldId id="520" r:id="rId45"/>
    <p:sldId id="446" r:id="rId46"/>
    <p:sldId id="519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DFF"/>
    <a:srgbClr val="9D194E"/>
    <a:srgbClr val="C62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12"/>
    <p:restoredTop sz="96405"/>
  </p:normalViewPr>
  <p:slideViewPr>
    <p:cSldViewPr snapToGrid="0">
      <p:cViewPr varScale="1">
        <p:scale>
          <a:sx n="77" d="100"/>
          <a:sy n="77" d="100"/>
        </p:scale>
        <p:origin x="77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6B612-F3A5-434A-A091-2AD11265DBAD}" type="datetimeFigureOut">
              <a:rPr lang="en-US" smtClean="0"/>
              <a:t>10/29/2025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7417B-DAEC-CD4C-A5C9-21D3328443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9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0361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8293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4397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774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96354-6792-4CA4-BD6C-B8C8C301D3FD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87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5584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C49A0-CC3E-A411-6188-0C2780AF5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23D81-F8AD-FF33-4809-EA22AFF5FD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BF87C-EC34-EA45-6CCF-F8F7DC5124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27DF3-D163-08BA-2D83-3AA8A8E9C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96354-6792-4CA4-BD6C-B8C8C301D3FD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23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1EA4-82E9-12B0-AD4C-7D2612778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C66763-8CBE-AEDC-C790-EDEDDB3DD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D54CC1-7C79-4C3A-E010-AA9CCC327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4F157-02F2-1D71-DB57-15F577F76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59586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3A276-2831-7BAD-3B85-C5ECADDC0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36306-104C-52BE-17FE-01478386D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AAB540-3530-F10D-9CE9-CBB994DAE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4044B-2BC9-D2E1-6B4B-1BB90ECDE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C96354-6792-4CA4-BD6C-B8C8C301D3F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9278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96354-6792-4CA4-BD6C-B8C8C301D3FD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34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284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209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6992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218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7724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41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6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06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5808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9504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819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141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021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2605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346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947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43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764DE79-268F-4C1A-8933-263129D2AF90}" type="datetimeFigureOut">
              <a:rPr lang="en-US" smtClean="0"/>
              <a:t>10/29/2025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7784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tiff"/><Relationship Id="rId7" Type="http://schemas.openxmlformats.org/officeDocument/2006/relationships/image" Target="../media/image34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6.png"/><Relationship Id="rId9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13" Type="http://schemas.openxmlformats.org/officeDocument/2006/relationships/image" Target="../media/image77.pn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12" Type="http://schemas.openxmlformats.org/officeDocument/2006/relationships/image" Target="../media/image76.png"/><Relationship Id="rId2" Type="http://schemas.openxmlformats.org/officeDocument/2006/relationships/image" Target="../media/image66.jpe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11" Type="http://schemas.openxmlformats.org/officeDocument/2006/relationships/image" Target="../media/image75.png"/><Relationship Id="rId5" Type="http://schemas.openxmlformats.org/officeDocument/2006/relationships/image" Target="../media/image69.jpeg"/><Relationship Id="rId15" Type="http://schemas.openxmlformats.org/officeDocument/2006/relationships/image" Target="../media/image55.pn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Relationship Id="rId1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7.jpeg"/><Relationship Id="rId17" Type="http://schemas.openxmlformats.org/officeDocument/2006/relationships/image" Target="../media/image9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1.jpeg"/><Relationship Id="rId20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11" Type="http://schemas.openxmlformats.org/officeDocument/2006/relationships/image" Target="../media/image86.png"/><Relationship Id="rId5" Type="http://schemas.openxmlformats.org/officeDocument/2006/relationships/image" Target="../media/image81.png"/><Relationship Id="rId15" Type="http://schemas.openxmlformats.org/officeDocument/2006/relationships/image" Target="../media/image90.png"/><Relationship Id="rId10" Type="http://schemas.openxmlformats.org/officeDocument/2006/relationships/image" Target="../media/image85.jpeg"/><Relationship Id="rId19" Type="http://schemas.openxmlformats.org/officeDocument/2006/relationships/image" Target="../media/image94.jpeg"/><Relationship Id="rId4" Type="http://schemas.openxmlformats.org/officeDocument/2006/relationships/image" Target="../media/image80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18" Type="http://schemas.openxmlformats.org/officeDocument/2006/relationships/image" Target="../media/image111.jpe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12" Type="http://schemas.openxmlformats.org/officeDocument/2006/relationships/image" Target="../media/image106.jpeg"/><Relationship Id="rId17" Type="http://schemas.openxmlformats.org/officeDocument/2006/relationships/image" Target="../media/image110.png"/><Relationship Id="rId2" Type="http://schemas.openxmlformats.org/officeDocument/2006/relationships/image" Target="../media/image96.png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png"/><Relationship Id="rId11" Type="http://schemas.openxmlformats.org/officeDocument/2006/relationships/image" Target="../media/image105.jpeg"/><Relationship Id="rId5" Type="http://schemas.openxmlformats.org/officeDocument/2006/relationships/image" Target="../media/image99.jpeg"/><Relationship Id="rId15" Type="http://schemas.openxmlformats.org/officeDocument/2006/relationships/image" Target="../media/image108.png"/><Relationship Id="rId10" Type="http://schemas.openxmlformats.org/officeDocument/2006/relationships/image" Target="../media/image104.jpeg"/><Relationship Id="rId19" Type="http://schemas.openxmlformats.org/officeDocument/2006/relationships/image" Target="../media/image112.jpe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8.png"/><Relationship Id="rId2" Type="http://schemas.openxmlformats.org/officeDocument/2006/relationships/image" Target="../media/image1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NA strand">
            <a:extLst>
              <a:ext uri="{FF2B5EF4-FFF2-40B4-BE49-F238E27FC236}">
                <a16:creationId xmlns:a16="http://schemas.microsoft.com/office/drawing/2014/main" id="{AF460A38-86F0-102A-D565-A2A0C30E5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9263CC-0CB6-614B-AD4B-5E96575A4F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869" y="680781"/>
            <a:ext cx="11522457" cy="2489931"/>
          </a:xfrm>
        </p:spPr>
        <p:txBody>
          <a:bodyPr/>
          <a:lstStyle/>
          <a:p>
            <a:r>
              <a:rPr lang="en-US" sz="4800" dirty="0"/>
              <a:t>Next-Generation RNA Vaccines &amp; Therapies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05E4D-3581-4C49-9EAB-A0CD19D69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5831" y="4161975"/>
            <a:ext cx="8866531" cy="129937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Anna </a:t>
            </a:r>
            <a:r>
              <a:rPr lang="en-US" b="1" dirty="0" err="1">
                <a:solidFill>
                  <a:schemeClr val="tx1"/>
                </a:solidFill>
              </a:rPr>
              <a:t>Blakney</a:t>
            </a:r>
            <a:r>
              <a:rPr lang="en-US" b="1" dirty="0">
                <a:solidFill>
                  <a:schemeClr val="tx1"/>
                </a:solidFill>
              </a:rPr>
              <a:t>, PhD, </a:t>
            </a:r>
            <a:r>
              <a:rPr lang="en-US" b="1" dirty="0" err="1">
                <a:solidFill>
                  <a:schemeClr val="tx1"/>
                </a:solidFill>
              </a:rPr>
              <a:t>PEng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Li Ka Shing Institute of Virology</a:t>
            </a:r>
          </a:p>
          <a:p>
            <a:r>
              <a:rPr lang="en-US" dirty="0">
                <a:solidFill>
                  <a:schemeClr val="tx1"/>
                </a:solidFill>
              </a:rPr>
              <a:t>The Science of </a:t>
            </a:r>
            <a:r>
              <a:rPr lang="en-US" dirty="0"/>
              <a:t>V</a:t>
            </a:r>
            <a:r>
              <a:rPr lang="en-US" dirty="0">
                <a:solidFill>
                  <a:schemeClr val="tx1"/>
                </a:solidFill>
              </a:rPr>
              <a:t>accine Safety: Bridging Across Pillars</a:t>
            </a:r>
          </a:p>
          <a:p>
            <a:r>
              <a:rPr lang="en-US" dirty="0">
                <a:solidFill>
                  <a:schemeClr val="tx1"/>
                </a:solidFill>
              </a:rPr>
              <a:t>October 29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2025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9AC1BC8-6E77-FD4B-90CE-0B1E9B1A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56" y="5461348"/>
            <a:ext cx="3436136" cy="120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93CECC-8C73-7995-3D87-F1268A7BDD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135" y="5665757"/>
            <a:ext cx="4934709" cy="80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1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88AD37-890D-6C4F-8979-E615A4CE9F4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41339E-33B2-F24B-AE5D-74782B71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51158-7CBE-4145-BB16-58AA6F562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Self-amplifying RNA (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) 101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State-of-the-field of RNA vaccines &amp; therapies</a:t>
            </a:r>
          </a:p>
          <a:p>
            <a:endParaRPr lang="en-US" dirty="0"/>
          </a:p>
          <a:p>
            <a:r>
              <a:rPr lang="en-US" dirty="0"/>
              <a:t>Novel </a:t>
            </a:r>
            <a:r>
              <a:rPr lang="en-US" dirty="0" err="1"/>
              <a:t>saRNA</a:t>
            </a:r>
            <a:r>
              <a:rPr lang="en-US" dirty="0"/>
              <a:t> vectors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Role of delivery vehicles in 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 vaccines &amp; therapies</a:t>
            </a:r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BE41F57-E7B5-F8AC-1C65-781E178BFF9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822907-8A9D-4F6B-98F6-913902AD56B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3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DF8706-B3EE-EB22-CAF1-58C2CE3D1C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-27214" y="3"/>
            <a:ext cx="1224642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09BA8F-3EA5-EBD0-5AA3-AF5E145BE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Conflicts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7C592B-4121-0F7E-4EBF-C492CFBCC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281" y="1690688"/>
            <a:ext cx="10205581" cy="4665661"/>
          </a:xfrm>
        </p:spPr>
        <p:txBody>
          <a:bodyPr>
            <a:normAutofit fontScale="92500" lnSpcReduction="10000"/>
          </a:bodyPr>
          <a:lstStyle/>
          <a:p>
            <a:r>
              <a:rPr lang="en-US" sz="2400" b="1" dirty="0"/>
              <a:t>Co-Founder:</a:t>
            </a:r>
          </a:p>
          <a:p>
            <a:pPr lvl="1"/>
            <a:r>
              <a:rPr lang="en-US" dirty="0"/>
              <a:t>Syrina Therapeutics</a:t>
            </a:r>
          </a:p>
          <a:p>
            <a:pPr lvl="1"/>
            <a:endParaRPr lang="en-US" dirty="0"/>
          </a:p>
          <a:p>
            <a:r>
              <a:rPr lang="en-US" sz="2400" b="1" dirty="0"/>
              <a:t>Scientific Advisory Board:</a:t>
            </a:r>
          </a:p>
          <a:p>
            <a:pPr lvl="1"/>
            <a:r>
              <a:rPr lang="en-US" dirty="0" err="1"/>
              <a:t>Genvax</a:t>
            </a:r>
            <a:r>
              <a:rPr lang="en-US" dirty="0"/>
              <a:t> Technologies</a:t>
            </a:r>
          </a:p>
          <a:p>
            <a:pPr lvl="1"/>
            <a:r>
              <a:rPr lang="en-US" dirty="0"/>
              <a:t>Replicate Biosciences</a:t>
            </a:r>
          </a:p>
          <a:p>
            <a:pPr lvl="1"/>
            <a:r>
              <a:rPr lang="en-US" dirty="0"/>
              <a:t>Pasture Biosciences</a:t>
            </a:r>
          </a:p>
          <a:p>
            <a:pPr lvl="1"/>
            <a:endParaRPr lang="en-US" dirty="0"/>
          </a:p>
          <a:p>
            <a:r>
              <a:rPr lang="en-US" sz="2400" b="1" dirty="0"/>
              <a:t>Consultant:</a:t>
            </a:r>
          </a:p>
          <a:p>
            <a:pPr lvl="1"/>
            <a:r>
              <a:rPr lang="en-US" dirty="0"/>
              <a:t>Cystic Fibrosis Foundation</a:t>
            </a:r>
          </a:p>
          <a:p>
            <a:pPr lvl="1"/>
            <a:r>
              <a:rPr lang="en-US" dirty="0" err="1"/>
              <a:t>Epitopea</a:t>
            </a:r>
            <a:endParaRPr lang="en-US" dirty="0"/>
          </a:p>
          <a:p>
            <a:pPr lvl="1"/>
            <a:r>
              <a:rPr lang="en-US" dirty="0"/>
              <a:t>Pfizer</a:t>
            </a:r>
          </a:p>
          <a:p>
            <a:pPr lvl="1"/>
            <a:r>
              <a:rPr lang="en-US" dirty="0"/>
              <a:t>Moderna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E9E18-EEEF-7F90-7844-D9270E2F8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60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6BA7926-BCC0-5BB4-840B-7BF1A68E88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45" b="8007"/>
          <a:stretch/>
        </p:blipFill>
        <p:spPr>
          <a:xfrm>
            <a:off x="597239" y="1004665"/>
            <a:ext cx="10477161" cy="581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D13B68-8417-7401-0B07-A67DF20F3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5" y="6329587"/>
            <a:ext cx="922420" cy="365125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D2E6001-6C90-5D01-19C3-5439D79B0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46BC7-ECA5-EE0D-6DC7-32F219A50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85" y="41247"/>
            <a:ext cx="12057215" cy="963418"/>
          </a:xfrm>
        </p:spPr>
        <p:txBody>
          <a:bodyPr/>
          <a:lstStyle/>
          <a:p>
            <a:pPr algn="ctr"/>
            <a:r>
              <a:rPr lang="en-US" dirty="0" err="1"/>
              <a:t>Blakney</a:t>
            </a:r>
            <a:r>
              <a:rPr lang="en-US" dirty="0"/>
              <a:t> Lab Research</a:t>
            </a:r>
          </a:p>
        </p:txBody>
      </p:sp>
    </p:spTree>
    <p:extLst>
      <p:ext uri="{BB962C8B-B14F-4D97-AF65-F5344CB8AC3E}">
        <p14:creationId xmlns:p14="http://schemas.microsoft.com/office/powerpoint/2010/main" val="81208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9B65-D849-B143-BAF0-E9EA412FD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3" y="244157"/>
            <a:ext cx="11412565" cy="133985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Priority area: minimizing the dose of RNA to reduce side effects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FB472-4E6F-864D-B341-EE9BCE8B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B05AAD-4CD6-A045-A79F-7995D4E2D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96" y="1584008"/>
            <a:ext cx="5043157" cy="509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729E22-5551-1540-B8D9-C4ACC321616F}"/>
              </a:ext>
            </a:extLst>
          </p:cNvPr>
          <p:cNvSpPr txBox="1"/>
          <p:nvPr/>
        </p:nvSpPr>
        <p:spPr>
          <a:xfrm>
            <a:off x="8411689" y="6423118"/>
            <a:ext cx="1651284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>
                <a:latin typeface="Arial" charset="0"/>
                <a:ea typeface="Arial" charset="0"/>
                <a:cs typeface="Arial" charset="0"/>
              </a:rPr>
              <a:t>Jackson et al. NEJM. 2020.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A9D665B-DCB7-5D45-914F-3B229190D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8917" y="1668735"/>
            <a:ext cx="3884651" cy="4602888"/>
          </a:xfrm>
        </p:spPr>
        <p:txBody>
          <a:bodyPr>
            <a:normAutofit fontScale="92500"/>
          </a:bodyPr>
          <a:lstStyle/>
          <a:p>
            <a:r>
              <a:rPr lang="en-US" dirty="0"/>
              <a:t>Dose of RNA is directly correlated to the frequency and severity of side effects</a:t>
            </a:r>
          </a:p>
          <a:p>
            <a:r>
              <a:rPr lang="en-US" dirty="0"/>
              <a:t>Minimizing the dose of RNA is required for use of mRNA vaccines in non-pandemic contexts (e.g. influenza) and therapeutic applications of RNA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15A747-5DDF-953F-6CA6-ED9AAA643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9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1B0FD79-1F21-1A45-832E-C8AD2A729E22}"/>
              </a:ext>
            </a:extLst>
          </p:cNvPr>
          <p:cNvSpPr txBox="1">
            <a:spLocks/>
          </p:cNvSpPr>
          <p:nvPr/>
        </p:nvSpPr>
        <p:spPr>
          <a:xfrm>
            <a:off x="1" y="15634"/>
            <a:ext cx="12192000" cy="5533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500" dirty="0">
                <a:solidFill>
                  <a:schemeClr val="tx1"/>
                </a:solidFill>
              </a:rPr>
              <a:t>How is </a:t>
            </a:r>
            <a:r>
              <a:rPr lang="en-US" sz="3500" dirty="0" err="1">
                <a:solidFill>
                  <a:schemeClr val="tx1"/>
                </a:solidFill>
              </a:rPr>
              <a:t>saRNA</a:t>
            </a:r>
            <a:r>
              <a:rPr lang="en-US" sz="3500" dirty="0">
                <a:solidFill>
                  <a:schemeClr val="tx1"/>
                </a:solidFill>
              </a:rPr>
              <a:t> different from mRNA?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80A8D1-E3CC-7B45-AB5F-8A37F7F3B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4276" y="2593100"/>
            <a:ext cx="5843451" cy="4090416"/>
          </a:xfrm>
          <a:prstGeom prst="rect">
            <a:avLst/>
          </a:prstGeom>
        </p:spPr>
      </p:pic>
      <p:pic>
        <p:nvPicPr>
          <p:cNvPr id="8" name="Picture 6" descr="Vaccines 09 00097 g004">
            <a:extLst>
              <a:ext uri="{FF2B5EF4-FFF2-40B4-BE49-F238E27FC236}">
                <a16:creationId xmlns:a16="http://schemas.microsoft.com/office/drawing/2014/main" id="{2A4FA0F3-7D07-6602-5FC4-55FAEB95C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973" y="714431"/>
            <a:ext cx="4690051" cy="202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90E38F-CBD0-F274-585E-655C173F9263}"/>
              </a:ext>
            </a:extLst>
          </p:cNvPr>
          <p:cNvSpPr txBox="1"/>
          <p:nvPr/>
        </p:nvSpPr>
        <p:spPr>
          <a:xfrm>
            <a:off x="9017727" y="6400339"/>
            <a:ext cx="16425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Blakney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Vaccines.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14D9C5-5AB8-FC33-4528-8D7B499C9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C812F00E-8733-B57F-0B3D-58B72BB4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29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F9339-4596-B764-2257-8657C717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4480"/>
            <a:ext cx="12062112" cy="609600"/>
          </a:xfrm>
        </p:spPr>
        <p:txBody>
          <a:bodyPr>
            <a:noAutofit/>
          </a:bodyPr>
          <a:lstStyle/>
          <a:p>
            <a:pPr algn="ctr"/>
            <a:r>
              <a:rPr lang="en-US" sz="3400" dirty="0" err="1"/>
              <a:t>saRNA</a:t>
            </a:r>
            <a:r>
              <a:rPr lang="en-US" sz="3400" dirty="0"/>
              <a:t> results in ~10X longer protein expression than mRNA </a:t>
            </a:r>
            <a:r>
              <a:rPr lang="en-US" sz="3400" i="1" dirty="0"/>
              <a:t>in vivo</a:t>
            </a:r>
            <a:endParaRPr lang="en-US" sz="3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B9C48-AEFD-AD76-32CE-2D7D81BE6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2385EA-DB2A-073D-48FD-813C74509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4" y="6322221"/>
            <a:ext cx="819381" cy="324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4143A4F-A86D-73D9-D435-E6933BE915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717" r="20038"/>
          <a:stretch/>
        </p:blipFill>
        <p:spPr>
          <a:xfrm>
            <a:off x="312397" y="1349984"/>
            <a:ext cx="7239869" cy="46506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D076F-DBC4-1E81-CCE0-FF747E2B96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0135"/>
          <a:stretch/>
        </p:blipFill>
        <p:spPr>
          <a:xfrm>
            <a:off x="7763933" y="1349984"/>
            <a:ext cx="4115670" cy="48080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C8B177-70A1-EB92-3EC4-9B1C8B94F259}"/>
              </a:ext>
            </a:extLst>
          </p:cNvPr>
          <p:cNvSpPr txBox="1"/>
          <p:nvPr/>
        </p:nvSpPr>
        <p:spPr>
          <a:xfrm>
            <a:off x="5621867" y="1707279"/>
            <a:ext cx="142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mRNA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C6269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circRNA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62692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99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saRNA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99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E3297E-54E5-C9E9-0919-204AE4BC39BC}"/>
              </a:ext>
            </a:extLst>
          </p:cNvPr>
          <p:cNvSpPr txBox="1"/>
          <p:nvPr/>
        </p:nvSpPr>
        <p:spPr>
          <a:xfrm>
            <a:off x="8610601" y="6570644"/>
            <a:ext cx="2019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Advanced Science. 2025.</a:t>
            </a:r>
          </a:p>
        </p:txBody>
      </p:sp>
    </p:spTree>
    <p:extLst>
      <p:ext uri="{BB962C8B-B14F-4D97-AF65-F5344CB8AC3E}">
        <p14:creationId xmlns:p14="http://schemas.microsoft.com/office/powerpoint/2010/main" val="27971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B208B-328D-3DCB-2266-A3D09C479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3" y="244159"/>
            <a:ext cx="11495439" cy="91807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First 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 vaccine(s) approved!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9F2F0-D138-E926-69B6-29B0981C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22907-8A9D-4F6B-98F6-913902AD56B5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4E326-0FCE-5E35-8180-B321A77A5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093" y="1755961"/>
            <a:ext cx="6576171" cy="3489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549E9B-79B2-B358-7A68-A9483A2F2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CD7841-0578-914A-F470-E376B7824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4383" y="1357572"/>
            <a:ext cx="3414864" cy="49987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D94BCD-1812-795F-4411-EFB0BD81F7B0}"/>
              </a:ext>
            </a:extLst>
          </p:cNvPr>
          <p:cNvSpPr txBox="1"/>
          <p:nvPr/>
        </p:nvSpPr>
        <p:spPr>
          <a:xfrm>
            <a:off x="8610600" y="6551693"/>
            <a:ext cx="2005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Casmil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Molecular Therapy. 2025. </a:t>
            </a:r>
          </a:p>
        </p:txBody>
      </p:sp>
    </p:spTree>
    <p:extLst>
      <p:ext uri="{BB962C8B-B14F-4D97-AF65-F5344CB8AC3E}">
        <p14:creationId xmlns:p14="http://schemas.microsoft.com/office/powerpoint/2010/main" val="139414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CAC4C-4642-1B7E-3177-CB1DE34FC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703"/>
            <a:ext cx="10515600" cy="108411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saRNA</a:t>
            </a:r>
            <a:r>
              <a:rPr lang="en-US" dirty="0"/>
              <a:t> enables longer lasting immunity and a minimal dose of RNA</a:t>
            </a:r>
          </a:p>
        </p:txBody>
      </p:sp>
      <p:pic>
        <p:nvPicPr>
          <p:cNvPr id="4" name="Main graphic">
            <a:extLst>
              <a:ext uri="{FF2B5EF4-FFF2-40B4-BE49-F238E27FC236}">
                <a16:creationId xmlns:a16="http://schemas.microsoft.com/office/drawing/2014/main" id="{4C037159-0D7C-A08D-7D3C-1E441ADE91F7}"/>
              </a:ext>
            </a:extLst>
          </p:cNvPr>
          <p:cNvPicPr/>
          <p:nvPr/>
        </p:nvPicPr>
        <p:blipFill>
          <a:blip r:embed="rId2"/>
          <a:srcRect r="42883"/>
          <a:stretch>
            <a:fillRect/>
          </a:stretch>
        </p:blipFill>
        <p:spPr>
          <a:xfrm>
            <a:off x="1410856" y="1158816"/>
            <a:ext cx="4018033" cy="4119676"/>
          </a:xfrm>
          <a:prstGeom prst="rect">
            <a:avLst/>
          </a:prstGeom>
          <a:ln>
            <a:noFill/>
          </a:ln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77AE62B-41B1-97BB-20D6-DDFE02B21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EB1A3-CE0E-F51E-C826-18EE280A6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DD4C9D-F6E2-78F0-83F3-252AC85FED40}"/>
              </a:ext>
            </a:extLst>
          </p:cNvPr>
          <p:cNvSpPr txBox="1"/>
          <p:nvPr/>
        </p:nvSpPr>
        <p:spPr>
          <a:xfrm>
            <a:off x="8149708" y="6376668"/>
            <a:ext cx="2414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Oda et al. The Lancet Infectious Diseases. 2024.</a:t>
            </a:r>
          </a:p>
        </p:txBody>
      </p:sp>
      <p:pic>
        <p:nvPicPr>
          <p:cNvPr id="8" name="Picture 2" descr="Fig. 5">
            <a:extLst>
              <a:ext uri="{FF2B5EF4-FFF2-40B4-BE49-F238E27FC236}">
                <a16:creationId xmlns:a16="http://schemas.microsoft.com/office/drawing/2014/main" id="{F9F41060-E356-E40B-CA1B-3CCE727316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24" b="67078"/>
          <a:stretch>
            <a:fillRect/>
          </a:stretch>
        </p:blipFill>
        <p:spPr bwMode="auto">
          <a:xfrm>
            <a:off x="6622178" y="1495299"/>
            <a:ext cx="5469225" cy="340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797508-51C0-4BBA-31CE-9B856E697AF3}"/>
              </a:ext>
            </a:extLst>
          </p:cNvPr>
          <p:cNvSpPr txBox="1"/>
          <p:nvPr/>
        </p:nvSpPr>
        <p:spPr>
          <a:xfrm>
            <a:off x="8227346" y="6612430"/>
            <a:ext cx="2414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Maine et al. Nature Communications. 2025.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7DEAAE-E4FD-29B1-3FA6-FD1B27AECFC0}"/>
              </a:ext>
            </a:extLst>
          </p:cNvPr>
          <p:cNvSpPr txBox="1"/>
          <p:nvPr/>
        </p:nvSpPr>
        <p:spPr>
          <a:xfrm>
            <a:off x="1410856" y="5515155"/>
            <a:ext cx="4817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Head-to-head clinical trial of BNT162b2 (30 µg) and ARCT-154 (5 µg)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saRNA</a:t>
            </a:r>
            <a:r>
              <a:rPr lang="en-US" dirty="0"/>
              <a:t> enables persistence of neutralizing antibodies compared to mRNA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B62DB7-1A41-1EF3-9A16-0012DA7033D8}"/>
              </a:ext>
            </a:extLst>
          </p:cNvPr>
          <p:cNvSpPr txBox="1"/>
          <p:nvPr/>
        </p:nvSpPr>
        <p:spPr>
          <a:xfrm>
            <a:off x="7025721" y="4974181"/>
            <a:ext cx="4817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WHO benchmark of protection against rabies following single administration of most participants at 1 and 10 µg doses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Notably, no serious adverse events</a:t>
            </a:r>
          </a:p>
        </p:txBody>
      </p:sp>
    </p:spTree>
    <p:extLst>
      <p:ext uri="{BB962C8B-B14F-4D97-AF65-F5344CB8AC3E}">
        <p14:creationId xmlns:p14="http://schemas.microsoft.com/office/powerpoint/2010/main" val="159688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A629D2-2679-0672-F0C1-5A0EFA36A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181"/>
            <a:ext cx="10515600" cy="633358"/>
          </a:xfrm>
        </p:spPr>
        <p:txBody>
          <a:bodyPr>
            <a:normAutofit fontScale="90000"/>
          </a:bodyPr>
          <a:lstStyle/>
          <a:p>
            <a:r>
              <a:rPr lang="en-US" dirty="0"/>
              <a:t>mRNA: A New Class of Medicine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93F83D-CD01-7947-8164-7FDC2DA69F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98" t="18050" r="6458" b="3685"/>
          <a:stretch/>
        </p:blipFill>
        <p:spPr>
          <a:xfrm>
            <a:off x="1077310" y="737539"/>
            <a:ext cx="9496097" cy="6011334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652EEA6-1E5C-CE90-FE1D-97C38371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5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454B-8B09-0390-3BEB-68A222041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66535D2-3E3E-3134-7C55-0DA75531DA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45" b="8007"/>
          <a:stretch/>
        </p:blipFill>
        <p:spPr>
          <a:xfrm>
            <a:off x="597239" y="1004665"/>
            <a:ext cx="10477161" cy="581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726841-0FDE-AB27-50CD-02905F38B6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4" y="6016653"/>
            <a:ext cx="1712989" cy="678059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46EB66F5-7FEB-12A3-2D59-2532845ED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4B1011-BBCD-C325-1758-400D9A8E4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85" y="41247"/>
            <a:ext cx="12057215" cy="963418"/>
          </a:xfrm>
        </p:spPr>
        <p:txBody>
          <a:bodyPr/>
          <a:lstStyle/>
          <a:p>
            <a:pPr algn="ctr"/>
            <a:r>
              <a:rPr lang="en-US" dirty="0" err="1"/>
              <a:t>Blakney</a:t>
            </a:r>
            <a:r>
              <a:rPr lang="en-US" dirty="0"/>
              <a:t> Lab Research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38784B0-CEB9-C3B0-87F2-E5C540EABE2A}"/>
              </a:ext>
            </a:extLst>
          </p:cNvPr>
          <p:cNvSpPr/>
          <p:nvPr/>
        </p:nvSpPr>
        <p:spPr>
          <a:xfrm>
            <a:off x="1701800" y="3340100"/>
            <a:ext cx="2819400" cy="1371600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30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B24C5-7D36-EE45-AD6F-1D578433C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268" y="244157"/>
            <a:ext cx="11397464" cy="13398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 limited repertoire of 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 backbones have been explored- can we improve the design?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811D8-A4C1-6D2E-7925-77716D04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226" y="2133601"/>
            <a:ext cx="5871617" cy="427747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Viral backbones that have previously been used for 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 vaccines: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Venezuelan Equine Encephalitis Virus (VEEV)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Semliki Forest Virus (SFV)</a:t>
            </a: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Sindbis</a:t>
            </a:r>
            <a:r>
              <a:rPr lang="en-US" dirty="0">
                <a:solidFill>
                  <a:schemeClr val="tx1"/>
                </a:solidFill>
              </a:rPr>
              <a:t> Virus (SINV)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Classical Swine Fever Virus (CSFV)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Tick-Borne Encephalitis Virus (TBEV)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861233-9EDB-8FFD-6879-34F1CD923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116319-6D7B-46BC-9694-202648D60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833" y="1767155"/>
            <a:ext cx="4113075" cy="47660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21B3ED-0014-B969-9D30-D656CA4F5D5B}"/>
              </a:ext>
            </a:extLst>
          </p:cNvPr>
          <p:cNvSpPr txBox="1"/>
          <p:nvPr/>
        </p:nvSpPr>
        <p:spPr>
          <a:xfrm>
            <a:off x="8876323" y="6505786"/>
            <a:ext cx="18317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Bloom et al. Gene Therapy. 2020.</a:t>
            </a:r>
          </a:p>
        </p:txBody>
      </p:sp>
    </p:spTree>
    <p:extLst>
      <p:ext uri="{BB962C8B-B14F-4D97-AF65-F5344CB8AC3E}">
        <p14:creationId xmlns:p14="http://schemas.microsoft.com/office/powerpoint/2010/main" val="33319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8C420-E99D-7F9B-9BCB-0D61565F4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244157"/>
            <a:ext cx="12039599" cy="8592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There’s a whole world of potential viruses out there!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2AA3C-723E-8D30-9B85-CD8EAE5E8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6" name="Picture 2" descr="Drawings of numerous types of RNA viruses">
            <a:extLst>
              <a:ext uri="{FF2B5EF4-FFF2-40B4-BE49-F238E27FC236}">
                <a16:creationId xmlns:a16="http://schemas.microsoft.com/office/drawing/2014/main" id="{2545FF5F-EE8C-D0FD-0008-F8065D60A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383" y="1443882"/>
            <a:ext cx="5344559" cy="453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8DCC97-0329-2829-CF42-0CE3345E9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62E128-B71D-7BA9-F0DE-68A4364BD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266" y="1496065"/>
            <a:ext cx="4135098" cy="45459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E2512B-7E6E-5948-3FA5-B2501DB8850A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</p:spTree>
    <p:extLst>
      <p:ext uri="{BB962C8B-B14F-4D97-AF65-F5344CB8AC3E}">
        <p14:creationId xmlns:p14="http://schemas.microsoft.com/office/powerpoint/2010/main" val="32037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80B8C0-B381-8A42-299D-3D08E65A0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E13216-D327-EEFF-F236-9E717DE94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979665C-305B-0AC5-6E72-AC8216076011}"/>
              </a:ext>
            </a:extLst>
          </p:cNvPr>
          <p:cNvSpPr txBox="1">
            <a:spLocks/>
          </p:cNvSpPr>
          <p:nvPr/>
        </p:nvSpPr>
        <p:spPr>
          <a:xfrm>
            <a:off x="248778" y="125561"/>
            <a:ext cx="11441129" cy="1079295"/>
          </a:xfrm>
          <a:prstGeom prst="rect">
            <a:avLst/>
          </a:prstGeom>
        </p:spPr>
        <p:txBody>
          <a:bodyPr vert="horz" lIns="121920" tIns="60960" rIns="121920" bIns="60960" rtlCol="0" anchor="b" anchorCtr="0">
            <a:normAutofit fontScale="67500" lnSpcReduction="2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Phylogenetic mapping reveals familial similarities in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saRNA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designs with high expression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0F55E4-ABD5-BF9F-B0CD-74BB9CF17B38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E8D1DD-0011-ACE6-EF3B-05C0795C8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82" y="1486633"/>
            <a:ext cx="6192491" cy="4160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6C4D3A-6BCC-C94A-55C4-1220A377B9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4" r="53828"/>
          <a:stretch/>
        </p:blipFill>
        <p:spPr>
          <a:xfrm>
            <a:off x="7379830" y="3889006"/>
            <a:ext cx="2943125" cy="25780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F2E5FD-911F-86E5-410A-F1E770F98F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231"/>
          <a:stretch/>
        </p:blipFill>
        <p:spPr>
          <a:xfrm>
            <a:off x="7379830" y="1245865"/>
            <a:ext cx="2979618" cy="257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9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A8BE14-7093-B8D4-B65E-6CF2A65AE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2AEB679-6495-0BAE-531F-F4E21F595FCB}"/>
              </a:ext>
            </a:extLst>
          </p:cNvPr>
          <p:cNvSpPr txBox="1">
            <a:spLocks/>
          </p:cNvSpPr>
          <p:nvPr/>
        </p:nvSpPr>
        <p:spPr>
          <a:xfrm>
            <a:off x="375436" y="147927"/>
            <a:ext cx="11441129" cy="1139779"/>
          </a:xfrm>
          <a:prstGeom prst="rect">
            <a:avLst/>
          </a:prstGeom>
        </p:spPr>
        <p:txBody>
          <a:bodyPr vert="horz" lIns="121920" tIns="60960" rIns="121920" bIns="60960" rtlCol="0" anchor="b" anchorCtr="0">
            <a:normAutofit fontScale="75000" lnSpcReduction="20000"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405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Novel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saRNA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vectors result in reduced IRF3/7 and NFKB induction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C672C1-FB4C-E3EC-2E15-1EFD69C7B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D8ECC7-F3D3-BBC3-EBB8-277E42983A5E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76F2D9-6D17-8585-E56D-4282C8E738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42"/>
          <a:stretch/>
        </p:blipFill>
        <p:spPr>
          <a:xfrm>
            <a:off x="975168" y="1762812"/>
            <a:ext cx="10241663" cy="434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43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44A34-FC7B-07F2-66D2-384660B0C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236" y="221705"/>
            <a:ext cx="11579528" cy="111839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How does </a:t>
            </a:r>
            <a:r>
              <a:rPr lang="en-US" sz="4000" dirty="0" err="1"/>
              <a:t>saRNA</a:t>
            </a:r>
            <a:r>
              <a:rPr lang="en-US" sz="4000" dirty="0"/>
              <a:t> design affect protein expression </a:t>
            </a:r>
            <a:r>
              <a:rPr lang="en-US" sz="4000" i="1" dirty="0"/>
              <a:t>in vivo</a:t>
            </a:r>
            <a:r>
              <a:rPr lang="en-US" sz="4000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EDE5A-D07E-D72C-D196-CA4E3FF54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246" name="Picture 6">
            <a:extLst>
              <a:ext uri="{FF2B5EF4-FFF2-40B4-BE49-F238E27FC236}">
                <a16:creationId xmlns:a16="http://schemas.microsoft.com/office/drawing/2014/main" id="{316C733E-32D1-E34C-B1B5-48F7D1230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5" y="1421911"/>
            <a:ext cx="10019251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70221F-8B85-F137-4550-37FA14604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9D7458-F8DE-5F4B-4799-0BED3DC8D109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B51167-AD7B-41DF-BF69-2CA88C0F7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542861"/>
            <a:ext cx="5857589" cy="3748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DDBE96-E6BE-89BB-FDCF-533076F950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087" y="2763031"/>
            <a:ext cx="3853714" cy="352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0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EBE7-B37E-FBEE-4D1E-7D838BB6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99" y="365126"/>
            <a:ext cx="11853333" cy="9387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How does </a:t>
            </a:r>
            <a:r>
              <a:rPr lang="en-US" dirty="0" err="1"/>
              <a:t>saRNA</a:t>
            </a:r>
            <a:r>
              <a:rPr lang="en-US" dirty="0"/>
              <a:t> design affect reactogenicity </a:t>
            </a:r>
            <a:r>
              <a:rPr lang="en-US" i="1" dirty="0"/>
              <a:t>in vivo</a:t>
            </a:r>
            <a:r>
              <a:rPr lang="en-US" dirty="0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B9C0A-086E-2B2C-C22A-4B95DACA8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DB5F36-FF50-85D3-2B32-A80881E7A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ABE1CC-8B63-8B00-C96C-C511EBE82675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310DC5-FAE1-EB9E-1DB5-53AF43BD7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457" y="1552592"/>
            <a:ext cx="10305343" cy="452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2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BBB6-638C-83EC-6962-47D8D2CAD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" y="75418"/>
            <a:ext cx="11972042" cy="103728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saRNA</a:t>
            </a:r>
            <a:r>
              <a:rPr lang="en-US" dirty="0"/>
              <a:t> backbone influences humoral and cellular immune responses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FE58351D-0DC1-9017-324B-58AC99863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F320A0-1E2A-DF89-56C9-C62E75E02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FB4CA1-CCF5-F6AA-6A22-834BFDF6A2BA}"/>
              </a:ext>
            </a:extLst>
          </p:cNvPr>
          <p:cNvSpPr txBox="1"/>
          <p:nvPr/>
        </p:nvSpPr>
        <p:spPr>
          <a:xfrm>
            <a:off x="8851393" y="6486541"/>
            <a:ext cx="20083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Casmil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Molecular Therapy. 2025.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A6112D-77D0-BBDA-7B17-4ED7B14E5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5070"/>
          <a:stretch/>
        </p:blipFill>
        <p:spPr>
          <a:xfrm>
            <a:off x="960458" y="1242890"/>
            <a:ext cx="10952167" cy="16707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7E993E-B02D-C4D3-2AF1-A2C9252E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706" r="33714"/>
          <a:stretch/>
        </p:blipFill>
        <p:spPr>
          <a:xfrm>
            <a:off x="122548" y="3043782"/>
            <a:ext cx="7259716" cy="2549038"/>
          </a:xfrm>
          <a:prstGeom prst="rect">
            <a:avLst/>
          </a:prstGeom>
        </p:spPr>
      </p:pic>
      <p:pic>
        <p:nvPicPr>
          <p:cNvPr id="7" name="Main graphic">
            <a:extLst>
              <a:ext uri="{FF2B5EF4-FFF2-40B4-BE49-F238E27FC236}">
                <a16:creationId xmlns:a16="http://schemas.microsoft.com/office/drawing/2014/main" id="{475110DA-A5CD-9422-9C01-986CEB431C00}"/>
              </a:ext>
            </a:extLst>
          </p:cNvPr>
          <p:cNvPicPr/>
          <p:nvPr/>
        </p:nvPicPr>
        <p:blipFill>
          <a:blip r:embed="rId4"/>
          <a:srcRect l="67712" t="66161"/>
          <a:stretch/>
        </p:blipFill>
        <p:spPr>
          <a:xfrm>
            <a:off x="7279168" y="3183466"/>
            <a:ext cx="3503716" cy="2469551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5DEE623-BFE5-ED37-5A8D-0DC89B230C4E}"/>
              </a:ext>
            </a:extLst>
          </p:cNvPr>
          <p:cNvSpPr/>
          <p:nvPr/>
        </p:nvSpPr>
        <p:spPr>
          <a:xfrm>
            <a:off x="3827282" y="5495827"/>
            <a:ext cx="791852" cy="433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4EFC1F-4F9C-BFF5-59BE-E992CC4B44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533" t="22237" b="46127"/>
          <a:stretch>
            <a:fillRect/>
          </a:stretch>
        </p:blipFill>
        <p:spPr>
          <a:xfrm>
            <a:off x="10917243" y="3843768"/>
            <a:ext cx="1177347" cy="113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9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Viral Most Wanted: Matonaviruses and Togaviruses">
            <a:extLst>
              <a:ext uri="{FF2B5EF4-FFF2-40B4-BE49-F238E27FC236}">
                <a16:creationId xmlns:a16="http://schemas.microsoft.com/office/drawing/2014/main" id="{478409D4-7C02-F798-1418-506D2A1E4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CD69FD-D7CF-805B-057D-2D91B5E8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" y="365125"/>
            <a:ext cx="11943761" cy="10394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saRNA</a:t>
            </a:r>
            <a:r>
              <a:rPr lang="en-US" dirty="0"/>
              <a:t> backbones enable vaccines vs. therapeutics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7C3C6-BD5F-64E9-1102-939D1BF54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saRNA</a:t>
            </a:r>
            <a:r>
              <a:rPr lang="en-US" dirty="0"/>
              <a:t> design governs the magnitude and duration of protein expression and vaccine immunogenicity</a:t>
            </a:r>
          </a:p>
          <a:p>
            <a:endParaRPr lang="en-US" dirty="0"/>
          </a:p>
          <a:p>
            <a:r>
              <a:rPr lang="en-US" dirty="0" err="1"/>
              <a:t>saRNA</a:t>
            </a:r>
            <a:r>
              <a:rPr lang="en-US" dirty="0"/>
              <a:t> backbones also skew humoral versus cellular immunity</a:t>
            </a:r>
          </a:p>
          <a:p>
            <a:endParaRPr lang="en-US" dirty="0"/>
          </a:p>
          <a:p>
            <a:r>
              <a:rPr lang="en-US" dirty="0"/>
              <a:t>How does the delivery vehicle affect </a:t>
            </a:r>
            <a:r>
              <a:rPr lang="en-US" dirty="0" err="1"/>
              <a:t>saRNA</a:t>
            </a:r>
            <a:r>
              <a:rPr lang="en-US" dirty="0"/>
              <a:t> function?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36B5F-4A89-322C-86D2-F0CF1408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7FA86-2680-7BA6-8931-CCD213853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1A61F-D199-5C03-6A16-09AF4698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85D9FD-72E9-B51E-D8CA-DAE3AAABB3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45" b="8007"/>
          <a:stretch/>
        </p:blipFill>
        <p:spPr>
          <a:xfrm>
            <a:off x="597239" y="1004665"/>
            <a:ext cx="10477161" cy="5812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96B941-397E-F05F-EC1D-715D44A9A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84" y="6016653"/>
            <a:ext cx="1712989" cy="678059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8C8B2E81-18D0-6476-D665-24EF95638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20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4C825-5FEB-7A1B-7B28-C877A30F1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85" y="41247"/>
            <a:ext cx="12057215" cy="963418"/>
          </a:xfrm>
        </p:spPr>
        <p:txBody>
          <a:bodyPr/>
          <a:lstStyle/>
          <a:p>
            <a:pPr algn="ctr"/>
            <a:r>
              <a:rPr lang="en-US" dirty="0" err="1"/>
              <a:t>Blakney</a:t>
            </a:r>
            <a:r>
              <a:rPr lang="en-US" dirty="0"/>
              <a:t> Lab Research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3307B29-F858-AB33-4E66-3D28F7D72D3A}"/>
              </a:ext>
            </a:extLst>
          </p:cNvPr>
          <p:cNvSpPr/>
          <p:nvPr/>
        </p:nvSpPr>
        <p:spPr>
          <a:xfrm>
            <a:off x="8166100" y="3111500"/>
            <a:ext cx="2819400" cy="1371600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0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736507-5A84-4042-9D2A-324975C20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719808" y="3202228"/>
            <a:ext cx="4559795" cy="15183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BAF8A7-4387-BF49-9826-CC5969DA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88" y="244159"/>
            <a:ext cx="12038027" cy="101448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RNA Delivery Vehicles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14B3B-54A2-AC40-B73B-683C11A51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CB5820-4BBE-3A4B-AD2A-5161C625A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2198233"/>
            <a:ext cx="5911127" cy="36429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B31353-1C01-2A48-AB7A-246CD835754B}"/>
              </a:ext>
            </a:extLst>
          </p:cNvPr>
          <p:cNvSpPr txBox="1"/>
          <p:nvPr/>
        </p:nvSpPr>
        <p:spPr>
          <a:xfrm>
            <a:off x="1611604" y="1548074"/>
            <a:ext cx="344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Preparation of RNA formulations: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B4C5B8-C210-274D-9064-9BA9B939B452}"/>
              </a:ext>
            </a:extLst>
          </p:cNvPr>
          <p:cNvSpPr txBox="1"/>
          <p:nvPr/>
        </p:nvSpPr>
        <p:spPr>
          <a:xfrm>
            <a:off x="7045945" y="1373712"/>
            <a:ext cx="2066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Polymeric nanoparticles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5FA97-714A-6147-804F-B0F0DC123B74}"/>
              </a:ext>
            </a:extLst>
          </p:cNvPr>
          <p:cNvSpPr txBox="1"/>
          <p:nvPr/>
        </p:nvSpPr>
        <p:spPr>
          <a:xfrm>
            <a:off x="7242151" y="2945356"/>
            <a:ext cx="1673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Lipid nanoparticles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CAA057-BA67-EB4D-8D40-99A74AC9D697}"/>
              </a:ext>
            </a:extLst>
          </p:cNvPr>
          <p:cNvSpPr txBox="1"/>
          <p:nvPr/>
        </p:nvSpPr>
        <p:spPr>
          <a:xfrm>
            <a:off x="7413672" y="4497722"/>
            <a:ext cx="1330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Nanoemulsion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0CB63A-A066-05C4-E371-84CAE2C89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2050" name="Picture 2" descr="Pfizer - Wikipedia">
            <a:extLst>
              <a:ext uri="{FF2B5EF4-FFF2-40B4-BE49-F238E27FC236}">
                <a16:creationId xmlns:a16="http://schemas.microsoft.com/office/drawing/2014/main" id="{897243FD-4A29-62D9-A8D6-D0A245AA3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621" y="3307614"/>
            <a:ext cx="1393007" cy="56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oderna - MassBio">
            <a:extLst>
              <a:ext uri="{FF2B5EF4-FFF2-40B4-BE49-F238E27FC236}">
                <a16:creationId xmlns:a16="http://schemas.microsoft.com/office/drawing/2014/main" id="{5E648334-0DFD-8ACB-5D2C-EE205566D3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0911" y="3192202"/>
            <a:ext cx="1435464" cy="80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rcturus Therapeutics - Wikipedia">
            <a:extLst>
              <a:ext uri="{FF2B5EF4-FFF2-40B4-BE49-F238E27FC236}">
                <a16:creationId xmlns:a16="http://schemas.microsoft.com/office/drawing/2014/main" id="{7C27C069-F1EE-60B5-102A-BB497FEE3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816" y="3875135"/>
            <a:ext cx="1385740" cy="50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DT Bio Receives $749,000 EZBAA Contract and Partners with BARDA Under  Project NextGen's Enabler's Program">
            <a:extLst>
              <a:ext uri="{FF2B5EF4-FFF2-40B4-BE49-F238E27FC236}">
                <a16:creationId xmlns:a16="http://schemas.microsoft.com/office/drawing/2014/main" id="{2F5B2424-B9F1-F6F7-7F39-CA17AED34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0324" y="5136340"/>
            <a:ext cx="1396607" cy="72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911,200+ Your Name Here Stock Illustrations, Royalty-Free Vector Graphics &amp;  Clip Art - iStock | Name tag, Personalization, Unique">
            <a:extLst>
              <a:ext uri="{FF2B5EF4-FFF2-40B4-BE49-F238E27FC236}">
                <a16:creationId xmlns:a16="http://schemas.microsoft.com/office/drawing/2014/main" id="{7E53BE1C-C956-DDBA-4527-4AABE92CC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098" y="1681489"/>
            <a:ext cx="1301659" cy="87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10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4DE6-B1C7-A165-FE9B-8997790FA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648"/>
            <a:ext cx="10515600" cy="882762"/>
          </a:xfrm>
        </p:spPr>
        <p:txBody>
          <a:bodyPr/>
          <a:lstStyle/>
          <a:p>
            <a:pPr algn="ctr"/>
            <a:r>
              <a:rPr lang="en-US" dirty="0"/>
              <a:t>Nanoparticle delivery of RNA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2A333-0919-F9E4-A910-7DB130DE6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998" y="1121632"/>
            <a:ext cx="7698217" cy="53018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ACC7A9-4698-12D6-63DE-A3B603FE4F4D}"/>
              </a:ext>
            </a:extLst>
          </p:cNvPr>
          <p:cNvSpPr txBox="1"/>
          <p:nvPr/>
        </p:nvSpPr>
        <p:spPr>
          <a:xfrm>
            <a:off x="7989876" y="6611402"/>
            <a:ext cx="2540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Swingle et al. Trends in Molecular Medicine. 2021.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9346DE0-1633-677B-33B6-E7217058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5AA99B-4493-9EDA-566D-910E59536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8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1BC4-A112-524E-A537-01D809D9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172" y="155100"/>
            <a:ext cx="11397465" cy="72425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is the delivery vehicle sensed intracellularly?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FFDC4-15D6-454E-A933-0D437BE4E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2" descr="nrd.2017.243-f1.jpg">
            <a:extLst>
              <a:ext uri="{FF2B5EF4-FFF2-40B4-BE49-F238E27FC236}">
                <a16:creationId xmlns:a16="http://schemas.microsoft.com/office/drawing/2014/main" id="{9B661CE2-CE93-A943-8CCF-35CA63C02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629" y="1110920"/>
            <a:ext cx="6212550" cy="539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AA5DDF-CB28-484B-9413-872B32D0850B}"/>
              </a:ext>
            </a:extLst>
          </p:cNvPr>
          <p:cNvSpPr txBox="1"/>
          <p:nvPr/>
        </p:nvSpPr>
        <p:spPr>
          <a:xfrm>
            <a:off x="8230306" y="6605586"/>
            <a:ext cx="2540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Pardi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Nature Reviews Drug Discovery. 2018.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806A7-51C4-7330-6CFA-52BF27C72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12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63EFA-5FFA-A1D8-700B-BF039149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692" y="21144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If LNPs are approved and scalable, why do we care about other nanoparticle delivery systems?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8664FF-10EE-0954-ACF3-58FB81572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43" y="1785396"/>
            <a:ext cx="8418136" cy="455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25123D-B3CE-6DA0-9A03-E778FBE7F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8ED27A-9CE8-690F-0C1D-85BF8FF4B55E}"/>
              </a:ext>
            </a:extLst>
          </p:cNvPr>
          <p:cNvSpPr txBox="1"/>
          <p:nvPr/>
        </p:nvSpPr>
        <p:spPr>
          <a:xfrm>
            <a:off x="8230306" y="6605586"/>
            <a:ext cx="25406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Chen et al. Current Opinion in Biotechnology. 2024.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D26793-1C2D-5FE5-DB0B-080291F3E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5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DB395-3718-9045-845B-77D99B674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25" y="244157"/>
            <a:ext cx="11652596" cy="1339851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Goal: head-to-head comparison of polymeric and LNP formulations of </a:t>
            </a:r>
            <a:r>
              <a:rPr lang="en-US" sz="3500" dirty="0" err="1"/>
              <a:t>saRNA</a:t>
            </a:r>
            <a:endParaRPr lang="en-US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44C07-6DA6-8A44-A9C0-344472655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86B018-A984-0E45-9AE7-1B0F297A62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68" t="18951"/>
          <a:stretch/>
        </p:blipFill>
        <p:spPr>
          <a:xfrm>
            <a:off x="2893453" y="1584008"/>
            <a:ext cx="6899655" cy="41144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ED62B7-D9DD-1542-9341-1F7C9478A81F}"/>
              </a:ext>
            </a:extLst>
          </p:cNvPr>
          <p:cNvSpPr txBox="1"/>
          <p:nvPr/>
        </p:nvSpPr>
        <p:spPr>
          <a:xfrm>
            <a:off x="7651335" y="6423434"/>
            <a:ext cx="2782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Blakney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Journal of Controlled Release. 2021.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6E6BCE-D5DA-3D47-8286-01D026E721AA}"/>
              </a:ext>
            </a:extLst>
          </p:cNvPr>
          <p:cNvSpPr txBox="1">
            <a:spLocks/>
          </p:cNvSpPr>
          <p:nvPr/>
        </p:nvSpPr>
        <p:spPr>
          <a:xfrm>
            <a:off x="5993351" y="5674901"/>
            <a:ext cx="3497783" cy="370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Phospholipids: DO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or DS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PC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B297A6A-3B2E-0948-8EF3-8A307B8F8AB4}"/>
              </a:ext>
            </a:extLst>
          </p:cNvPr>
          <p:cNvSpPr txBox="1">
            <a:spLocks/>
          </p:cNvSpPr>
          <p:nvPr/>
        </p:nvSpPr>
        <p:spPr>
          <a:xfrm>
            <a:off x="2285594" y="5299802"/>
            <a:ext cx="3497783" cy="8258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pABOL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bioreducible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cationic, linear polymer optimized in Stevens Lab at ICL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050" name="Picture 2" descr="Precision NanoSystems - Create Transformative Medicines">
            <a:extLst>
              <a:ext uri="{FF2B5EF4-FFF2-40B4-BE49-F238E27FC236}">
                <a16:creationId xmlns:a16="http://schemas.microsoft.com/office/drawing/2014/main" id="{775FA81B-59A0-C349-9460-4984126E1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901" y="6322222"/>
            <a:ext cx="1459776" cy="30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97FD85-767B-D9E3-01B5-3EA4F4FFF303}"/>
              </a:ext>
            </a:extLst>
          </p:cNvPr>
          <p:cNvSpPr txBox="1"/>
          <p:nvPr/>
        </p:nvSpPr>
        <p:spPr>
          <a:xfrm>
            <a:off x="6818395" y="4840829"/>
            <a:ext cx="1132803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Cholesterol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9051A-3EEF-7002-9A37-DC037E8016EC}"/>
              </a:ext>
            </a:extLst>
          </p:cNvPr>
          <p:cNvSpPr txBox="1"/>
          <p:nvPr/>
        </p:nvSpPr>
        <p:spPr>
          <a:xfrm>
            <a:off x="8165745" y="4860037"/>
            <a:ext cx="1325388" cy="2974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Phospholipid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2EF4C2-C7A5-05DC-35B8-CA531240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03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1FFE0-0204-0940-BF18-420D37D89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15" y="324781"/>
            <a:ext cx="11328971" cy="1339851"/>
          </a:xfrm>
        </p:spPr>
        <p:txBody>
          <a:bodyPr>
            <a:noAutofit/>
          </a:bodyPr>
          <a:lstStyle/>
          <a:p>
            <a:pPr algn="ctr"/>
            <a:r>
              <a:rPr lang="en-US" sz="3500" dirty="0" err="1"/>
              <a:t>pABOL</a:t>
            </a:r>
            <a:r>
              <a:rPr lang="en-US" sz="3500" dirty="0"/>
              <a:t> and LNP formulations exhibit similar size and encapsulation efficiency, but not surface charge</a:t>
            </a:r>
            <a:br>
              <a:rPr lang="en-US" sz="3500" dirty="0"/>
            </a:br>
            <a:endParaRPr lang="en-US" sz="3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C4CD5-C40C-8749-8499-5328E21D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D6E7C-4C41-924D-BD8C-52888A3DF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5391" y="1324294"/>
            <a:ext cx="6132835" cy="50991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AB02A4-E44A-494C-88E5-7F48CC384935}"/>
              </a:ext>
            </a:extLst>
          </p:cNvPr>
          <p:cNvSpPr txBox="1"/>
          <p:nvPr/>
        </p:nvSpPr>
        <p:spPr>
          <a:xfrm>
            <a:off x="7651335" y="6423434"/>
            <a:ext cx="26382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Blakney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Journal of Controlled Release.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D809BE-1BB1-CCCC-3310-091B90C7C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88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20ABE-2885-2640-BF3C-AC9E574E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68" y="244158"/>
            <a:ext cx="11465960" cy="1360525"/>
          </a:xfrm>
        </p:spPr>
        <p:txBody>
          <a:bodyPr>
            <a:noAutofit/>
          </a:bodyPr>
          <a:lstStyle/>
          <a:p>
            <a:pPr lvl="1" algn="ctr"/>
            <a:r>
              <a:rPr lang="en-US" sz="3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pABOL</a:t>
            </a: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formulations result in 100-fold higher protein expression of </a:t>
            </a:r>
            <a:r>
              <a:rPr lang="en-US" sz="33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saRNA</a:t>
            </a:r>
            <a:r>
              <a:rPr lang="en-US" sz="3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than LNP </a:t>
            </a:r>
            <a:r>
              <a:rPr lang="en-US" sz="33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vivo</a:t>
            </a:r>
            <a:endParaRPr lang="en-US" sz="3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8673E-1391-A84D-9A8A-8555A8E87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344114-5147-FA44-BEB4-A50D05291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257" y="1465781"/>
            <a:ext cx="8126347" cy="48331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128032-2FF6-3F41-93BC-314F4EA3C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866" y="5954233"/>
            <a:ext cx="778601" cy="6894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D70EC3-93CF-6140-8CA6-83FBADDCBB4E}"/>
              </a:ext>
            </a:extLst>
          </p:cNvPr>
          <p:cNvSpPr txBox="1"/>
          <p:nvPr/>
        </p:nvSpPr>
        <p:spPr>
          <a:xfrm>
            <a:off x="7651335" y="6423434"/>
            <a:ext cx="27297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Blakney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Journal of Controlled Release.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7AF0D0-B74A-CD37-5C15-A82D4A44E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3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C3CC4-F998-2A44-A5CA-A188D153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39" y="244158"/>
            <a:ext cx="11512061" cy="1639807"/>
          </a:xfrm>
        </p:spPr>
        <p:txBody>
          <a:bodyPr>
            <a:noAutofit/>
          </a:bodyPr>
          <a:lstStyle/>
          <a:p>
            <a:pPr algn="ctr"/>
            <a:r>
              <a:rPr lang="en-US" sz="3500" dirty="0"/>
              <a:t>LNP formulations confer higher immunogenicity of </a:t>
            </a:r>
            <a:r>
              <a:rPr lang="en-US" sz="3500" dirty="0" err="1"/>
              <a:t>saRNA</a:t>
            </a:r>
            <a:r>
              <a:rPr lang="en-US" sz="3500" dirty="0"/>
              <a:t> against influenza HA than </a:t>
            </a:r>
            <a:r>
              <a:rPr lang="en-US" sz="3500" dirty="0" err="1"/>
              <a:t>pABOL</a:t>
            </a:r>
            <a:r>
              <a:rPr lang="en-US" sz="3500" dirty="0"/>
              <a:t/>
            </a:r>
            <a:br>
              <a:rPr lang="en-US" sz="3500" dirty="0"/>
            </a:br>
            <a:r>
              <a:rPr lang="en-US" sz="35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095D2-E323-224F-8B4C-75D7BC6CF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73FCF5-608E-A64C-8CF6-B837BFA574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383"/>
          <a:stretch/>
        </p:blipFill>
        <p:spPr>
          <a:xfrm>
            <a:off x="383229" y="1603869"/>
            <a:ext cx="5575424" cy="3370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13A42B-4F9C-8846-9935-6425C5794B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383"/>
          <a:stretch/>
        </p:blipFill>
        <p:spPr>
          <a:xfrm>
            <a:off x="6131169" y="1603869"/>
            <a:ext cx="5575424" cy="3370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5BE5EE-8D51-1D4C-BAEC-D2F61D8DE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564" y="6078696"/>
            <a:ext cx="778601" cy="689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F47DB0-34C2-B04E-B14E-E11965988E1B}"/>
              </a:ext>
            </a:extLst>
          </p:cNvPr>
          <p:cNvSpPr txBox="1"/>
          <p:nvPr/>
        </p:nvSpPr>
        <p:spPr>
          <a:xfrm>
            <a:off x="7651335" y="6423434"/>
            <a:ext cx="270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Blakney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 Journal of Controlled Release. 2021.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0645F3-8314-7FA6-A913-3FFEE5673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5FF064-0CCB-4D5B-5927-BB602DE06216}"/>
              </a:ext>
            </a:extLst>
          </p:cNvPr>
          <p:cNvSpPr txBox="1"/>
          <p:nvPr/>
        </p:nvSpPr>
        <p:spPr>
          <a:xfrm>
            <a:off x="1035942" y="5307899"/>
            <a:ext cx="1019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Takeaway</a:t>
            </a:r>
            <a:r>
              <a:rPr lang="en-US" dirty="0"/>
              <a:t>: </a:t>
            </a:r>
            <a:r>
              <a:rPr lang="en-US" dirty="0" err="1"/>
              <a:t>pABOL</a:t>
            </a:r>
            <a:r>
              <a:rPr lang="en-US" dirty="0"/>
              <a:t> results in 100-fold higher intramuscular expression, but LNPs enable &gt;100-fold higher vaccine immune response.</a:t>
            </a:r>
          </a:p>
        </p:txBody>
      </p:sp>
    </p:spTree>
    <p:extLst>
      <p:ext uri="{BB962C8B-B14F-4D97-AF65-F5344CB8AC3E}">
        <p14:creationId xmlns:p14="http://schemas.microsoft.com/office/powerpoint/2010/main" val="426782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428BC-7772-D417-343E-0BDED393D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Viral Most Wanted: Matonaviruses and Togaviruses">
            <a:extLst>
              <a:ext uri="{FF2B5EF4-FFF2-40B4-BE49-F238E27FC236}">
                <a16:creationId xmlns:a16="http://schemas.microsoft.com/office/drawing/2014/main" id="{B7C3196B-10CF-177D-A3BE-CD405C758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9635E8-7D64-EC3A-63A9-364678D83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" y="365125"/>
            <a:ext cx="11943761" cy="103946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saRNA</a:t>
            </a:r>
            <a:r>
              <a:rPr lang="en-US" dirty="0"/>
              <a:t> delivery systems enable vaccines vs. therapeutics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BB5F0-A1EC-C291-EE7C-28BE3A94D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LNPs are the state-of-the-art for </a:t>
            </a:r>
            <a:r>
              <a:rPr lang="en-US" dirty="0" err="1"/>
              <a:t>saRNA</a:t>
            </a:r>
            <a:r>
              <a:rPr lang="en-US" dirty="0"/>
              <a:t> vaccines</a:t>
            </a:r>
          </a:p>
          <a:p>
            <a:endParaRPr lang="en-US" dirty="0"/>
          </a:p>
          <a:p>
            <a:r>
              <a:rPr lang="en-US" dirty="0" err="1"/>
              <a:t>pABOL</a:t>
            </a:r>
            <a:r>
              <a:rPr lang="en-US" dirty="0"/>
              <a:t> results in 100X higher intramuscular protein expression</a:t>
            </a:r>
          </a:p>
          <a:p>
            <a:endParaRPr lang="en-US" dirty="0"/>
          </a:p>
          <a:p>
            <a:r>
              <a:rPr lang="en-US" dirty="0"/>
              <a:t>Is this true for all routes of administration?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578D6-4742-AB3C-6E4D-E4C07E18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152E6-DBAF-AC5B-ECCB-AB88ACF0B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35920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3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0ADF-EBAE-2360-9D23-FC295BC38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" y="131380"/>
            <a:ext cx="12107159" cy="9215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mRNA expresses well for all routes of administration- is this the same for </a:t>
            </a:r>
            <a:r>
              <a:rPr lang="en-US" dirty="0" err="1"/>
              <a:t>saRNA</a:t>
            </a:r>
            <a:r>
              <a:rPr lang="en-US" dirty="0"/>
              <a:t>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E45C6-4A13-FD45-4754-3C253CF6F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092019" cy="4669443"/>
          </a:xfrm>
        </p:spPr>
        <p:txBody>
          <a:bodyPr>
            <a:normAutofit/>
          </a:bodyPr>
          <a:lstStyle/>
          <a:p>
            <a:r>
              <a:rPr lang="en-US" dirty="0"/>
              <a:t>Based on our initial study, we see high expression of </a:t>
            </a:r>
            <a:r>
              <a:rPr lang="en-US" dirty="0" err="1"/>
              <a:t>saRNA</a:t>
            </a:r>
            <a:r>
              <a:rPr lang="en-US" dirty="0"/>
              <a:t> when administered IM</a:t>
            </a:r>
          </a:p>
          <a:p>
            <a:endParaRPr lang="en-US" dirty="0"/>
          </a:p>
          <a:p>
            <a:r>
              <a:rPr lang="en-US" dirty="0"/>
              <a:t>Is this true for all routes of administration? Initial data indicated no…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CAA3A1-0F80-CBF6-16A1-7AA75C44A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929" y="1299370"/>
            <a:ext cx="5585676" cy="499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917911-6E7F-C5C9-B6B2-D64EC89C9C54}"/>
              </a:ext>
            </a:extLst>
          </p:cNvPr>
          <p:cNvSpPr txBox="1"/>
          <p:nvPr/>
        </p:nvSpPr>
        <p:spPr>
          <a:xfrm>
            <a:off x="7651335" y="6423434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Pardi et al. Journal of Controlled Release. 2015.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C0CA0C9-34ED-69BF-8E44-9BC50CEA6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9996" y="6356350"/>
            <a:ext cx="663804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F2F0EE-1B50-F2A1-7ADB-A8C27FB5D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73DE-F6EE-3E00-62F6-2E788CB83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" y="1"/>
            <a:ext cx="11962615" cy="876692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Does the route of administration affect </a:t>
            </a:r>
            <a:r>
              <a:rPr lang="en-US" sz="3500" dirty="0" err="1"/>
              <a:t>saRNA</a:t>
            </a:r>
            <a:r>
              <a:rPr lang="en-US" sz="3500" dirty="0"/>
              <a:t> expression?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80B71-B97E-80D8-8656-07C22B2B1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87D47D-F110-0544-8077-9EC15217749E}"/>
              </a:ext>
            </a:extLst>
          </p:cNvPr>
          <p:cNvSpPr txBox="1"/>
          <p:nvPr/>
        </p:nvSpPr>
        <p:spPr>
          <a:xfrm>
            <a:off x="7651335" y="6423434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Bathula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Journal of Controlled Release. 2024.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29E0F7-A02B-9E97-E181-1AE0C7396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315C5D0-0D1A-AC5B-643D-4518868E0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082" y="1073948"/>
            <a:ext cx="6452988" cy="531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727DF-7AE5-E073-95FF-B9FDF9F2E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816" y="125217"/>
            <a:ext cx="11975184" cy="821124"/>
          </a:xfrm>
        </p:spPr>
        <p:txBody>
          <a:bodyPr>
            <a:noAutofit/>
          </a:bodyPr>
          <a:lstStyle/>
          <a:p>
            <a:pPr algn="ctr"/>
            <a:r>
              <a:rPr lang="en-US" sz="3500" dirty="0" err="1"/>
              <a:t>pABOL</a:t>
            </a:r>
            <a:r>
              <a:rPr lang="en-US" sz="3500" dirty="0"/>
              <a:t> enables high </a:t>
            </a:r>
            <a:r>
              <a:rPr lang="en-US" sz="3500" dirty="0" err="1"/>
              <a:t>saRNA</a:t>
            </a:r>
            <a:r>
              <a:rPr lang="en-US" sz="3500" dirty="0"/>
              <a:t> expression locally IM, whereas LNPs enable expression through all routes except IV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3C061-02BA-9B13-6BA3-C30F89AD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32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D1C752-3EA5-413C-858B-D51789DD1848}"/>
              </a:ext>
            </a:extLst>
          </p:cNvPr>
          <p:cNvSpPr txBox="1"/>
          <p:nvPr/>
        </p:nvSpPr>
        <p:spPr>
          <a:xfrm>
            <a:off x="7887006" y="6613753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Bathula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Journal of Controlled Release. 2024.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5B575D-46D7-9C2B-61BD-0B71D5213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4A0A8449-64D1-47CE-0AB6-168D17CEE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638" y="1078317"/>
            <a:ext cx="7638496" cy="523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01F7B32B-D6DA-A30F-FCFA-EB9E134EBC33}"/>
              </a:ext>
            </a:extLst>
          </p:cNvPr>
          <p:cNvSpPr/>
          <p:nvPr/>
        </p:nvSpPr>
        <p:spPr>
          <a:xfrm>
            <a:off x="6532774" y="2479250"/>
            <a:ext cx="641024" cy="424206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FA3449C-828D-7735-47C8-5D2ECB7A2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9" r="37235" b="86747"/>
          <a:stretch/>
        </p:blipFill>
        <p:spPr bwMode="auto">
          <a:xfrm>
            <a:off x="10136496" y="2761514"/>
            <a:ext cx="1618606" cy="167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B900FE-1ACE-482E-6A66-29C93335CDC0}"/>
              </a:ext>
            </a:extLst>
          </p:cNvPr>
          <p:cNvSpPr txBox="1"/>
          <p:nvPr/>
        </p:nvSpPr>
        <p:spPr>
          <a:xfrm>
            <a:off x="10439767" y="2232466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mRNA: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359A77-1AA4-9D17-E81C-D035356F13F3}"/>
              </a:ext>
            </a:extLst>
          </p:cNvPr>
          <p:cNvSpPr txBox="1"/>
          <p:nvPr/>
        </p:nvSpPr>
        <p:spPr>
          <a:xfrm>
            <a:off x="7887006" y="6431190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Pardi et al. Journal of Controlled Release. 2015.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FD4861-9AB0-935F-E9FD-E17CC56B54C9}"/>
              </a:ext>
            </a:extLst>
          </p:cNvPr>
          <p:cNvSpPr txBox="1"/>
          <p:nvPr/>
        </p:nvSpPr>
        <p:spPr>
          <a:xfrm>
            <a:off x="9974838" y="4591306"/>
            <a:ext cx="1941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This was a curious observation…</a:t>
            </a:r>
          </a:p>
        </p:txBody>
      </p:sp>
    </p:spTree>
    <p:extLst>
      <p:ext uri="{BB962C8B-B14F-4D97-AF65-F5344CB8AC3E}">
        <p14:creationId xmlns:p14="http://schemas.microsoft.com/office/powerpoint/2010/main" val="39754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CA151-C2E0-05AC-2655-DEBB11217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does </a:t>
            </a:r>
            <a:r>
              <a:rPr lang="en-US" dirty="0" err="1"/>
              <a:t>pABOL</a:t>
            </a:r>
            <a:r>
              <a:rPr lang="en-US" dirty="0"/>
              <a:t> result in higher IM expression than LNPs?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70D9A-9B8D-F15C-E890-2681DD6C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FB3FDA-EAEB-6F2D-2F75-38FC7B8303E7}"/>
              </a:ext>
            </a:extLst>
          </p:cNvPr>
          <p:cNvSpPr txBox="1"/>
          <p:nvPr/>
        </p:nvSpPr>
        <p:spPr>
          <a:xfrm>
            <a:off x="7651335" y="6423434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Bathula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Journal of Controlled Release. 2024.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195FC8-A26B-6F2C-6BA2-842DF8AB0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CD316D2A-C086-CF7F-0F15-4FE6FBB47D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71" t="54641" r="20001"/>
          <a:stretch/>
        </p:blipFill>
        <p:spPr bwMode="auto">
          <a:xfrm>
            <a:off x="220365" y="1730813"/>
            <a:ext cx="7534877" cy="427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86B46558-8ADF-1729-E995-A11FF1F6D1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43" r="58937"/>
          <a:stretch/>
        </p:blipFill>
        <p:spPr bwMode="auto">
          <a:xfrm>
            <a:off x="7397447" y="1920737"/>
            <a:ext cx="4794553" cy="427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3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3B0B5-00DE-813F-0B8A-CEA03BE5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5" y="211440"/>
            <a:ext cx="12009749" cy="5681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pABOL</a:t>
            </a:r>
            <a:r>
              <a:rPr lang="en-US" dirty="0"/>
              <a:t> is relatively immune silent compared to LNPs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77515-1628-7590-951B-F1333E119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1AFF88-6B38-1040-2DA6-AB150A0FBF18}"/>
              </a:ext>
            </a:extLst>
          </p:cNvPr>
          <p:cNvSpPr txBox="1"/>
          <p:nvPr/>
        </p:nvSpPr>
        <p:spPr>
          <a:xfrm>
            <a:off x="7651335" y="6423434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Bathula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Journal of Controlled Release. 2024.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7D9E05-35FA-78C6-1D68-F1892E7F3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58C8465-ADE2-0584-A9C1-89E89DE282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80" b="63964"/>
          <a:stretch/>
        </p:blipFill>
        <p:spPr bwMode="auto">
          <a:xfrm>
            <a:off x="1638002" y="1012661"/>
            <a:ext cx="4812226" cy="455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CF075C3-55D4-9F75-F647-B79C063787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59" r="47080" b="26847"/>
          <a:stretch/>
        </p:blipFill>
        <p:spPr bwMode="auto">
          <a:xfrm>
            <a:off x="6281259" y="903215"/>
            <a:ext cx="4778090" cy="455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AC5999-BFB2-E02F-FE23-0DC59BA86F2D}"/>
              </a:ext>
            </a:extLst>
          </p:cNvPr>
          <p:cNvSpPr txBox="1"/>
          <p:nvPr/>
        </p:nvSpPr>
        <p:spPr>
          <a:xfrm>
            <a:off x="1163347" y="5474426"/>
            <a:ext cx="10190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Takeaway</a:t>
            </a:r>
            <a:r>
              <a:rPr lang="en-US" dirty="0"/>
              <a:t>: although </a:t>
            </a:r>
            <a:r>
              <a:rPr lang="en-US" dirty="0" err="1"/>
              <a:t>pABOL</a:t>
            </a:r>
            <a:r>
              <a:rPr lang="en-US" dirty="0"/>
              <a:t> delivers fewer copies of RNA, it is much less immunostimulatory, and thus enables higher IM expression of </a:t>
            </a:r>
            <a:r>
              <a:rPr lang="en-US" dirty="0" err="1"/>
              <a:t>saRNA</a:t>
            </a:r>
            <a:r>
              <a:rPr lang="en-US" dirty="0"/>
              <a:t> which makes it a great fit for therapeutic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08709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2551E-83C8-F037-0EA5-CC1B7A378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D031303-1A45-DC04-4BFE-793BF96854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745" b="8007"/>
          <a:stretch/>
        </p:blipFill>
        <p:spPr>
          <a:xfrm>
            <a:off x="134784" y="774464"/>
            <a:ext cx="10477161" cy="5812088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70D6F72-9CEE-4D43-F670-C7E1DF536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C78E10-BE56-D32B-9EF2-46D6262B4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85" y="41247"/>
            <a:ext cx="12057215" cy="963418"/>
          </a:xfrm>
        </p:spPr>
        <p:txBody>
          <a:bodyPr/>
          <a:lstStyle/>
          <a:p>
            <a:pPr algn="ctr"/>
            <a:r>
              <a:rPr lang="en-US" dirty="0" err="1"/>
              <a:t>Blakney</a:t>
            </a:r>
            <a:r>
              <a:rPr lang="en-US" dirty="0"/>
              <a:t> Lab Research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D2B8186-1DED-3FFB-C75A-5D6857563AF8}"/>
              </a:ext>
            </a:extLst>
          </p:cNvPr>
          <p:cNvSpPr/>
          <p:nvPr/>
        </p:nvSpPr>
        <p:spPr>
          <a:xfrm>
            <a:off x="6730737" y="1326818"/>
            <a:ext cx="2092751" cy="2353690"/>
          </a:xfrm>
          <a:prstGeom prst="ellipse">
            <a:avLst/>
          </a:prstGeom>
          <a:noFill/>
          <a:ln w="349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0B7168-3411-D52E-F1FA-6D9F24272B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45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6583B-2901-7DA3-AB92-C2F862F4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22" y="136678"/>
            <a:ext cx="12078878" cy="1325563"/>
          </a:xfrm>
        </p:spPr>
        <p:txBody>
          <a:bodyPr/>
          <a:lstStyle/>
          <a:p>
            <a:pPr algn="ctr"/>
            <a:r>
              <a:rPr lang="en-US" dirty="0"/>
              <a:t>Why does </a:t>
            </a:r>
            <a:r>
              <a:rPr lang="en-US" dirty="0" err="1"/>
              <a:t>saRNA</a:t>
            </a:r>
            <a:r>
              <a:rPr lang="en-US" dirty="0"/>
              <a:t> express well in the muscle, but not the liver?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D6ADC-0BA8-CCBA-6235-9A4535361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12909" cy="4351338"/>
          </a:xfrm>
        </p:spPr>
        <p:txBody>
          <a:bodyPr>
            <a:normAutofit/>
          </a:bodyPr>
          <a:lstStyle/>
          <a:p>
            <a:r>
              <a:rPr lang="en-US" dirty="0"/>
              <a:t>We know LNPs deliver cargo to the liver when administered IV, so why don’t we see </a:t>
            </a:r>
            <a:r>
              <a:rPr lang="en-US" dirty="0" err="1"/>
              <a:t>saRNA</a:t>
            </a:r>
            <a:r>
              <a:rPr lang="en-US" dirty="0"/>
              <a:t> expression? </a:t>
            </a:r>
          </a:p>
          <a:p>
            <a:r>
              <a:rPr lang="en-US" dirty="0"/>
              <a:t>Is there anything we can do about this?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CA695-54D1-7734-6E73-072BD2095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A822907-8A9D-4F6B-98F6-913902AD56B5}" type="slidenum">
              <a:rPr lang="en-US" smtClean="0"/>
              <a:t>36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A19E09-3DEA-558E-C012-156FE697F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1769C313-F00F-2F97-3F8D-457AF33739E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822907-8A9D-4F6B-98F6-913902AD56B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D36883-9329-8203-B276-7FB7BF46903F}"/>
              </a:ext>
            </a:extLst>
          </p:cNvPr>
          <p:cNvSpPr txBox="1"/>
          <p:nvPr/>
        </p:nvSpPr>
        <p:spPr>
          <a:xfrm>
            <a:off x="7887006" y="6613753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latin typeface="Arial" panose="020B0604020202020204" pitchFamily="34" charset="0"/>
                <a:cs typeface="Arial" panose="020B0604020202020204" pitchFamily="34" charset="0"/>
              </a:rPr>
              <a:t>Bathula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 et al. Journal of Controlled Release. 2024.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234F70-C641-A9B9-43AD-6154F83C9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6E55484-4009-F534-848B-D933B5F368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0" t="7502" r="21720" b="51484"/>
          <a:stretch/>
        </p:blipFill>
        <p:spPr bwMode="auto">
          <a:xfrm>
            <a:off x="5668656" y="2348209"/>
            <a:ext cx="1866504" cy="279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9C6B0C15-1CF0-FDD9-BC9D-C69D7CACE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9" t="2733" r="37235" b="86747"/>
          <a:stretch/>
        </p:blipFill>
        <p:spPr bwMode="auto">
          <a:xfrm>
            <a:off x="8290087" y="2439423"/>
            <a:ext cx="3209103" cy="2628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495CC-89B0-683B-CD7A-999A91CA194D}"/>
              </a:ext>
            </a:extLst>
          </p:cNvPr>
          <p:cNvSpPr txBox="1"/>
          <p:nvPr/>
        </p:nvSpPr>
        <p:spPr>
          <a:xfrm>
            <a:off x="7887006" y="6431190"/>
            <a:ext cx="27208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Pardi et al. Journal of Controlled Release. 2015.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63638E-6911-B5A0-A964-8B126A5B7F3F}"/>
              </a:ext>
            </a:extLst>
          </p:cNvPr>
          <p:cNvSpPr/>
          <p:nvPr/>
        </p:nvSpPr>
        <p:spPr>
          <a:xfrm>
            <a:off x="6326188" y="3744528"/>
            <a:ext cx="641024" cy="424206"/>
          </a:xfrm>
          <a:prstGeom prst="ellipse">
            <a:avLst/>
          </a:prstGeom>
          <a:noFill/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607E7E-D6BE-B7C6-7D71-D30922F596BD}"/>
              </a:ext>
            </a:extLst>
          </p:cNvPr>
          <p:cNvSpPr txBox="1"/>
          <p:nvPr/>
        </p:nvSpPr>
        <p:spPr>
          <a:xfrm>
            <a:off x="6023384" y="2052803"/>
            <a:ext cx="1157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/>
              <a:t>saRNA</a:t>
            </a:r>
            <a:r>
              <a:rPr lang="en-US" dirty="0"/>
              <a:t> IV: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E3758D-20C2-5304-41A7-14CCC8903ADE}"/>
              </a:ext>
            </a:extLst>
          </p:cNvPr>
          <p:cNvSpPr txBox="1"/>
          <p:nvPr/>
        </p:nvSpPr>
        <p:spPr>
          <a:xfrm>
            <a:off x="9503828" y="2052945"/>
            <a:ext cx="1118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mRNA IV:</a:t>
            </a:r>
          </a:p>
        </p:txBody>
      </p:sp>
    </p:spTree>
    <p:extLst>
      <p:ext uri="{BB962C8B-B14F-4D97-AF65-F5344CB8AC3E}">
        <p14:creationId xmlns:p14="http://schemas.microsoft.com/office/powerpoint/2010/main" val="265919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4F47-4B7C-9D9D-2186-D145C5ADC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1440"/>
            <a:ext cx="10515600" cy="8998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State-of-the-art LNPs result in ~2 days of </a:t>
            </a:r>
            <a:r>
              <a:rPr lang="en-US" dirty="0" err="1"/>
              <a:t>saRNA</a:t>
            </a:r>
            <a:r>
              <a:rPr lang="en-US" dirty="0"/>
              <a:t> expression in the liver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B511E3-D6C9-D166-8E21-863311626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89" y="1660781"/>
            <a:ext cx="4627499" cy="46506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27B556-3A1D-4D8D-4752-0C210192C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3E29049-81A8-BAE0-C58F-3B4E27A9FC5D}"/>
              </a:ext>
            </a:extLst>
          </p:cNvPr>
          <p:cNvSpPr txBox="1">
            <a:spLocks/>
          </p:cNvSpPr>
          <p:nvPr/>
        </p:nvSpPr>
        <p:spPr>
          <a:xfrm>
            <a:off x="10652288" y="6356350"/>
            <a:ext cx="701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822907-8A9D-4F6B-98F6-913902AD56B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2F3AE8-F7FD-1E97-5D9E-621B42A2F557}"/>
              </a:ext>
            </a:extLst>
          </p:cNvPr>
          <p:cNvSpPr txBox="1"/>
          <p:nvPr/>
        </p:nvSpPr>
        <p:spPr>
          <a:xfrm>
            <a:off x="8989942" y="6506031"/>
            <a:ext cx="14078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Publication in preparation.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D67DAF-B183-158A-3904-BE234DEF62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717" r="20038"/>
          <a:stretch/>
        </p:blipFill>
        <p:spPr>
          <a:xfrm>
            <a:off x="4262228" y="1660781"/>
            <a:ext cx="7239869" cy="4650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F1A720-4CBD-F224-E61E-158DEF1F3C3C}"/>
              </a:ext>
            </a:extLst>
          </p:cNvPr>
          <p:cNvSpPr txBox="1"/>
          <p:nvPr/>
        </p:nvSpPr>
        <p:spPr>
          <a:xfrm>
            <a:off x="9571698" y="2018076"/>
            <a:ext cx="142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mRNA</a:t>
            </a:r>
          </a:p>
          <a:p>
            <a:r>
              <a:rPr lang="en-US" sz="2400" dirty="0" err="1">
                <a:solidFill>
                  <a:srgbClr val="C62692"/>
                </a:solidFill>
              </a:rPr>
              <a:t>circRNA</a:t>
            </a:r>
            <a:endParaRPr lang="en-US" sz="2400" dirty="0">
              <a:solidFill>
                <a:srgbClr val="C62692"/>
              </a:solidFill>
            </a:endParaRPr>
          </a:p>
          <a:p>
            <a:r>
              <a:rPr lang="en-US" sz="2400" dirty="0" err="1">
                <a:solidFill>
                  <a:srgbClr val="00799C"/>
                </a:solidFill>
              </a:rPr>
              <a:t>saRNA</a:t>
            </a:r>
            <a:endParaRPr lang="en-US" sz="2400" dirty="0">
              <a:solidFill>
                <a:srgbClr val="00799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F0A7AC-B2F1-5590-1E48-701561207E4E}"/>
              </a:ext>
            </a:extLst>
          </p:cNvPr>
          <p:cNvSpPr txBox="1"/>
          <p:nvPr/>
        </p:nvSpPr>
        <p:spPr>
          <a:xfrm>
            <a:off x="2521138" y="1465312"/>
            <a:ext cx="1157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saRNA</a:t>
            </a:r>
            <a:r>
              <a:rPr lang="en-US" dirty="0"/>
              <a:t> IV: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19F4-4485-DE94-5D65-5AED7368FA0A}"/>
              </a:ext>
            </a:extLst>
          </p:cNvPr>
          <p:cNvSpPr txBox="1"/>
          <p:nvPr/>
        </p:nvSpPr>
        <p:spPr>
          <a:xfrm>
            <a:off x="7509489" y="146531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IM:</a:t>
            </a:r>
          </a:p>
        </p:txBody>
      </p:sp>
    </p:spTree>
    <p:extLst>
      <p:ext uri="{BB962C8B-B14F-4D97-AF65-F5344CB8AC3E}">
        <p14:creationId xmlns:p14="http://schemas.microsoft.com/office/powerpoint/2010/main" val="389294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1DD9-BB58-CDA7-60D3-B4CD9715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 the first time, next-generation LNPs enable expression of </a:t>
            </a:r>
            <a:r>
              <a:rPr lang="en-US" dirty="0" err="1"/>
              <a:t>saRNA</a:t>
            </a:r>
            <a:r>
              <a:rPr lang="en-US" dirty="0"/>
              <a:t> in the liver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0C15F-3FF1-509E-E65B-116E2A46D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FADE10E-B9FD-F81A-92E4-CD400290989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822907-8A9D-4F6B-98F6-913902AD56B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A7905B-F9B3-177B-A0D7-9AA0FBB210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4543"/>
          <a:stretch/>
        </p:blipFill>
        <p:spPr>
          <a:xfrm>
            <a:off x="2049090" y="2043582"/>
            <a:ext cx="5850572" cy="3876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D35293-C20D-792C-60CE-07848158C127}"/>
              </a:ext>
            </a:extLst>
          </p:cNvPr>
          <p:cNvSpPr txBox="1"/>
          <p:nvPr/>
        </p:nvSpPr>
        <p:spPr>
          <a:xfrm>
            <a:off x="8989942" y="2931736"/>
            <a:ext cx="19262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Standard LNP</a:t>
            </a:r>
          </a:p>
          <a:p>
            <a:r>
              <a:rPr lang="en-US" dirty="0">
                <a:solidFill>
                  <a:srgbClr val="FF0000"/>
                </a:solidFill>
              </a:rPr>
              <a:t>Optimized LNP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FA635-E29F-E286-EBEA-3B7A88BC37D1}"/>
              </a:ext>
            </a:extLst>
          </p:cNvPr>
          <p:cNvSpPr txBox="1"/>
          <p:nvPr/>
        </p:nvSpPr>
        <p:spPr>
          <a:xfrm>
            <a:off x="8989942" y="6356350"/>
            <a:ext cx="1898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Publication in preparation, data generated in collaboration with the Kastrup Lab.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2DF3FF-0BF0-C653-C189-93738AAF1B20}"/>
              </a:ext>
            </a:extLst>
          </p:cNvPr>
          <p:cNvSpPr txBox="1"/>
          <p:nvPr/>
        </p:nvSpPr>
        <p:spPr>
          <a:xfrm>
            <a:off x="2881983" y="6362612"/>
            <a:ext cx="5492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Does this work for a therapeutically relevant protein?</a:t>
            </a:r>
          </a:p>
        </p:txBody>
      </p:sp>
    </p:spTree>
    <p:extLst>
      <p:ext uri="{BB962C8B-B14F-4D97-AF65-F5344CB8AC3E}">
        <p14:creationId xmlns:p14="http://schemas.microsoft.com/office/powerpoint/2010/main" val="344707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36B8-76F3-5E2F-62F4-D49D377D6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7" y="365125"/>
            <a:ext cx="11990895" cy="1325563"/>
          </a:xfrm>
        </p:spPr>
        <p:txBody>
          <a:bodyPr/>
          <a:lstStyle/>
          <a:p>
            <a:pPr algn="ctr"/>
            <a:r>
              <a:rPr lang="en-US" dirty="0"/>
              <a:t>Next-generation LNPs enable </a:t>
            </a:r>
            <a:r>
              <a:rPr lang="en-US" dirty="0" err="1"/>
              <a:t>saRNA</a:t>
            </a:r>
            <a:r>
              <a:rPr lang="en-US" dirty="0"/>
              <a:t> expression of FVII for &gt;30 days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1BE700B-B6A0-8E01-7316-8582EC16BC7F}"/>
              </a:ext>
            </a:extLst>
          </p:cNvPr>
          <p:cNvGrpSpPr/>
          <p:nvPr/>
        </p:nvGrpSpPr>
        <p:grpSpPr>
          <a:xfrm>
            <a:off x="2681859" y="1854166"/>
            <a:ext cx="6900967" cy="4502183"/>
            <a:chOff x="6656042" y="2014422"/>
            <a:chExt cx="4252372" cy="26845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F49126-E580-250D-74E1-AD9305C6A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1906"/>
            <a:stretch/>
          </p:blipFill>
          <p:spPr>
            <a:xfrm>
              <a:off x="6656042" y="2014422"/>
              <a:ext cx="3805649" cy="26845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F55EEF-675D-AD7A-D1C0-198F0B9CE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81414" t="3255" b="62162"/>
            <a:stretch/>
          </p:blipFill>
          <p:spPr>
            <a:xfrm>
              <a:off x="10234261" y="2152921"/>
              <a:ext cx="674153" cy="69137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70A03CE-428F-7473-5A35-ADAE591F9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2" y="6322221"/>
            <a:ext cx="819381" cy="324339"/>
          </a:xfrm>
          <a:prstGeom prst="rect">
            <a:avLst/>
          </a:prstGeom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CB5353E-CAB8-914B-6B56-CB2E0BE62A5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822907-8A9D-4F6B-98F6-913902AD56B5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FC99AB-CF6C-ABF6-31EF-1A54FF392F03}"/>
              </a:ext>
            </a:extLst>
          </p:cNvPr>
          <p:cNvSpPr txBox="1"/>
          <p:nvPr/>
        </p:nvSpPr>
        <p:spPr>
          <a:xfrm>
            <a:off x="8989942" y="6356350"/>
            <a:ext cx="1898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Publication in preparation, data generated in collaboration with the Kastrup Lab.</a:t>
            </a:r>
          </a:p>
        </p:txBody>
      </p:sp>
    </p:spTree>
    <p:extLst>
      <p:ext uri="{BB962C8B-B14F-4D97-AF65-F5344CB8AC3E}">
        <p14:creationId xmlns:p14="http://schemas.microsoft.com/office/powerpoint/2010/main" val="190178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975A45-75FD-1FD9-6FA7-3A5CD03E93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2000"/>
          </a:blip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B2F7E0-61A3-AA46-8F17-A224C7E5C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49" y="80926"/>
            <a:ext cx="11798926" cy="90687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Conclusions &amp; 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9260-3F4E-BE47-85DA-4F269CB8B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8094" y="1068728"/>
            <a:ext cx="8323905" cy="5909128"/>
          </a:xfrm>
        </p:spPr>
        <p:txBody>
          <a:bodyPr>
            <a:normAutofit/>
          </a:bodyPr>
          <a:lstStyle/>
          <a:p>
            <a:r>
              <a:rPr lang="en-US" dirty="0"/>
              <a:t>Phylogenetic mapping reveals ‘hotspots’ of </a:t>
            </a:r>
            <a:r>
              <a:rPr lang="en-US" dirty="0" err="1"/>
              <a:t>saRNA</a:t>
            </a:r>
            <a:r>
              <a:rPr lang="en-US" dirty="0"/>
              <a:t> families with high expression</a:t>
            </a:r>
          </a:p>
          <a:p>
            <a:r>
              <a:rPr lang="en-US" dirty="0"/>
              <a:t>Novel </a:t>
            </a:r>
            <a:r>
              <a:rPr lang="en-US" dirty="0" err="1"/>
              <a:t>saRNA</a:t>
            </a:r>
            <a:r>
              <a:rPr lang="en-US" dirty="0"/>
              <a:t> designs enhance protein expression and vaccine immune responses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Polyplexes result in 100X IM protein expression, but LNPs induce &gt;100X vaccine immune response</a:t>
            </a:r>
          </a:p>
          <a:p>
            <a:r>
              <a:rPr lang="en-US" dirty="0">
                <a:solidFill>
                  <a:schemeClr val="tx1"/>
                </a:solidFill>
              </a:rPr>
              <a:t>LNPs deliver more copies of RNA, but </a:t>
            </a:r>
            <a:r>
              <a:rPr lang="en-US" dirty="0" err="1">
                <a:solidFill>
                  <a:schemeClr val="tx1"/>
                </a:solidFill>
              </a:rPr>
              <a:t>pABOL</a:t>
            </a:r>
            <a:r>
              <a:rPr lang="en-US" dirty="0">
                <a:solidFill>
                  <a:schemeClr val="tx1"/>
                </a:solidFill>
              </a:rPr>
              <a:t> is less reactogenic</a:t>
            </a:r>
          </a:p>
          <a:p>
            <a:r>
              <a:rPr lang="en-US" dirty="0">
                <a:solidFill>
                  <a:schemeClr val="tx1"/>
                </a:solidFill>
              </a:rPr>
              <a:t>Optimizing the LNP formulation enables </a:t>
            </a:r>
            <a:r>
              <a:rPr lang="en-US" dirty="0" err="1">
                <a:solidFill>
                  <a:schemeClr val="tx1"/>
                </a:solidFill>
              </a:rPr>
              <a:t>saRNA</a:t>
            </a:r>
            <a:r>
              <a:rPr lang="en-US" dirty="0">
                <a:solidFill>
                  <a:schemeClr val="tx1"/>
                </a:solidFill>
              </a:rPr>
              <a:t> expression in the liver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5E9B4-656B-B84A-B659-9F6718F07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A2980-A830-4747-A50E-876DCAD1E084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F48D7E-AD08-6E5B-D78E-294287E314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ECEC58-408F-E70E-7934-2DA4106C81FC}"/>
              </a:ext>
            </a:extLst>
          </p:cNvPr>
          <p:cNvSpPr txBox="1"/>
          <p:nvPr/>
        </p:nvSpPr>
        <p:spPr>
          <a:xfrm>
            <a:off x="220248" y="3428999"/>
            <a:ext cx="342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FORMULATION STRATEGIES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4FA6B6-B072-24CE-3DCD-F8D7C1811963}"/>
              </a:ext>
            </a:extLst>
          </p:cNvPr>
          <p:cNvSpPr txBox="1"/>
          <p:nvPr/>
        </p:nvSpPr>
        <p:spPr>
          <a:xfrm>
            <a:off x="220248" y="1068727"/>
            <a:ext cx="342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saRNA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DESIGNS</a:t>
            </a:r>
          </a:p>
        </p:txBody>
      </p:sp>
    </p:spTree>
    <p:extLst>
      <p:ext uri="{BB962C8B-B14F-4D97-AF65-F5344CB8AC3E}">
        <p14:creationId xmlns:p14="http://schemas.microsoft.com/office/powerpoint/2010/main" val="39441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DA4F7-1944-590F-F95C-481965083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030A2-4071-3756-3649-040A5FC1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201" y="15654"/>
            <a:ext cx="10515600" cy="8957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Made-in-Canada RNA LNP Vaccine Pipeline</a:t>
            </a:r>
            <a:endParaRPr lang="en-CA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673880-8C25-067E-8BCF-D929FD00A780}"/>
              </a:ext>
            </a:extLst>
          </p:cNvPr>
          <p:cNvGrpSpPr/>
          <p:nvPr/>
        </p:nvGrpSpPr>
        <p:grpSpPr>
          <a:xfrm>
            <a:off x="746227" y="811728"/>
            <a:ext cx="11510810" cy="5322630"/>
            <a:chOff x="746227" y="1130706"/>
            <a:chExt cx="11510810" cy="53226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0376D60-88E3-5636-CD7A-618C96EE8421}"/>
                </a:ext>
              </a:extLst>
            </p:cNvPr>
            <p:cNvSpPr/>
            <p:nvPr/>
          </p:nvSpPr>
          <p:spPr>
            <a:xfrm>
              <a:off x="3143672" y="2164740"/>
              <a:ext cx="9113365" cy="236348"/>
            </a:xfrm>
            <a:prstGeom prst="rect">
              <a:avLst/>
            </a:prstGeom>
            <a:gradFill flip="none" rotWithShape="1">
              <a:gsLst>
                <a:gs pos="60000">
                  <a:srgbClr val="C7DAF5"/>
                </a:gs>
                <a:gs pos="83000">
                  <a:srgbClr val="85A4D2"/>
                </a:gs>
                <a:gs pos="93000">
                  <a:srgbClr val="C7DAF5"/>
                </a:gs>
              </a:gsLst>
              <a:lin ang="5400000" scaled="1"/>
              <a:tileRect/>
            </a:gra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57" name="Arrow: Right 1056">
              <a:extLst>
                <a:ext uri="{FF2B5EF4-FFF2-40B4-BE49-F238E27FC236}">
                  <a16:creationId xmlns:a16="http://schemas.microsoft.com/office/drawing/2014/main" id="{E482E519-FF55-1A4A-BA2F-CDB611FBDBD1}"/>
                </a:ext>
              </a:extLst>
            </p:cNvPr>
            <p:cNvSpPr/>
            <p:nvPr/>
          </p:nvSpPr>
          <p:spPr>
            <a:xfrm>
              <a:off x="5747538" y="5862503"/>
              <a:ext cx="2170126" cy="461664"/>
            </a:xfrm>
            <a:prstGeom prst="rightArrow">
              <a:avLst/>
            </a:prstGeom>
            <a:solidFill>
              <a:srgbClr val="EEE1F7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840CF6E-BB00-9102-EF9C-9F2ACB2E12C5}"/>
                </a:ext>
              </a:extLst>
            </p:cNvPr>
            <p:cNvGrpSpPr/>
            <p:nvPr/>
          </p:nvGrpSpPr>
          <p:grpSpPr>
            <a:xfrm>
              <a:off x="2282295" y="1346149"/>
              <a:ext cx="1731933" cy="1431765"/>
              <a:chOff x="3510340" y="1235156"/>
              <a:chExt cx="1731933" cy="1431765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6D9D1CBD-4D2B-8D3E-509A-A42BBADC5149}"/>
                  </a:ext>
                </a:extLst>
              </p:cNvPr>
              <p:cNvSpPr txBox="1"/>
              <p:nvPr/>
            </p:nvSpPr>
            <p:spPr>
              <a:xfrm>
                <a:off x="3510340" y="1235156"/>
                <a:ext cx="1731933" cy="360850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lIns="72000" tIns="72000" rIns="72000" bIns="72000" rtlCol="0">
                <a:spAutoFit/>
              </a:bodyPr>
              <a:lstStyle/>
              <a:p>
                <a:pPr algn="ctr"/>
                <a:r>
                  <a:rPr lang="en-US" sz="1400" b="1"/>
                  <a:t>Preclinical R&amp;D</a:t>
                </a:r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BAEC847-98DB-9A05-58B9-5922CE30012D}"/>
                  </a:ext>
                </a:extLst>
              </p:cNvPr>
              <p:cNvSpPr/>
              <p:nvPr/>
            </p:nvSpPr>
            <p:spPr>
              <a:xfrm>
                <a:off x="3881306" y="1676921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01" name="Picture 100" descr="A blue and white circular object with lines and dots&#10;&#10;AI-generated content may be incorrect.">
                <a:extLst>
                  <a:ext uri="{FF2B5EF4-FFF2-40B4-BE49-F238E27FC236}">
                    <a16:creationId xmlns:a16="http://schemas.microsoft.com/office/drawing/2014/main" id="{FBEF5510-5804-CD49-5F7B-4E195175B5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31279" y="1834689"/>
                <a:ext cx="684000" cy="684000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8A6160F-3671-E8F5-A111-9A4F88FB6529}"/>
                </a:ext>
              </a:extLst>
            </p:cNvPr>
            <p:cNvGrpSpPr/>
            <p:nvPr/>
          </p:nvGrpSpPr>
          <p:grpSpPr>
            <a:xfrm>
              <a:off x="9081866" y="1130706"/>
              <a:ext cx="1398443" cy="1647208"/>
              <a:chOff x="7224978" y="1019713"/>
              <a:chExt cx="1398443" cy="1647208"/>
            </a:xfrm>
          </p:grpSpPr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E7BE4029-2D70-AB23-F460-5408963F0E12}"/>
                  </a:ext>
                </a:extLst>
              </p:cNvPr>
              <p:cNvSpPr/>
              <p:nvPr/>
            </p:nvSpPr>
            <p:spPr>
              <a:xfrm>
                <a:off x="7429199" y="1676921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462AC2F-54AC-BCE4-6A10-D38BFFC26425}"/>
                  </a:ext>
                </a:extLst>
              </p:cNvPr>
              <p:cNvSpPr txBox="1"/>
              <p:nvPr/>
            </p:nvSpPr>
            <p:spPr>
              <a:xfrm>
                <a:off x="7224978" y="1019713"/>
                <a:ext cx="1398443" cy="576293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lIns="72000" tIns="72000" rIns="72000" bIns="72000" rtlCol="0">
                <a:spAutoFit/>
              </a:bodyPr>
              <a:lstStyle/>
              <a:p>
                <a:pPr algn="ctr"/>
                <a:r>
                  <a:rPr lang="en-US" sz="1400" b="1"/>
                  <a:t>Academic-led </a:t>
                </a:r>
                <a:br>
                  <a:rPr lang="en-US" sz="1400" b="1"/>
                </a:br>
                <a:r>
                  <a:rPr lang="en-US" sz="1400" b="1"/>
                  <a:t>Clinical Trials</a:t>
                </a:r>
              </a:p>
            </p:txBody>
          </p:sp>
          <p:pic>
            <p:nvPicPr>
              <p:cNvPr id="1038" name="Picture 1037" descr="A silhouette of a person with a stethoscope around his chest&#10;&#10;AI-generated content may be incorrect.">
                <a:extLst>
                  <a:ext uri="{FF2B5EF4-FFF2-40B4-BE49-F238E27FC236}">
                    <a16:creationId xmlns:a16="http://schemas.microsoft.com/office/drawing/2014/main" id="{4D9FFBA9-2F07-5147-D985-55B5245952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63897" y="1833004"/>
                <a:ext cx="520605" cy="684000"/>
              </a:xfrm>
              <a:prstGeom prst="rect">
                <a:avLst/>
              </a:prstGeom>
            </p:spPr>
          </p:pic>
        </p:grp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A787B491-0A29-F49B-F492-51010463249D}"/>
                </a:ext>
              </a:extLst>
            </p:cNvPr>
            <p:cNvSpPr txBox="1"/>
            <p:nvPr/>
          </p:nvSpPr>
          <p:spPr>
            <a:xfrm>
              <a:off x="6017609" y="1134938"/>
              <a:ext cx="1731933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 dirty="0"/>
                <a:t>Scalable GMP </a:t>
              </a:r>
              <a:br>
                <a:rPr lang="en-US" sz="1400" b="1" dirty="0"/>
              </a:br>
              <a:r>
                <a:rPr lang="en-US" sz="1400" b="1" dirty="0"/>
                <a:t>Biomanufacturing</a:t>
              </a:r>
            </a:p>
          </p:txBody>
        </p:sp>
        <p:sp>
          <p:nvSpPr>
            <p:cNvPr id="1059" name="Oval 1058">
              <a:extLst>
                <a:ext uri="{FF2B5EF4-FFF2-40B4-BE49-F238E27FC236}">
                  <a16:creationId xmlns:a16="http://schemas.microsoft.com/office/drawing/2014/main" id="{5F7D5606-18AF-D724-3753-F80712F4B5E2}"/>
                </a:ext>
              </a:extLst>
            </p:cNvPr>
            <p:cNvSpPr/>
            <p:nvPr/>
          </p:nvSpPr>
          <p:spPr>
            <a:xfrm>
              <a:off x="6640308" y="1787914"/>
              <a:ext cx="990000" cy="9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060" name="Picture 1059" descr="A blue and white bottle with a blue lid&#10;&#10;AI-generated content may be incorrect.">
              <a:extLst>
                <a:ext uri="{FF2B5EF4-FFF2-40B4-BE49-F238E27FC236}">
                  <a16:creationId xmlns:a16="http://schemas.microsoft.com/office/drawing/2014/main" id="{87CC05D0-5E3B-454B-E209-D02B669A0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5412" y="1958914"/>
              <a:ext cx="499792" cy="648000"/>
            </a:xfrm>
            <a:prstGeom prst="rect">
              <a:avLst/>
            </a:prstGeom>
          </p:spPr>
        </p:pic>
        <p:grpSp>
          <p:nvGrpSpPr>
            <p:cNvPr id="1061" name="Group 1060">
              <a:extLst>
                <a:ext uri="{FF2B5EF4-FFF2-40B4-BE49-F238E27FC236}">
                  <a16:creationId xmlns:a16="http://schemas.microsoft.com/office/drawing/2014/main" id="{8A604135-9A69-5687-DF4F-CD4E3647F047}"/>
                </a:ext>
              </a:extLst>
            </p:cNvPr>
            <p:cNvGrpSpPr/>
            <p:nvPr/>
          </p:nvGrpSpPr>
          <p:grpSpPr>
            <a:xfrm>
              <a:off x="6086001" y="1958914"/>
              <a:ext cx="648000" cy="648000"/>
              <a:chOff x="9098923" y="2762280"/>
              <a:chExt cx="648000" cy="648000"/>
            </a:xfrm>
          </p:grpSpPr>
          <p:sp>
            <p:nvSpPr>
              <p:cNvPr id="1062" name="Oval 1061">
                <a:extLst>
                  <a:ext uri="{FF2B5EF4-FFF2-40B4-BE49-F238E27FC236}">
                    <a16:creationId xmlns:a16="http://schemas.microsoft.com/office/drawing/2014/main" id="{2EDD20FC-7252-EAE2-8DF6-21DE4CA57C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098923" y="2762280"/>
                <a:ext cx="648000" cy="648000"/>
              </a:xfrm>
              <a:prstGeom prst="ellipse">
                <a:avLst/>
              </a:prstGeom>
              <a:solidFill>
                <a:srgbClr val="C7DAF5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63" name="TextBox 8">
                <a:extLst>
                  <a:ext uri="{FF2B5EF4-FFF2-40B4-BE49-F238E27FC236}">
                    <a16:creationId xmlns:a16="http://schemas.microsoft.com/office/drawing/2014/main" id="{54B2BE14-FF72-E3B2-1044-4C1F43B47FF7}"/>
                  </a:ext>
                </a:extLst>
              </p:cNvPr>
              <p:cNvSpPr txBox="1"/>
              <p:nvPr/>
            </p:nvSpPr>
            <p:spPr>
              <a:xfrm>
                <a:off x="9098923" y="2943612"/>
                <a:ext cx="648000" cy="301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C2344"/>
                    </a:solidFill>
                    <a:latin typeface="Arial" panose="020B0604020202020204"/>
                  </a:defRPr>
                </a:lvl9pPr>
              </a:lstStyle>
              <a:p>
                <a:pPr algn="ctr">
                  <a:lnSpc>
                    <a:spcPct val="114000"/>
                  </a:lnSpc>
                  <a:spcAft>
                    <a:spcPts val="600"/>
                  </a:spcAft>
                </a:pPr>
                <a:r>
                  <a:rPr lang="en-US" sz="1300" b="1">
                    <a:solidFill>
                      <a:schemeClr val="tx1"/>
                    </a:solidFill>
                  </a:rPr>
                  <a:t>ATMF</a:t>
                </a:r>
              </a:p>
            </p:txBody>
          </p:sp>
        </p:grpSp>
        <p:sp>
          <p:nvSpPr>
            <p:cNvPr id="1056" name="Arrow: Right 1055">
              <a:extLst>
                <a:ext uri="{FF2B5EF4-FFF2-40B4-BE49-F238E27FC236}">
                  <a16:creationId xmlns:a16="http://schemas.microsoft.com/office/drawing/2014/main" id="{72B6FCA4-1B29-31AF-C9DB-10FA388D0D35}"/>
                </a:ext>
              </a:extLst>
            </p:cNvPr>
            <p:cNvSpPr/>
            <p:nvPr/>
          </p:nvSpPr>
          <p:spPr>
            <a:xfrm>
              <a:off x="5747538" y="4013408"/>
              <a:ext cx="526325" cy="461664"/>
            </a:xfrm>
            <a:prstGeom prst="rightArrow">
              <a:avLst/>
            </a:prstGeom>
            <a:solidFill>
              <a:srgbClr val="E0F0E6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79" name="Arrow: Right 1078">
              <a:extLst>
                <a:ext uri="{FF2B5EF4-FFF2-40B4-BE49-F238E27FC236}">
                  <a16:creationId xmlns:a16="http://schemas.microsoft.com/office/drawing/2014/main" id="{1D676CC3-B348-BFB1-B6C1-4FFFC0F00E01}"/>
                </a:ext>
              </a:extLst>
            </p:cNvPr>
            <p:cNvSpPr/>
            <p:nvPr/>
          </p:nvSpPr>
          <p:spPr>
            <a:xfrm>
              <a:off x="7391339" y="4023786"/>
              <a:ext cx="526325" cy="461664"/>
            </a:xfrm>
            <a:prstGeom prst="rightArrow">
              <a:avLst/>
            </a:prstGeom>
            <a:solidFill>
              <a:srgbClr val="E0F0E6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94E7A46-803E-EAC8-15D0-B0296FE8CA54}"/>
                </a:ext>
              </a:extLst>
            </p:cNvPr>
            <p:cNvGrpSpPr/>
            <p:nvPr/>
          </p:nvGrpSpPr>
          <p:grpSpPr>
            <a:xfrm>
              <a:off x="6472601" y="3884240"/>
              <a:ext cx="720000" cy="1074822"/>
              <a:chOff x="6578087" y="3989271"/>
              <a:chExt cx="720000" cy="1074822"/>
            </a:xfrm>
          </p:grpSpPr>
          <p:sp>
            <p:nvSpPr>
              <p:cNvPr id="1081" name="Rectangle: Rounded Corners 1080">
                <a:extLst>
                  <a:ext uri="{FF2B5EF4-FFF2-40B4-BE49-F238E27FC236}">
                    <a16:creationId xmlns:a16="http://schemas.microsoft.com/office/drawing/2014/main" id="{1220E40C-4349-213B-5AF5-820B63FDDD45}"/>
                  </a:ext>
                </a:extLst>
              </p:cNvPr>
              <p:cNvSpPr/>
              <p:nvPr/>
            </p:nvSpPr>
            <p:spPr>
              <a:xfrm rot="5400000">
                <a:off x="6536628" y="4361885"/>
                <a:ext cx="792417" cy="612000"/>
              </a:xfrm>
              <a:prstGeom prst="roundRect">
                <a:avLst>
                  <a:gd name="adj" fmla="val 14722"/>
                </a:avLst>
              </a:prstGeom>
              <a:solidFill>
                <a:srgbClr val="C2E2CF"/>
              </a:solidFill>
              <a:ln w="12700">
                <a:noFill/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sz="120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1080" name="Group 1079">
                <a:extLst>
                  <a:ext uri="{FF2B5EF4-FFF2-40B4-BE49-F238E27FC236}">
                    <a16:creationId xmlns:a16="http://schemas.microsoft.com/office/drawing/2014/main" id="{9F60C169-DF80-6CDF-5868-D486F1C1F420}"/>
                  </a:ext>
                </a:extLst>
              </p:cNvPr>
              <p:cNvGrpSpPr/>
              <p:nvPr/>
            </p:nvGrpSpPr>
            <p:grpSpPr>
              <a:xfrm>
                <a:off x="6578087" y="3989271"/>
                <a:ext cx="720000" cy="720000"/>
                <a:chOff x="6652152" y="3989271"/>
                <a:chExt cx="720000" cy="720000"/>
              </a:xfrm>
            </p:grpSpPr>
            <p:sp>
              <p:nvSpPr>
                <p:cNvPr id="1076" name="Oval 1075">
                  <a:extLst>
                    <a:ext uri="{FF2B5EF4-FFF2-40B4-BE49-F238E27FC236}">
                      <a16:creationId xmlns:a16="http://schemas.microsoft.com/office/drawing/2014/main" id="{9042B5F8-22FC-5C00-8E82-4D2698562FA6}"/>
                    </a:ext>
                  </a:extLst>
                </p:cNvPr>
                <p:cNvSpPr/>
                <p:nvPr/>
              </p:nvSpPr>
              <p:spPr>
                <a:xfrm>
                  <a:off x="6652152" y="3989271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C2E2C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pic>
              <p:nvPicPr>
                <p:cNvPr id="1077" name="Picture 1076" descr="A green rectangular object with black background&#10;&#10;AI-generated content may be incorrect.">
                  <a:extLst>
                    <a:ext uri="{FF2B5EF4-FFF2-40B4-BE49-F238E27FC236}">
                      <a16:creationId xmlns:a16="http://schemas.microsoft.com/office/drawing/2014/main" id="{C618E1F4-9BD2-0BC0-024A-DBB56BFCE2C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242298">
                  <a:off x="6955478" y="4103282"/>
                  <a:ext cx="102849" cy="525600"/>
                </a:xfrm>
                <a:prstGeom prst="rect">
                  <a:avLst/>
                </a:prstGeom>
              </p:spPr>
            </p:pic>
          </p:grpSp>
          <p:sp>
            <p:nvSpPr>
              <p:cNvPr id="1082" name="TextBox 1081">
                <a:extLst>
                  <a:ext uri="{FF2B5EF4-FFF2-40B4-BE49-F238E27FC236}">
                    <a16:creationId xmlns:a16="http://schemas.microsoft.com/office/drawing/2014/main" id="{2246AB72-522A-A6C5-5751-EA4E5B4C3C6E}"/>
                  </a:ext>
                </a:extLst>
              </p:cNvPr>
              <p:cNvSpPr txBox="1"/>
              <p:nvPr/>
            </p:nvSpPr>
            <p:spPr>
              <a:xfrm>
                <a:off x="6626836" y="4709676"/>
                <a:ext cx="612001" cy="307777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en-US" sz="1400">
                    <a:solidFill>
                      <a:schemeClr val="tx2"/>
                    </a:solidFill>
                  </a:rPr>
                  <a:t>NHP</a:t>
                </a:r>
              </a:p>
            </p:txBody>
          </p:sp>
        </p:grp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13095DA-5C6C-5D31-499F-FBEF6E49E45A}"/>
                </a:ext>
              </a:extLst>
            </p:cNvPr>
            <p:cNvSpPr/>
            <p:nvPr/>
          </p:nvSpPr>
          <p:spPr>
            <a:xfrm>
              <a:off x="5578749" y="2102165"/>
              <a:ext cx="144000" cy="361498"/>
            </a:xfrm>
            <a:prstGeom prst="roundRect">
              <a:avLst/>
            </a:prstGeom>
            <a:solidFill>
              <a:srgbClr val="EEF4FC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EAD5824-8B5F-F999-8A68-5306167202AF}"/>
                </a:ext>
              </a:extLst>
            </p:cNvPr>
            <p:cNvSpPr/>
            <p:nvPr/>
          </p:nvSpPr>
          <p:spPr>
            <a:xfrm>
              <a:off x="8007425" y="2096077"/>
              <a:ext cx="144000" cy="361498"/>
            </a:xfrm>
            <a:prstGeom prst="roundRect">
              <a:avLst/>
            </a:prstGeom>
            <a:solidFill>
              <a:srgbClr val="EEF4FC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BE4FB7A-6CC9-F36E-5385-7A9392C53B0E}"/>
                </a:ext>
              </a:extLst>
            </p:cNvPr>
            <p:cNvGrpSpPr/>
            <p:nvPr/>
          </p:nvGrpSpPr>
          <p:grpSpPr>
            <a:xfrm>
              <a:off x="746227" y="2963929"/>
              <a:ext cx="10699547" cy="3489407"/>
              <a:chOff x="796453" y="2963929"/>
              <a:chExt cx="10699547" cy="3489407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5F03A9B-F3C1-836A-ED5F-CD53E1CF46AA}"/>
                  </a:ext>
                </a:extLst>
              </p:cNvPr>
              <p:cNvGrpSpPr/>
              <p:nvPr/>
            </p:nvGrpSpPr>
            <p:grpSpPr>
              <a:xfrm>
                <a:off x="8166627" y="3887064"/>
                <a:ext cx="3329373" cy="2566272"/>
                <a:chOff x="7880921" y="3992095"/>
                <a:chExt cx="3329373" cy="2566272"/>
              </a:xfrm>
            </p:grpSpPr>
            <p:sp>
              <p:nvSpPr>
                <p:cNvPr id="109" name="Rectangle: Rounded Corners 108">
                  <a:extLst>
                    <a:ext uri="{FF2B5EF4-FFF2-40B4-BE49-F238E27FC236}">
                      <a16:creationId xmlns:a16="http://schemas.microsoft.com/office/drawing/2014/main" id="{9FD7B1AA-B1AE-68C8-CBDF-1BB5DF43CB50}"/>
                    </a:ext>
                  </a:extLst>
                </p:cNvPr>
                <p:cNvSpPr/>
                <p:nvPr/>
              </p:nvSpPr>
              <p:spPr>
                <a:xfrm>
                  <a:off x="8234010" y="5892367"/>
                  <a:ext cx="2976284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DFC6F0"/>
                </a:solidFill>
                <a:ln w="12700">
                  <a:noFill/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A02CBCB0-E202-158A-EB67-3FC3937FA979}"/>
                    </a:ext>
                  </a:extLst>
                </p:cNvPr>
                <p:cNvSpPr txBox="1"/>
                <p:nvPr/>
              </p:nvSpPr>
              <p:spPr>
                <a:xfrm>
                  <a:off x="8600502" y="5936758"/>
                  <a:ext cx="2609791" cy="523220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Canada’s first platform for personalized cancer vaccines</a:t>
                  </a: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60CC5980-01BA-DF9B-EF25-31F6CF2E2443}"/>
                    </a:ext>
                  </a:extLst>
                </p:cNvPr>
                <p:cNvSpPr/>
                <p:nvPr/>
              </p:nvSpPr>
              <p:spPr>
                <a:xfrm>
                  <a:off x="7880921" y="5838367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DFC6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14" name="Rectangle: Rounded Corners 113">
                  <a:extLst>
                    <a:ext uri="{FF2B5EF4-FFF2-40B4-BE49-F238E27FC236}">
                      <a16:creationId xmlns:a16="http://schemas.microsoft.com/office/drawing/2014/main" id="{21D5EA5F-FFA1-04F6-5677-30899F97CF0C}"/>
                    </a:ext>
                  </a:extLst>
                </p:cNvPr>
                <p:cNvSpPr/>
                <p:nvPr/>
              </p:nvSpPr>
              <p:spPr>
                <a:xfrm>
                  <a:off x="8233868" y="4046095"/>
                  <a:ext cx="2976284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C2E2CF"/>
                </a:solidFill>
                <a:ln w="12700">
                  <a:noFill/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7A1A6B46-EADF-39E0-EC51-B487BABE569C}"/>
                    </a:ext>
                  </a:extLst>
                </p:cNvPr>
                <p:cNvSpPr txBox="1"/>
                <p:nvPr/>
              </p:nvSpPr>
              <p:spPr>
                <a:xfrm>
                  <a:off x="8600360" y="4198207"/>
                  <a:ext cx="2609933" cy="307777"/>
                </a:xfrm>
                <a:prstGeom prst="rect">
                  <a:avLst/>
                </a:prstGeom>
                <a:noFill/>
              </p:spPr>
              <p:txBody>
                <a:bodyPr wrap="square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Clinical trials for AMR bacteria</a:t>
                  </a: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82329952-7F87-9B46-EF63-1F2302B25DD9}"/>
                    </a:ext>
                  </a:extLst>
                </p:cNvPr>
                <p:cNvSpPr/>
                <p:nvPr/>
              </p:nvSpPr>
              <p:spPr>
                <a:xfrm>
                  <a:off x="7880921" y="3992095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C2E2C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pic>
              <p:nvPicPr>
                <p:cNvPr id="1029" name="Picture 1028" descr="A purple and white network&#10;&#10;AI-generated content may be incorrect.">
                  <a:extLst>
                    <a:ext uri="{FF2B5EF4-FFF2-40B4-BE49-F238E27FC236}">
                      <a16:creationId xmlns:a16="http://schemas.microsoft.com/office/drawing/2014/main" id="{A0CE60F1-832F-9E18-57BE-F3A5A44846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70921" y="5961301"/>
                  <a:ext cx="540000" cy="474130"/>
                </a:xfrm>
                <a:prstGeom prst="rect">
                  <a:avLst/>
                </a:prstGeom>
              </p:spPr>
            </p:pic>
            <p:pic>
              <p:nvPicPr>
                <p:cNvPr id="1032" name="Picture 1031" descr="A green and white bacteria&#10;&#10;AI-generated content may be incorrect.">
                  <a:extLst>
                    <a:ext uri="{FF2B5EF4-FFF2-40B4-BE49-F238E27FC236}">
                      <a16:creationId xmlns:a16="http://schemas.microsoft.com/office/drawing/2014/main" id="{6100E7E2-CC85-05FE-FC57-608E0B0E9A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53586" y="4128817"/>
                  <a:ext cx="540000" cy="459034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38007FFE-9691-CF8D-53ED-F92EA2FA7DCC}"/>
                  </a:ext>
                </a:extLst>
              </p:cNvPr>
              <p:cNvGrpSpPr/>
              <p:nvPr/>
            </p:nvGrpSpPr>
            <p:grpSpPr>
              <a:xfrm>
                <a:off x="796453" y="2963929"/>
                <a:ext cx="4789551" cy="3489407"/>
                <a:chOff x="911424" y="2969988"/>
                <a:chExt cx="4789551" cy="3489407"/>
              </a:xfrm>
            </p:grpSpPr>
            <p:sp>
              <p:nvSpPr>
                <p:cNvPr id="120" name="Rectangle: Rounded Corners 119">
                  <a:extLst>
                    <a:ext uri="{FF2B5EF4-FFF2-40B4-BE49-F238E27FC236}">
                      <a16:creationId xmlns:a16="http://schemas.microsoft.com/office/drawing/2014/main" id="{44C91A1F-6DD9-39CB-1A8F-57C0F51AAC8F}"/>
                    </a:ext>
                  </a:extLst>
                </p:cNvPr>
                <p:cNvSpPr/>
                <p:nvPr/>
              </p:nvSpPr>
              <p:spPr>
                <a:xfrm>
                  <a:off x="1267690" y="3017929"/>
                  <a:ext cx="3536496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F9D3E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EEB48A9D-268D-0930-D4B7-95C19C7E9B31}"/>
                    </a:ext>
                  </a:extLst>
                </p:cNvPr>
                <p:cNvSpPr txBox="1"/>
                <p:nvPr/>
              </p:nvSpPr>
              <p:spPr>
                <a:xfrm>
                  <a:off x="1634740" y="3062320"/>
                  <a:ext cx="3169445" cy="523220"/>
                </a:xfrm>
                <a:prstGeom prst="rect">
                  <a:avLst/>
                </a:prstGeom>
                <a:noFill/>
              </p:spPr>
              <p:txBody>
                <a:bodyPr wrap="square" lIns="108000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Next-gen RNA LNP vaccine platforms for </a:t>
                  </a:r>
                  <a:r>
                    <a:rPr lang="en-US" sz="1400" b="1">
                      <a:solidFill>
                        <a:schemeClr val="tx2"/>
                      </a:solidFill>
                    </a:rPr>
                    <a:t>bacteria</a:t>
                  </a:r>
                  <a:r>
                    <a:rPr lang="en-US" sz="1400">
                      <a:solidFill>
                        <a:schemeClr val="tx2"/>
                      </a:solidFill>
                    </a:rPr>
                    <a:t>,</a:t>
                  </a:r>
                  <a:r>
                    <a:rPr lang="en-US" sz="1400" b="1">
                      <a:solidFill>
                        <a:schemeClr val="tx2"/>
                      </a:solidFill>
                    </a:rPr>
                    <a:t> viruses</a:t>
                  </a:r>
                  <a:r>
                    <a:rPr lang="en-US" sz="1400">
                      <a:solidFill>
                        <a:schemeClr val="tx2"/>
                      </a:solidFill>
                    </a:rPr>
                    <a:t>,</a:t>
                  </a:r>
                  <a:r>
                    <a:rPr lang="en-US" sz="1400" b="1">
                      <a:solidFill>
                        <a:schemeClr val="tx2"/>
                      </a:solidFill>
                    </a:rPr>
                    <a:t> </a:t>
                  </a:r>
                  <a:r>
                    <a:rPr lang="en-US" sz="1400">
                      <a:solidFill>
                        <a:schemeClr val="tx2"/>
                      </a:solidFill>
                    </a:rPr>
                    <a:t>and </a:t>
                  </a:r>
                  <a:r>
                    <a:rPr lang="en-US" sz="1400" b="1">
                      <a:solidFill>
                        <a:schemeClr val="tx2"/>
                      </a:solidFill>
                    </a:rPr>
                    <a:t>cancer</a:t>
                  </a: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361617B4-0CAC-E6F9-CAD9-D42EED5D01FD}"/>
                    </a:ext>
                  </a:extLst>
                </p:cNvPr>
                <p:cNvSpPr/>
                <p:nvPr/>
              </p:nvSpPr>
              <p:spPr>
                <a:xfrm>
                  <a:off x="911424" y="2969988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F9D3E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035" name="Rectangle: Rounded Corners 1034">
                  <a:extLst>
                    <a:ext uri="{FF2B5EF4-FFF2-40B4-BE49-F238E27FC236}">
                      <a16:creationId xmlns:a16="http://schemas.microsoft.com/office/drawing/2014/main" id="{A530E09F-5FA4-D151-F3F7-7C6548D0894A}"/>
                    </a:ext>
                  </a:extLst>
                </p:cNvPr>
                <p:cNvSpPr/>
                <p:nvPr/>
              </p:nvSpPr>
              <p:spPr>
                <a:xfrm>
                  <a:off x="1267690" y="3941064"/>
                  <a:ext cx="3536496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C2E2C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041" name="Oval 1040">
                  <a:extLst>
                    <a:ext uri="{FF2B5EF4-FFF2-40B4-BE49-F238E27FC236}">
                      <a16:creationId xmlns:a16="http://schemas.microsoft.com/office/drawing/2014/main" id="{F118EE50-E178-D804-9CDC-AD84F3C142BD}"/>
                    </a:ext>
                  </a:extLst>
                </p:cNvPr>
                <p:cNvSpPr/>
                <p:nvPr/>
              </p:nvSpPr>
              <p:spPr>
                <a:xfrm>
                  <a:off x="911424" y="3893123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C2E2C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036" name="TextBox 1035">
                  <a:extLst>
                    <a:ext uri="{FF2B5EF4-FFF2-40B4-BE49-F238E27FC236}">
                      <a16:creationId xmlns:a16="http://schemas.microsoft.com/office/drawing/2014/main" id="{A09D8E95-A2D9-525E-7240-FC54DF540AFF}"/>
                    </a:ext>
                  </a:extLst>
                </p:cNvPr>
                <p:cNvSpPr txBox="1"/>
                <p:nvPr/>
              </p:nvSpPr>
              <p:spPr>
                <a:xfrm>
                  <a:off x="1631424" y="4093176"/>
                  <a:ext cx="3172762" cy="307777"/>
                </a:xfrm>
                <a:prstGeom prst="rect">
                  <a:avLst/>
                </a:prstGeom>
                <a:noFill/>
              </p:spPr>
              <p:txBody>
                <a:bodyPr wrap="square" lIns="108000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Vaccine candidates for AMR bacteria</a:t>
                  </a:r>
                </a:p>
              </p:txBody>
            </p:sp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3A2E644F-2CD7-8F30-833B-19F7B49F4011}"/>
                    </a:ext>
                  </a:extLst>
                </p:cNvPr>
                <p:cNvSpPr/>
                <p:nvPr/>
              </p:nvSpPr>
              <p:spPr>
                <a:xfrm>
                  <a:off x="1267690" y="4864200"/>
                  <a:ext cx="3536496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F9E583"/>
                </a:solidFill>
                <a:ln w="12700">
                  <a:noFill/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BACE183-7C8B-AE1E-9CA0-9DCE86397FC3}"/>
                    </a:ext>
                  </a:extLst>
                </p:cNvPr>
                <p:cNvSpPr txBox="1"/>
                <p:nvPr/>
              </p:nvSpPr>
              <p:spPr>
                <a:xfrm>
                  <a:off x="1631424" y="4908591"/>
                  <a:ext cx="1793725" cy="523220"/>
                </a:xfrm>
                <a:prstGeom prst="rect">
                  <a:avLst/>
                </a:prstGeom>
                <a:noFill/>
              </p:spPr>
              <p:txBody>
                <a:bodyPr wrap="square" lIns="108000" rIns="108000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Vaccine candidates for H5N1, HCV</a:t>
                  </a: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00A7F466-8644-24F4-FD8F-A90EAB6BEA6B}"/>
                    </a:ext>
                  </a:extLst>
                </p:cNvPr>
                <p:cNvSpPr/>
                <p:nvPr/>
              </p:nvSpPr>
              <p:spPr>
                <a:xfrm>
                  <a:off x="911424" y="4816259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F9E58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9D4F9731-D5A0-84FC-F20B-9B5B5DB80A0C}"/>
                    </a:ext>
                  </a:extLst>
                </p:cNvPr>
                <p:cNvSpPr/>
                <p:nvPr/>
              </p:nvSpPr>
              <p:spPr>
                <a:xfrm>
                  <a:off x="1267690" y="5787336"/>
                  <a:ext cx="3536496" cy="612000"/>
                </a:xfrm>
                <a:prstGeom prst="roundRect">
                  <a:avLst>
                    <a:gd name="adj" fmla="val 14722"/>
                  </a:avLst>
                </a:prstGeom>
                <a:solidFill>
                  <a:srgbClr val="DFC6F0"/>
                </a:solidFill>
                <a:ln w="12700">
                  <a:noFill/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US" sz="120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EB420EF0-DECE-F3C0-4893-5F99A8CDB3AF}"/>
                    </a:ext>
                  </a:extLst>
                </p:cNvPr>
                <p:cNvSpPr txBox="1"/>
                <p:nvPr/>
              </p:nvSpPr>
              <p:spPr>
                <a:xfrm>
                  <a:off x="1267689" y="5939448"/>
                  <a:ext cx="3536496" cy="307777"/>
                </a:xfrm>
                <a:prstGeom prst="rect">
                  <a:avLst/>
                </a:prstGeom>
                <a:noFill/>
              </p:spPr>
              <p:txBody>
                <a:bodyPr wrap="square" lIns="108000" anchor="ctr">
                  <a:spAutoFit/>
                </a:bodyPr>
                <a:lstStyle/>
                <a:p>
                  <a:pPr algn="ctr"/>
                  <a:r>
                    <a:rPr lang="en-US" sz="1400">
                      <a:solidFill>
                        <a:schemeClr val="tx2"/>
                      </a:solidFill>
                    </a:rPr>
                    <a:t>Therapeutic cancer vaccines</a:t>
                  </a: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D2603824-C1AD-8E61-D1DD-B647539B3A5E}"/>
                    </a:ext>
                  </a:extLst>
                </p:cNvPr>
                <p:cNvSpPr/>
                <p:nvPr/>
              </p:nvSpPr>
              <p:spPr>
                <a:xfrm>
                  <a:off x="911424" y="5739395"/>
                  <a:ext cx="720000" cy="720000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rgbClr val="DFC6F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48BB5943-746B-456E-D166-647435853813}"/>
                    </a:ext>
                  </a:extLst>
                </p:cNvPr>
                <p:cNvGrpSpPr/>
                <p:nvPr/>
              </p:nvGrpSpPr>
              <p:grpSpPr>
                <a:xfrm>
                  <a:off x="3660787" y="4981107"/>
                  <a:ext cx="1027180" cy="380766"/>
                  <a:chOff x="291282" y="5305243"/>
                  <a:chExt cx="1027180" cy="380766"/>
                </a:xfrm>
              </p:grpSpPr>
              <p:sp>
                <p:nvSpPr>
                  <p:cNvPr id="91" name="Rectangle: Rounded Corners 90">
                    <a:extLst>
                      <a:ext uri="{FF2B5EF4-FFF2-40B4-BE49-F238E27FC236}">
                        <a16:creationId xmlns:a16="http://schemas.microsoft.com/office/drawing/2014/main" id="{17D5C5DB-C14E-A666-C369-1032798809AE}"/>
                      </a:ext>
                    </a:extLst>
                  </p:cNvPr>
                  <p:cNvSpPr/>
                  <p:nvPr/>
                </p:nvSpPr>
                <p:spPr>
                  <a:xfrm>
                    <a:off x="291282" y="5305243"/>
                    <a:ext cx="1027180" cy="380766"/>
                  </a:xfrm>
                  <a:prstGeom prst="round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pic>
                <p:nvPicPr>
                  <p:cNvPr id="1026" name="Picture 2">
                    <a:extLst>
                      <a:ext uri="{FF2B5EF4-FFF2-40B4-BE49-F238E27FC236}">
                        <a16:creationId xmlns:a16="http://schemas.microsoft.com/office/drawing/2014/main" id="{CEE6FE52-C085-A742-A2A8-A367FF131C6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52812" y="5373218"/>
                    <a:ext cx="900000" cy="24597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04" name="Picture 103" descr="A close-up of a virus&#10;&#10;AI-generated content may be incorrect.">
                  <a:extLst>
                    <a:ext uri="{FF2B5EF4-FFF2-40B4-BE49-F238E27FC236}">
                      <a16:creationId xmlns:a16="http://schemas.microsoft.com/office/drawing/2014/main" id="{D2984D68-2C0B-3483-992E-02ACA56912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8624" y="3073195"/>
                  <a:ext cx="525600" cy="525600"/>
                </a:xfrm>
                <a:prstGeom prst="rect">
                  <a:avLst/>
                </a:prstGeom>
              </p:spPr>
            </p:pic>
            <p:pic>
              <p:nvPicPr>
                <p:cNvPr id="127" name="Picture 126" descr="A green and white bacteria&#10;&#10;AI-generated content may be incorrect.">
                  <a:extLst>
                    <a:ext uri="{FF2B5EF4-FFF2-40B4-BE49-F238E27FC236}">
                      <a16:creationId xmlns:a16="http://schemas.microsoft.com/office/drawing/2014/main" id="{524623C1-068B-D4E8-7A86-0D0555C3A4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01424" y="4029845"/>
                  <a:ext cx="540000" cy="459034"/>
                </a:xfrm>
                <a:prstGeom prst="rect">
                  <a:avLst/>
                </a:prstGeom>
              </p:spPr>
            </p:pic>
            <p:pic>
              <p:nvPicPr>
                <p:cNvPr id="1025" name="Picture 1024" descr="A yellow and black circle with dots&#10;&#10;AI-generated content may be incorrect.">
                  <a:extLst>
                    <a:ext uri="{FF2B5EF4-FFF2-40B4-BE49-F238E27FC236}">
                      <a16:creationId xmlns:a16="http://schemas.microsoft.com/office/drawing/2014/main" id="{494E17D5-F3B0-9CAD-7341-14B6986311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8994" y="4911030"/>
                  <a:ext cx="484861" cy="525600"/>
                </a:xfrm>
                <a:prstGeom prst="rect">
                  <a:avLst/>
                </a:prstGeom>
              </p:spPr>
            </p:pic>
            <p:pic>
              <p:nvPicPr>
                <p:cNvPr id="1031" name="Picture 1030" descr="A purple ribbon on a black background&#10;&#10;AI-generated content may be incorrect.">
                  <a:extLst>
                    <a:ext uri="{FF2B5EF4-FFF2-40B4-BE49-F238E27FC236}">
                      <a16:creationId xmlns:a16="http://schemas.microsoft.com/office/drawing/2014/main" id="{2A474357-B179-3A7F-C93C-60A5442094F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7397" y="5811323"/>
                  <a:ext cx="368054" cy="525600"/>
                </a:xfrm>
                <a:prstGeom prst="rect">
                  <a:avLst/>
                </a:prstGeom>
              </p:spPr>
            </p:pic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4DD160C-97A9-10F3-313F-32C24BCCAA98}"/>
                    </a:ext>
                  </a:extLst>
                </p:cNvPr>
                <p:cNvGrpSpPr/>
                <p:nvPr/>
              </p:nvGrpSpPr>
              <p:grpSpPr>
                <a:xfrm>
                  <a:off x="4419558" y="3222486"/>
                  <a:ext cx="1281417" cy="2840073"/>
                  <a:chOff x="4419558" y="3222486"/>
                  <a:chExt cx="1281417" cy="2840073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31042130-A20E-602C-6989-52EDD12DE954}"/>
                      </a:ext>
                    </a:extLst>
                  </p:cNvPr>
                  <p:cNvGrpSpPr/>
                  <p:nvPr/>
                </p:nvGrpSpPr>
                <p:grpSpPr>
                  <a:xfrm>
                    <a:off x="4419558" y="3222487"/>
                    <a:ext cx="1281417" cy="2663434"/>
                    <a:chOff x="3472287" y="3438511"/>
                    <a:chExt cx="1281417" cy="2663434"/>
                  </a:xfrm>
                </p:grpSpPr>
                <p:grpSp>
                  <p:nvGrpSpPr>
                    <p:cNvPr id="1071" name="Group 1070">
                      <a:extLst>
                        <a:ext uri="{FF2B5EF4-FFF2-40B4-BE49-F238E27FC236}">
                          <a16:creationId xmlns:a16="http://schemas.microsoft.com/office/drawing/2014/main" id="{441F54FE-41DE-DF92-22BF-C30ECB5192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472287" y="3438511"/>
                      <a:ext cx="1281417" cy="1736575"/>
                      <a:chOff x="3472287" y="3929519"/>
                      <a:chExt cx="1281417" cy="1736575"/>
                    </a:xfrm>
                  </p:grpSpPr>
                  <p:sp>
                    <p:nvSpPr>
                      <p:cNvPr id="1067" name="Block Arc 1066">
                        <a:extLst>
                          <a:ext uri="{FF2B5EF4-FFF2-40B4-BE49-F238E27FC236}">
                            <a16:creationId xmlns:a16="http://schemas.microsoft.com/office/drawing/2014/main" id="{574E90EC-004E-D128-C593-5FCD82DC1D4C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667135" y="3854716"/>
                        <a:ext cx="824704" cy="974309"/>
                      </a:xfrm>
                      <a:prstGeom prst="blockArc">
                        <a:avLst>
                          <a:gd name="adj1" fmla="val 11064218"/>
                          <a:gd name="adj2" fmla="val 696789"/>
                          <a:gd name="adj3" fmla="val 27591"/>
                        </a:avLst>
                      </a:prstGeom>
                      <a:solidFill>
                        <a:srgbClr val="FCE8EF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068" name="Isosceles Triangle 1067">
                        <a:extLst>
                          <a:ext uri="{FF2B5EF4-FFF2-40B4-BE49-F238E27FC236}">
                            <a16:creationId xmlns:a16="http://schemas.microsoft.com/office/drawing/2014/main" id="{0732D2D9-9612-F93D-B57A-A375231E9185}"/>
                          </a:ext>
                        </a:extLst>
                      </p:cNvPr>
                      <p:cNvSpPr/>
                      <p:nvPr/>
                    </p:nvSpPr>
                    <p:spPr>
                      <a:xfrm rot="14623114">
                        <a:off x="3787329" y="4571571"/>
                        <a:ext cx="461664" cy="241881"/>
                      </a:xfrm>
                      <a:prstGeom prst="triangle">
                        <a:avLst/>
                      </a:prstGeom>
                      <a:solidFill>
                        <a:srgbClr val="FCE8EF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/>
                      </a:p>
                    </p:txBody>
                  </p:sp>
                  <p:sp>
                    <p:nvSpPr>
                      <p:cNvPr id="1069" name="Block Arc 1068">
                        <a:extLst>
                          <a:ext uri="{FF2B5EF4-FFF2-40B4-BE49-F238E27FC236}">
                            <a16:creationId xmlns:a16="http://schemas.microsoft.com/office/drawing/2014/main" id="{845405AE-42EB-0F3A-3629-74CABB5F8E2B}"/>
                          </a:ext>
                        </a:extLst>
                      </p:cNvPr>
                      <p:cNvSpPr/>
                      <p:nvPr/>
                    </p:nvSpPr>
                    <p:spPr>
                      <a:xfrm rot="5400000">
                        <a:off x="3253801" y="4166191"/>
                        <a:ext cx="1718389" cy="1281417"/>
                      </a:xfrm>
                      <a:prstGeom prst="blockArc">
                        <a:avLst>
                          <a:gd name="adj1" fmla="val 11075295"/>
                          <a:gd name="adj2" fmla="val 486488"/>
                          <a:gd name="adj3" fmla="val 16566"/>
                        </a:avLst>
                      </a:prstGeom>
                      <a:solidFill>
                        <a:srgbClr val="FCE8EF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CA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1" name="Block Arc 30">
                      <a:extLst>
                        <a:ext uri="{FF2B5EF4-FFF2-40B4-BE49-F238E27FC236}">
                          <a16:creationId xmlns:a16="http://schemas.microsoft.com/office/drawing/2014/main" id="{EB5A48F7-567B-6C33-55D2-50D713C1F807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3253801" y="4602042"/>
                      <a:ext cx="1718389" cy="1281417"/>
                    </a:xfrm>
                    <a:prstGeom prst="blockArc">
                      <a:avLst>
                        <a:gd name="adj1" fmla="val 16259615"/>
                        <a:gd name="adj2" fmla="val 464953"/>
                        <a:gd name="adj3" fmla="val 16114"/>
                      </a:avLst>
                    </a:prstGeom>
                    <a:solidFill>
                      <a:srgbClr val="FCE8E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3D33C820-27F6-F0D2-2E18-679292A4F2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45526" y="4315164"/>
                      <a:ext cx="208178" cy="980456"/>
                    </a:xfrm>
                    <a:prstGeom prst="rect">
                      <a:avLst/>
                    </a:prstGeom>
                    <a:solidFill>
                      <a:srgbClr val="FCE8E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/>
                    </a:p>
                  </p:txBody>
                </p:sp>
              </p:grpSp>
              <p:sp>
                <p:nvSpPr>
                  <p:cNvPr id="3" name="Rectangle 2">
                    <a:extLst>
                      <a:ext uri="{FF2B5EF4-FFF2-40B4-BE49-F238E27FC236}">
                        <a16:creationId xmlns:a16="http://schemas.microsoft.com/office/drawing/2014/main" id="{90BE2814-D9CA-A67F-8EA1-E6FED66A1A8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876919" y="3239337"/>
                    <a:ext cx="227820" cy="194118"/>
                  </a:xfrm>
                  <a:prstGeom prst="rect">
                    <a:avLst/>
                  </a:prstGeom>
                  <a:solidFill>
                    <a:srgbClr val="FCE8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4" name="Isosceles Triangle 3">
                    <a:extLst>
                      <a:ext uri="{FF2B5EF4-FFF2-40B4-BE49-F238E27FC236}">
                        <a16:creationId xmlns:a16="http://schemas.microsoft.com/office/drawing/2014/main" id="{376DBCE2-C96A-B026-3E9D-A7DA170D89B2}"/>
                      </a:ext>
                    </a:extLst>
                  </p:cNvPr>
                  <p:cNvSpPr/>
                  <p:nvPr/>
                </p:nvSpPr>
                <p:spPr>
                  <a:xfrm rot="14623114">
                    <a:off x="4734600" y="4788738"/>
                    <a:ext cx="461664" cy="241881"/>
                  </a:xfrm>
                  <a:prstGeom prst="triangle">
                    <a:avLst/>
                  </a:prstGeom>
                  <a:solidFill>
                    <a:srgbClr val="FCE8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  <p:sp>
                <p:nvSpPr>
                  <p:cNvPr id="8" name="Isosceles Triangle 7">
                    <a:extLst>
                      <a:ext uri="{FF2B5EF4-FFF2-40B4-BE49-F238E27FC236}">
                        <a16:creationId xmlns:a16="http://schemas.microsoft.com/office/drawing/2014/main" id="{816924ED-B076-2790-B091-13F0704E807A}"/>
                      </a:ext>
                    </a:extLst>
                  </p:cNvPr>
                  <p:cNvSpPr/>
                  <p:nvPr/>
                </p:nvSpPr>
                <p:spPr>
                  <a:xfrm rot="14623114">
                    <a:off x="4734600" y="5710786"/>
                    <a:ext cx="461664" cy="241881"/>
                  </a:xfrm>
                  <a:prstGeom prst="triangle">
                    <a:avLst/>
                  </a:prstGeom>
                  <a:solidFill>
                    <a:srgbClr val="FCE8E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/>
                  </a:p>
                </p:txBody>
              </p:sp>
            </p:grpSp>
          </p:grpSp>
        </p:grp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10892AF9-04C9-0894-EE05-65C4D9852B4D}"/>
              </a:ext>
            </a:extLst>
          </p:cNvPr>
          <p:cNvSpPr txBox="1">
            <a:spLocks/>
          </p:cNvSpPr>
          <p:nvPr/>
        </p:nvSpPr>
        <p:spPr>
          <a:xfrm>
            <a:off x="10809514" y="6356350"/>
            <a:ext cx="544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FA48AF-0504-A9C9-8A16-A76883A601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  <p:pic>
        <p:nvPicPr>
          <p:cNvPr id="17" name="Picture 16" descr="Blue letters on a white background&#10;&#10;AI-generated content may be incorrect.">
            <a:extLst>
              <a:ext uri="{FF2B5EF4-FFF2-40B4-BE49-F238E27FC236}">
                <a16:creationId xmlns:a16="http://schemas.microsoft.com/office/drawing/2014/main" id="{14E32CE4-4076-B35A-DF05-161EF0178E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0" y="1718218"/>
            <a:ext cx="2259148" cy="4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3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609D8-647B-5DD6-5160-57D33C75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2B3E6-95F5-3568-574D-A58CF8B0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32656"/>
            <a:ext cx="11529244" cy="443198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Engineering Next-generation RNA LNP Vaccine Platforms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16DB196-8715-A57A-2BBF-FB3EA0B76F6F}"/>
              </a:ext>
            </a:extLst>
          </p:cNvPr>
          <p:cNvGrpSpPr/>
          <p:nvPr/>
        </p:nvGrpSpPr>
        <p:grpSpPr>
          <a:xfrm>
            <a:off x="2087664" y="5792201"/>
            <a:ext cx="8016673" cy="811388"/>
            <a:chOff x="3857012" y="5731506"/>
            <a:chExt cx="8016673" cy="811388"/>
          </a:xfrm>
        </p:grpSpPr>
        <p:pic>
          <p:nvPicPr>
            <p:cNvPr id="25" name="Picture 24" descr="A person in a suit&#10;&#10;Description automatically generated">
              <a:extLst>
                <a:ext uri="{FF2B5EF4-FFF2-40B4-BE49-F238E27FC236}">
                  <a16:creationId xmlns:a16="http://schemas.microsoft.com/office/drawing/2014/main" id="{783082E4-1C29-B556-ED9F-11D691C66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9773" y="5731571"/>
              <a:ext cx="802800" cy="805086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27" name="TextBox 2">
              <a:extLst>
                <a:ext uri="{FF2B5EF4-FFF2-40B4-BE49-F238E27FC236}">
                  <a16:creationId xmlns:a16="http://schemas.microsoft.com/office/drawing/2014/main" id="{E1A80B38-44AC-3EDA-0F12-24AABAD4293C}"/>
                </a:ext>
              </a:extLst>
            </p:cNvPr>
            <p:cNvSpPr txBox="1"/>
            <p:nvPr/>
          </p:nvSpPr>
          <p:spPr>
            <a:xfrm>
              <a:off x="4761404" y="6338423"/>
              <a:ext cx="799538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Cullis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31" name="Picture 30" descr="A person with long hair smiling&#10;&#10;Description automatically generated">
              <a:extLst>
                <a:ext uri="{FF2B5EF4-FFF2-40B4-BE49-F238E27FC236}">
                  <a16:creationId xmlns:a16="http://schemas.microsoft.com/office/drawing/2014/main" id="{758EBEFB-0C20-16AE-993D-E2575B9C3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7012" y="5731506"/>
              <a:ext cx="802800" cy="805151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32" name="TextBox 5">
              <a:extLst>
                <a:ext uri="{FF2B5EF4-FFF2-40B4-BE49-F238E27FC236}">
                  <a16:creationId xmlns:a16="http://schemas.microsoft.com/office/drawing/2014/main" id="{57F3B1CD-27FC-EC7B-3D64-A4278E177C0F}"/>
                </a:ext>
              </a:extLst>
            </p:cNvPr>
            <p:cNvSpPr txBox="1"/>
            <p:nvPr/>
          </p:nvSpPr>
          <p:spPr>
            <a:xfrm>
              <a:off x="3858643" y="6338423"/>
              <a:ext cx="799538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Blakney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36" name="Picture 35" descr="A person wearing glasses and a white shirt&#10;&#10;Description automatically generated">
              <a:extLst>
                <a:ext uri="{FF2B5EF4-FFF2-40B4-BE49-F238E27FC236}">
                  <a16:creationId xmlns:a16="http://schemas.microsoft.com/office/drawing/2014/main" id="{3B32B005-CB97-6777-9DC5-D9FBCDD61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2603" y="5731570"/>
              <a:ext cx="802800" cy="805087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38" name="TextBox 21">
              <a:extLst>
                <a:ext uri="{FF2B5EF4-FFF2-40B4-BE49-F238E27FC236}">
                  <a16:creationId xmlns:a16="http://schemas.microsoft.com/office/drawing/2014/main" id="{AAFEEFEF-6740-9DBD-D874-EACA08538DBA}"/>
                </a:ext>
              </a:extLst>
            </p:cNvPr>
            <p:cNvSpPr txBox="1"/>
            <p:nvPr/>
          </p:nvSpPr>
          <p:spPr>
            <a:xfrm>
              <a:off x="8364234" y="6338423"/>
              <a:ext cx="799538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Jan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40" name="Picture 39" descr="A person in a lab coat using a scale&#10;&#10;Description automatically generated">
              <a:extLst>
                <a:ext uri="{FF2B5EF4-FFF2-40B4-BE49-F238E27FC236}">
                  <a16:creationId xmlns:a16="http://schemas.microsoft.com/office/drawing/2014/main" id="{D5BAEB1F-405C-2942-73F6-30B4357E7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65365" y="5731571"/>
              <a:ext cx="802800" cy="805086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41" name="TextBox 22">
              <a:extLst>
                <a:ext uri="{FF2B5EF4-FFF2-40B4-BE49-F238E27FC236}">
                  <a16:creationId xmlns:a16="http://schemas.microsoft.com/office/drawing/2014/main" id="{8F4E813F-2135-3408-CE5E-0C69C2765877}"/>
                </a:ext>
              </a:extLst>
            </p:cNvPr>
            <p:cNvSpPr txBox="1"/>
            <p:nvPr/>
          </p:nvSpPr>
          <p:spPr>
            <a:xfrm>
              <a:off x="9266996" y="6331691"/>
              <a:ext cx="799538" cy="211203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900" dirty="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Kizhakkedathu</a:t>
              </a:r>
              <a:endParaRPr lang="en-CA" sz="900" dirty="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43" name="Picture 42" descr="A person in a black shirt&#10;&#10;Description automatically generated">
              <a:extLst>
                <a:ext uri="{FF2B5EF4-FFF2-40B4-BE49-F238E27FC236}">
                  <a16:creationId xmlns:a16="http://schemas.microsoft.com/office/drawing/2014/main" id="{4DAAEABF-8A8D-FE2F-D2D4-67E6D8D0B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1413" y="5731571"/>
              <a:ext cx="802800" cy="805086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45" name="TextBox 25">
              <a:extLst>
                <a:ext uri="{FF2B5EF4-FFF2-40B4-BE49-F238E27FC236}">
                  <a16:creationId xmlns:a16="http://schemas.microsoft.com/office/drawing/2014/main" id="{DE595EAC-D2AB-3409-B56F-638A355B3E7C}"/>
                </a:ext>
              </a:extLst>
            </p:cNvPr>
            <p:cNvSpPr txBox="1"/>
            <p:nvPr/>
          </p:nvSpPr>
          <p:spPr>
            <a:xfrm>
              <a:off x="6563044" y="6338423"/>
              <a:ext cx="799538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Harder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47" name="Picture 46" descr="A person sitting on a chair&#10;&#10;Description automatically generated">
              <a:extLst>
                <a:ext uri="{FF2B5EF4-FFF2-40B4-BE49-F238E27FC236}">
                  <a16:creationId xmlns:a16="http://schemas.microsoft.com/office/drawing/2014/main" id="{10F25EB4-2C77-93E4-9663-803A84A69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68126" y="5731506"/>
              <a:ext cx="802800" cy="805151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48" name="TextBox 26">
              <a:extLst>
                <a:ext uri="{FF2B5EF4-FFF2-40B4-BE49-F238E27FC236}">
                  <a16:creationId xmlns:a16="http://schemas.microsoft.com/office/drawing/2014/main" id="{327DEBF2-51E7-E04A-991C-F908D0488DBC}"/>
                </a:ext>
              </a:extLst>
            </p:cNvPr>
            <p:cNvSpPr txBox="1"/>
            <p:nvPr/>
          </p:nvSpPr>
          <p:spPr>
            <a:xfrm>
              <a:off x="10169757" y="6338423"/>
              <a:ext cx="799538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McNagny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54" name="Picture 53" descr="A person wearing glasses and green jacket&#10;&#10;Description automatically generated">
              <a:extLst>
                <a:ext uri="{FF2B5EF4-FFF2-40B4-BE49-F238E27FC236}">
                  <a16:creationId xmlns:a16="http://schemas.microsoft.com/office/drawing/2014/main" id="{296AFD71-CAC1-5364-DE95-ABD16C83F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070885" y="5731572"/>
              <a:ext cx="802800" cy="805085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55" name="TextBox 27">
              <a:extLst>
                <a:ext uri="{FF2B5EF4-FFF2-40B4-BE49-F238E27FC236}">
                  <a16:creationId xmlns:a16="http://schemas.microsoft.com/office/drawing/2014/main" id="{46C81EB1-4CB2-3FE9-228B-6604171EA2CF}"/>
                </a:ext>
              </a:extLst>
            </p:cNvPr>
            <p:cNvSpPr txBox="1"/>
            <p:nvPr/>
          </p:nvSpPr>
          <p:spPr>
            <a:xfrm>
              <a:off x="11072516" y="6338423"/>
              <a:ext cx="799539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Rossi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65" name="Picture 64" descr="A person wearing glasses and a black jacket&#10;&#10;Description automatically generated">
              <a:extLst>
                <a:ext uri="{FF2B5EF4-FFF2-40B4-BE49-F238E27FC236}">
                  <a16:creationId xmlns:a16="http://schemas.microsoft.com/office/drawing/2014/main" id="{53EF7691-00B3-5CBC-224B-E9C8E7468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64173" y="5731507"/>
              <a:ext cx="802800" cy="805150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66" name="TextBox 28">
              <a:extLst>
                <a:ext uri="{FF2B5EF4-FFF2-40B4-BE49-F238E27FC236}">
                  <a16:creationId xmlns:a16="http://schemas.microsoft.com/office/drawing/2014/main" id="{E7121419-ED30-9B66-B638-769EF6FB1555}"/>
                </a:ext>
              </a:extLst>
            </p:cNvPr>
            <p:cNvSpPr txBox="1"/>
            <p:nvPr/>
          </p:nvSpPr>
          <p:spPr>
            <a:xfrm>
              <a:off x="7465973" y="6338423"/>
              <a:ext cx="799200" cy="198000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Howlett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  <p:pic>
          <p:nvPicPr>
            <p:cNvPr id="63" name="Picture 62" descr="A person in a suit and tie&#10;&#10;Description automatically generated">
              <a:extLst>
                <a:ext uri="{FF2B5EF4-FFF2-40B4-BE49-F238E27FC236}">
                  <a16:creationId xmlns:a16="http://schemas.microsoft.com/office/drawing/2014/main" id="{1EAEC2F0-6CD6-91D9-BFC8-63046A7F0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62534" y="5732023"/>
              <a:ext cx="802800" cy="804634"/>
            </a:xfrm>
            <a:prstGeom prst="rect">
              <a:avLst/>
            </a:prstGeom>
            <a:ln w="9525">
              <a:solidFill>
                <a:srgbClr val="0C2344"/>
              </a:solidFill>
            </a:ln>
          </p:spPr>
        </p:pic>
        <p:sp>
          <p:nvSpPr>
            <p:cNvPr id="64" name="TextBox 29">
              <a:extLst>
                <a:ext uri="{FF2B5EF4-FFF2-40B4-BE49-F238E27FC236}">
                  <a16:creationId xmlns:a16="http://schemas.microsoft.com/office/drawing/2014/main" id="{F267D384-C707-024D-C47F-F0E7B6D92FF9}"/>
                </a:ext>
              </a:extLst>
            </p:cNvPr>
            <p:cNvSpPr txBox="1"/>
            <p:nvPr/>
          </p:nvSpPr>
          <p:spPr>
            <a:xfrm>
              <a:off x="5666106" y="6338423"/>
              <a:ext cx="795656" cy="198234"/>
            </a:xfrm>
            <a:prstGeom prst="rect">
              <a:avLst/>
            </a:prstGeom>
            <a:solidFill>
              <a:srgbClr val="0C2344">
                <a:alpha val="38824"/>
              </a:srgbClr>
            </a:solidFill>
          </p:spPr>
          <p:txBody>
            <a:bodyPr wrap="square" lIns="0" tIns="36000" rIns="0" bIns="36000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ysClr val="windowText" lastClr="000000"/>
                  </a:solidFill>
                  <a:latin typeface="Open Sans"/>
                </a:defRPr>
              </a:lvl9pPr>
            </a:lstStyle>
            <a:p>
              <a:pPr algn="ctr"/>
              <a:r>
                <a:rPr lang="en-US" sz="1000">
                  <a:solidFill>
                    <a:sysClr val="window" lastClr="FFFFFF"/>
                  </a:solidFill>
                  <a:effectLst/>
                  <a:latin typeface="Arial" panose="020B0604020202020204"/>
                </a:rPr>
                <a:t>Gujar</a:t>
              </a:r>
              <a:endParaRPr lang="en-CA" sz="1000">
                <a:solidFill>
                  <a:sysClr val="window" lastClr="FFFFFF"/>
                </a:solidFill>
                <a:effectLst/>
                <a:latin typeface="Arial" panose="020B060402020202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A803B9D-4995-96B0-E7D9-2B07BBEE8378}"/>
              </a:ext>
            </a:extLst>
          </p:cNvPr>
          <p:cNvGrpSpPr/>
          <p:nvPr/>
        </p:nvGrpSpPr>
        <p:grpSpPr>
          <a:xfrm>
            <a:off x="484450" y="1124744"/>
            <a:ext cx="11876245" cy="4277230"/>
            <a:chOff x="484450" y="1245967"/>
            <a:chExt cx="11876245" cy="427723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3BFFD0A-5B8F-E808-A73E-C34E0E5EA449}"/>
                </a:ext>
              </a:extLst>
            </p:cNvPr>
            <p:cNvSpPr/>
            <p:nvPr/>
          </p:nvSpPr>
          <p:spPr>
            <a:xfrm>
              <a:off x="2994582" y="2280001"/>
              <a:ext cx="9366113" cy="236348"/>
            </a:xfrm>
            <a:prstGeom prst="rect">
              <a:avLst/>
            </a:prstGeom>
            <a:gradFill flip="none" rotWithShape="1">
              <a:gsLst>
                <a:gs pos="60000">
                  <a:srgbClr val="F9D3E0"/>
                </a:gs>
                <a:gs pos="83000">
                  <a:srgbClr val="EA6893"/>
                </a:gs>
                <a:gs pos="93000">
                  <a:srgbClr val="F9D3E0"/>
                </a:gs>
              </a:gsLst>
              <a:lin ang="5400000" scaled="1"/>
              <a:tileRect/>
            </a:gra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3F89889-61DD-D33D-2634-3737709D7849}"/>
                </a:ext>
              </a:extLst>
            </p:cNvPr>
            <p:cNvSpPr txBox="1"/>
            <p:nvPr/>
          </p:nvSpPr>
          <p:spPr>
            <a:xfrm>
              <a:off x="4434742" y="1245967"/>
              <a:ext cx="1878668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/>
                <a:t>Candidate RNA LNP formulations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4015E29-BF83-DA69-9089-38FFFF539797}"/>
                </a:ext>
              </a:extLst>
            </p:cNvPr>
            <p:cNvSpPr/>
            <p:nvPr/>
          </p:nvSpPr>
          <p:spPr>
            <a:xfrm>
              <a:off x="6599632" y="2222194"/>
              <a:ext cx="144000" cy="361498"/>
            </a:xfrm>
            <a:prstGeom prst="roundRect">
              <a:avLst/>
            </a:prstGeom>
            <a:solidFill>
              <a:srgbClr val="FCEAF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E981BFA-2628-50F6-639C-2EC711733D0B}"/>
                </a:ext>
              </a:extLst>
            </p:cNvPr>
            <p:cNvSpPr txBox="1"/>
            <p:nvPr/>
          </p:nvSpPr>
          <p:spPr>
            <a:xfrm>
              <a:off x="7023800" y="1245967"/>
              <a:ext cx="1878668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/>
                <a:t>Standardized immune analyses</a:t>
              </a:r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15B7B3B-2110-2A1C-B326-711BA6BAE04C}"/>
                </a:ext>
              </a:extLst>
            </p:cNvPr>
            <p:cNvGrpSpPr/>
            <p:nvPr/>
          </p:nvGrpSpPr>
          <p:grpSpPr>
            <a:xfrm>
              <a:off x="7471161" y="1903175"/>
              <a:ext cx="990000" cy="990000"/>
              <a:chOff x="7781012" y="1787914"/>
              <a:chExt cx="990000" cy="99000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49008ED-D637-704E-AC70-653541858DEB}"/>
                  </a:ext>
                </a:extLst>
              </p:cNvPr>
              <p:cNvSpPr/>
              <p:nvPr/>
            </p:nvSpPr>
            <p:spPr>
              <a:xfrm>
                <a:off x="7781012" y="1787914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2" name="Picture 11" descr="A group of blue dots&#10;&#10;AI-generated content may be incorrect.">
                <a:extLst>
                  <a:ext uri="{FF2B5EF4-FFF2-40B4-BE49-F238E27FC236}">
                    <a16:creationId xmlns:a16="http://schemas.microsoft.com/office/drawing/2014/main" id="{DB1C5703-AD2F-BBB4-0B82-5B2D1755AC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84619" y="1988826"/>
                <a:ext cx="576732" cy="576000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BF8619-52EB-F125-D903-926FFDBBDB85}"/>
                </a:ext>
              </a:extLst>
            </p:cNvPr>
            <p:cNvSpPr txBox="1"/>
            <p:nvPr/>
          </p:nvSpPr>
          <p:spPr>
            <a:xfrm>
              <a:off x="9612858" y="1245967"/>
              <a:ext cx="1878668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E75384"/>
                  </a:solidFill>
                </a:rPr>
                <a:t>Optimized formulations</a:t>
              </a: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D3A6BC1-9F69-4AEA-3958-34D415C9BD53}"/>
                </a:ext>
              </a:extLst>
            </p:cNvPr>
            <p:cNvGrpSpPr/>
            <p:nvPr/>
          </p:nvGrpSpPr>
          <p:grpSpPr>
            <a:xfrm>
              <a:off x="10060219" y="1903175"/>
              <a:ext cx="990000" cy="990000"/>
              <a:chOff x="9993285" y="1787914"/>
              <a:chExt cx="990000" cy="990000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1AF93F5-8FA9-D1B4-2A9F-AD1E69642D9A}"/>
                  </a:ext>
                </a:extLst>
              </p:cNvPr>
              <p:cNvSpPr/>
              <p:nvPr/>
            </p:nvSpPr>
            <p:spPr>
              <a:xfrm>
                <a:off x="9993285" y="1787914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1" name="Picture 10" descr="A pink circle with lines and dots&#10;&#10;AI-generated content may be incorrect.">
                <a:extLst>
                  <a:ext uri="{FF2B5EF4-FFF2-40B4-BE49-F238E27FC236}">
                    <a16:creationId xmlns:a16="http://schemas.microsoft.com/office/drawing/2014/main" id="{5E62FCD5-384F-26AB-20AC-EE165F2BE7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5258" y="1927682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049BB280-FF5F-61A4-D8B7-666B9977CDE1}"/>
                </a:ext>
              </a:extLst>
            </p:cNvPr>
            <p:cNvSpPr/>
            <p:nvPr/>
          </p:nvSpPr>
          <p:spPr>
            <a:xfrm>
              <a:off x="9188690" y="2222194"/>
              <a:ext cx="144000" cy="361498"/>
            </a:xfrm>
            <a:prstGeom prst="roundRect">
              <a:avLst/>
            </a:prstGeom>
            <a:solidFill>
              <a:srgbClr val="FCEAF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1AC27B1-6263-EB40-E6A8-CB141C89B4EA}"/>
                </a:ext>
              </a:extLst>
            </p:cNvPr>
            <p:cNvSpPr/>
            <p:nvPr/>
          </p:nvSpPr>
          <p:spPr>
            <a:xfrm>
              <a:off x="1398843" y="3767453"/>
              <a:ext cx="2350986" cy="236348"/>
            </a:xfrm>
            <a:prstGeom prst="rect">
              <a:avLst/>
            </a:prstGeom>
            <a:gradFill flip="none" rotWithShape="1">
              <a:gsLst>
                <a:gs pos="60000">
                  <a:srgbClr val="F9D3E0"/>
                </a:gs>
                <a:gs pos="83000">
                  <a:srgbClr val="EA6893"/>
                </a:gs>
                <a:gs pos="93000">
                  <a:srgbClr val="F9D3E0"/>
                </a:gs>
              </a:gsLst>
              <a:lin ang="5400000" scaled="1"/>
              <a:tileRect/>
            </a:gra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37CDFAD-A6FA-6E19-8D61-0D39E113554B}"/>
                </a:ext>
              </a:extLst>
            </p:cNvPr>
            <p:cNvSpPr/>
            <p:nvPr/>
          </p:nvSpPr>
          <p:spPr>
            <a:xfrm rot="16200000" flipH="1">
              <a:off x="2079335" y="3139760"/>
              <a:ext cx="990004" cy="236348"/>
            </a:xfrm>
            <a:prstGeom prst="rect">
              <a:avLst/>
            </a:prstGeom>
            <a:gradFill flip="none" rotWithShape="1">
              <a:gsLst>
                <a:gs pos="60000">
                  <a:srgbClr val="F9D3E0"/>
                </a:gs>
                <a:gs pos="83000">
                  <a:srgbClr val="EA6893"/>
                </a:gs>
                <a:gs pos="93000">
                  <a:srgbClr val="F9D3E0"/>
                </a:gs>
              </a:gsLst>
              <a:lin ang="5400000" scaled="1"/>
              <a:tileRect/>
            </a:gra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AF32631-21D3-3EE0-704F-0D97A62C1453}"/>
                </a:ext>
              </a:extLst>
            </p:cNvPr>
            <p:cNvSpPr txBox="1"/>
            <p:nvPr/>
          </p:nvSpPr>
          <p:spPr>
            <a:xfrm>
              <a:off x="3244282" y="2752173"/>
              <a:ext cx="1118452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/>
                <a:t>Novel LNP technology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8B28D1EA-C0DA-002E-D6C2-7AD372E78D11}"/>
                </a:ext>
              </a:extLst>
            </p:cNvPr>
            <p:cNvGrpSpPr/>
            <p:nvPr/>
          </p:nvGrpSpPr>
          <p:grpSpPr>
            <a:xfrm>
              <a:off x="3308508" y="3409381"/>
              <a:ext cx="990000" cy="990000"/>
              <a:chOff x="2857930" y="3464743"/>
              <a:chExt cx="990000" cy="99000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638A1BCC-94BA-5346-E8A0-C0AE76765F19}"/>
                  </a:ext>
                </a:extLst>
              </p:cNvPr>
              <p:cNvSpPr/>
              <p:nvPr/>
            </p:nvSpPr>
            <p:spPr>
              <a:xfrm>
                <a:off x="2857930" y="3464743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3" name="Picture 12" descr="A blue and white circle with lines and dots&#10;&#10;AI-generated content may be incorrect.">
                <a:extLst>
                  <a:ext uri="{FF2B5EF4-FFF2-40B4-BE49-F238E27FC236}">
                    <a16:creationId xmlns:a16="http://schemas.microsoft.com/office/drawing/2014/main" id="{03B0677D-63CB-FFE4-2A58-A6DE01CC36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2930" y="3599743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74B582E-5AA7-D224-3545-50EC5D33A2D0}"/>
                </a:ext>
              </a:extLst>
            </p:cNvPr>
            <p:cNvSpPr txBox="1"/>
            <p:nvPr/>
          </p:nvSpPr>
          <p:spPr>
            <a:xfrm>
              <a:off x="785938" y="2752173"/>
              <a:ext cx="1118452" cy="576293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/>
                <a:t>Novel RNA technology</a:t>
              </a: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4B70B753-98DC-3C7A-0912-716338646C67}"/>
                </a:ext>
              </a:extLst>
            </p:cNvPr>
            <p:cNvGrpSpPr/>
            <p:nvPr/>
          </p:nvGrpSpPr>
          <p:grpSpPr>
            <a:xfrm>
              <a:off x="850164" y="3409381"/>
              <a:ext cx="990000" cy="990000"/>
              <a:chOff x="399586" y="3464743"/>
              <a:chExt cx="990000" cy="990000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C786433-F3E7-FFF0-B036-6DFF4BF34AAB}"/>
                  </a:ext>
                </a:extLst>
              </p:cNvPr>
              <p:cNvSpPr/>
              <p:nvPr/>
            </p:nvSpPr>
            <p:spPr>
              <a:xfrm>
                <a:off x="399586" y="3464743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7" name="Picture 16" descr="A blue and white circle with lines and dots&#10;&#10;AI-generated content may be incorrect.">
                <a:extLst>
                  <a:ext uri="{FF2B5EF4-FFF2-40B4-BE49-F238E27FC236}">
                    <a16:creationId xmlns:a16="http://schemas.microsoft.com/office/drawing/2014/main" id="{89F0901B-61EC-215D-9781-AEF3419B59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586" y="3599743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CDF2DD71-526E-1ECB-8EA9-C0E0D8521AEF}"/>
                </a:ext>
              </a:extLst>
            </p:cNvPr>
            <p:cNvSpPr/>
            <p:nvPr/>
          </p:nvSpPr>
          <p:spPr>
            <a:xfrm rot="5400000">
              <a:off x="2502336" y="3566101"/>
              <a:ext cx="144000" cy="361498"/>
            </a:xfrm>
            <a:prstGeom prst="roundRect">
              <a:avLst/>
            </a:prstGeom>
            <a:solidFill>
              <a:srgbClr val="FCEAF0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72B5AC9-B83F-3803-A0C9-4E794D7CE9AC}"/>
                </a:ext>
              </a:extLst>
            </p:cNvPr>
            <p:cNvGrpSpPr/>
            <p:nvPr/>
          </p:nvGrpSpPr>
          <p:grpSpPr>
            <a:xfrm>
              <a:off x="2393587" y="2222194"/>
              <a:ext cx="998679" cy="1047807"/>
              <a:chOff x="3944722" y="2106933"/>
              <a:chExt cx="998679" cy="1047807"/>
            </a:xfrm>
          </p:grpSpPr>
          <p:sp>
            <p:nvSpPr>
              <p:cNvPr id="33" name="Block Arc 32">
                <a:extLst>
                  <a:ext uri="{FF2B5EF4-FFF2-40B4-BE49-F238E27FC236}">
                    <a16:creationId xmlns:a16="http://schemas.microsoft.com/office/drawing/2014/main" id="{883FF373-78C9-E7CB-46C8-7010907B171F}"/>
                  </a:ext>
                </a:extLst>
              </p:cNvPr>
              <p:cNvSpPr/>
              <p:nvPr/>
            </p:nvSpPr>
            <p:spPr>
              <a:xfrm rot="16200000">
                <a:off x="3980349" y="2191688"/>
                <a:ext cx="990000" cy="936104"/>
              </a:xfrm>
              <a:prstGeom prst="blockArc">
                <a:avLst>
                  <a:gd name="adj1" fmla="val 16202027"/>
                  <a:gd name="adj2" fmla="val 295639"/>
                  <a:gd name="adj3" fmla="val 25237"/>
                </a:avLst>
              </a:prstGeom>
              <a:solidFill>
                <a:srgbClr val="FCEAF0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085144C6-689E-D586-6061-9343AFA2798E}"/>
                  </a:ext>
                </a:extLst>
              </p:cNvPr>
              <p:cNvSpPr/>
              <p:nvPr/>
            </p:nvSpPr>
            <p:spPr>
              <a:xfrm rot="5400000">
                <a:off x="4053471" y="2480652"/>
                <a:ext cx="144000" cy="361498"/>
              </a:xfrm>
              <a:prstGeom prst="roundRect">
                <a:avLst/>
              </a:prstGeom>
              <a:solidFill>
                <a:srgbClr val="FCEAF0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F5BD3D64-1877-1322-A942-28FED9D3FFCB}"/>
                  </a:ext>
                </a:extLst>
              </p:cNvPr>
              <p:cNvSpPr/>
              <p:nvPr/>
            </p:nvSpPr>
            <p:spPr>
              <a:xfrm>
                <a:off x="4479700" y="2106933"/>
                <a:ext cx="144000" cy="361498"/>
              </a:xfrm>
              <a:prstGeom prst="roundRect">
                <a:avLst/>
              </a:prstGeom>
              <a:solidFill>
                <a:srgbClr val="FCEAF0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50C750B-D144-8C24-A4B4-8734AA1B8680}"/>
                </a:ext>
              </a:extLst>
            </p:cNvPr>
            <p:cNvSpPr txBox="1"/>
            <p:nvPr/>
          </p:nvSpPr>
          <p:spPr>
            <a:xfrm>
              <a:off x="484450" y="4403176"/>
              <a:ext cx="2034447" cy="1046871"/>
            </a:xfrm>
            <a:prstGeom prst="rect">
              <a:avLst/>
            </a:prstGeom>
            <a:noFill/>
          </p:spPr>
          <p:txBody>
            <a:bodyPr wrap="square" lIns="0" tIns="144000" rIns="0" bIns="0">
              <a:spAutoFit/>
            </a:bodyPr>
            <a:lstStyle/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mRNA engineered for cell type-specific translation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saRNA optimized for low-dose vaccines</a:t>
              </a:r>
              <a:endParaRPr lang="en-CA" sz="1200" dirty="0">
                <a:solidFill>
                  <a:srgbClr val="000000"/>
                </a:solidFill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F73A443-4614-2409-580E-521B2159BBE8}"/>
                </a:ext>
              </a:extLst>
            </p:cNvPr>
            <p:cNvSpPr txBox="1"/>
            <p:nvPr/>
          </p:nvSpPr>
          <p:spPr>
            <a:xfrm>
              <a:off x="6564232" y="2902712"/>
              <a:ext cx="2849865" cy="1832278"/>
            </a:xfrm>
            <a:prstGeom prst="rect">
              <a:avLst/>
            </a:prstGeom>
            <a:noFill/>
          </p:spPr>
          <p:txBody>
            <a:bodyPr wrap="square" lIns="0" tIns="144000" rIns="0" bIns="0">
              <a:spAutoFit/>
            </a:bodyPr>
            <a:lstStyle/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Identify the immune cells that take up RNA LNPs and their localization​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Track the migration of APCs and their interactions with other immune cells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Assess sex-biased responses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Assess immune alterations in aged and frail populations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7F6C335-AD01-4245-2A52-373672BA1970}"/>
                </a:ext>
              </a:extLst>
            </p:cNvPr>
            <p:cNvSpPr txBox="1"/>
            <p:nvPr/>
          </p:nvSpPr>
          <p:spPr>
            <a:xfrm>
              <a:off x="2961844" y="4399381"/>
              <a:ext cx="2823697" cy="1123816"/>
            </a:xfrm>
            <a:prstGeom prst="rect">
              <a:avLst/>
            </a:prstGeom>
            <a:noFill/>
          </p:spPr>
          <p:txBody>
            <a:bodyPr wrap="square" lIns="0" tIns="144000" rIns="0" bIns="0">
              <a:spAutoFit/>
            </a:bodyPr>
            <a:lstStyle/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PEG-free formulations 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Immune-polarizing LNP components</a:t>
              </a:r>
            </a:p>
            <a:p>
              <a:pPr marL="228600" lvl="0" indent="-228600">
                <a:lnSpc>
                  <a:spcPct val="114000"/>
                </a:lnSpc>
                <a:spcAft>
                  <a:spcPts val="600"/>
                </a:spcAft>
                <a:buFont typeface="+mj-lt"/>
                <a:buAutoNum type="arabicPeriod"/>
                <a:defRPr/>
              </a:pPr>
              <a:r>
                <a:rPr lang="en-US" sz="1200" dirty="0">
                  <a:solidFill>
                    <a:srgbClr val="000000"/>
                  </a:solidFill>
                </a:rPr>
                <a:t>Rational design based on learnings from immune analyses</a:t>
              </a:r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33F358A-258D-0B30-7E6B-48961FFF1BAC}"/>
                </a:ext>
              </a:extLst>
            </p:cNvPr>
            <p:cNvCxnSpPr>
              <a:cxnSpLocks/>
              <a:stCxn id="26" idx="4"/>
              <a:endCxn id="14" idx="0"/>
            </p:cNvCxnSpPr>
            <p:nvPr/>
          </p:nvCxnSpPr>
          <p:spPr>
            <a:xfrm flipH="1">
              <a:off x="10553884" y="2893175"/>
              <a:ext cx="1335" cy="243448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1A893F5-2D49-E284-DEA7-AA2C73D95D21}"/>
                </a:ext>
              </a:extLst>
            </p:cNvPr>
            <p:cNvCxnSpPr>
              <a:stCxn id="26" idx="5"/>
            </p:cNvCxnSpPr>
            <p:nvPr/>
          </p:nvCxnSpPr>
          <p:spPr>
            <a:xfrm>
              <a:off x="10912192" y="2744943"/>
              <a:ext cx="180000" cy="18000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8363AB2-B561-D757-69E6-31DD4DF1792A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 flipH="1">
              <a:off x="10029455" y="2748193"/>
              <a:ext cx="180000" cy="18000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FB8BBEA-0F55-F382-A12A-DABD6A8E9C5B}"/>
                </a:ext>
              </a:extLst>
            </p:cNvPr>
            <p:cNvSpPr txBox="1"/>
            <p:nvPr/>
          </p:nvSpPr>
          <p:spPr>
            <a:xfrm>
              <a:off x="10084217" y="3136623"/>
              <a:ext cx="939334" cy="360850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lIns="72000" tIns="72000" rIns="72000" bIns="72000" rtlCol="0">
              <a:spAutoFit/>
            </a:bodyPr>
            <a:lstStyle/>
            <a:p>
              <a:pPr algn="ctr"/>
              <a:r>
                <a:rPr lang="en-US" sz="1400" b="1">
                  <a:solidFill>
                    <a:srgbClr val="D0AF0A"/>
                  </a:solidFill>
                </a:rPr>
                <a:t>Viruses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22878A0B-ADEA-B00D-3C6A-58A7F4D565F6}"/>
                </a:ext>
              </a:extLst>
            </p:cNvPr>
            <p:cNvGrpSpPr/>
            <p:nvPr/>
          </p:nvGrpSpPr>
          <p:grpSpPr>
            <a:xfrm>
              <a:off x="9400219" y="2881175"/>
              <a:ext cx="2307331" cy="360850"/>
              <a:chOff x="9682093" y="2765914"/>
              <a:chExt cx="2307331" cy="36085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6D66DD-675A-7D59-ADE1-E392E4C59602}"/>
                  </a:ext>
                </a:extLst>
              </p:cNvPr>
              <p:cNvSpPr txBox="1"/>
              <p:nvPr/>
            </p:nvSpPr>
            <p:spPr>
              <a:xfrm>
                <a:off x="9682093" y="2765914"/>
                <a:ext cx="939334" cy="360850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lIns="72000" tIns="72000" rIns="72000" bIns="72000" rtlCol="0">
                <a:spAutoFit/>
              </a:bodyPr>
              <a:lstStyle/>
              <a:p>
                <a:pPr algn="r"/>
                <a:r>
                  <a:rPr lang="en-US" sz="1400" b="1">
                    <a:solidFill>
                      <a:srgbClr val="3E7A53"/>
                    </a:solidFill>
                  </a:rPr>
                  <a:t>Bacteria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95E8EE0-4644-9FB7-55C4-7826A94701BA}"/>
                  </a:ext>
                </a:extLst>
              </p:cNvPr>
              <p:cNvSpPr txBox="1"/>
              <p:nvPr/>
            </p:nvSpPr>
            <p:spPr>
              <a:xfrm>
                <a:off x="11050090" y="2765914"/>
                <a:ext cx="939334" cy="360850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lIns="72000" tIns="72000" rIns="72000" bIns="72000" rtlCol="0">
                <a:spAutoFit/>
              </a:bodyPr>
              <a:lstStyle/>
              <a:p>
                <a:r>
                  <a:rPr lang="en-US" sz="1400" b="1">
                    <a:solidFill>
                      <a:schemeClr val="accent4">
                        <a:lumMod val="75000"/>
                      </a:schemeClr>
                    </a:solidFill>
                  </a:rPr>
                  <a:t>Cancer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9E80434-BA45-D1E7-C109-EDA7663D01EB}"/>
                </a:ext>
              </a:extLst>
            </p:cNvPr>
            <p:cNvGrpSpPr/>
            <p:nvPr/>
          </p:nvGrpSpPr>
          <p:grpSpPr>
            <a:xfrm>
              <a:off x="4882103" y="1903175"/>
              <a:ext cx="990000" cy="990000"/>
              <a:chOff x="4882103" y="1903175"/>
              <a:chExt cx="990000" cy="990000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2CEF2630-342D-7B84-03FB-04D6B7C36840}"/>
                  </a:ext>
                </a:extLst>
              </p:cNvPr>
              <p:cNvSpPr/>
              <p:nvPr/>
            </p:nvSpPr>
            <p:spPr>
              <a:xfrm>
                <a:off x="4882103" y="1903175"/>
                <a:ext cx="990000" cy="9900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BA5562A0-A67F-4E70-0386-562C4A73E3E2}"/>
                  </a:ext>
                </a:extLst>
              </p:cNvPr>
              <p:cNvGrpSpPr/>
              <p:nvPr/>
            </p:nvGrpSpPr>
            <p:grpSpPr>
              <a:xfrm>
                <a:off x="5000574" y="2033136"/>
                <a:ext cx="765918" cy="759830"/>
                <a:chOff x="5000575" y="2062187"/>
                <a:chExt cx="765918" cy="75983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613C9DF-01D3-DA55-335F-40EC43DDDA07}"/>
                    </a:ext>
                  </a:extLst>
                </p:cNvPr>
                <p:cNvGrpSpPr/>
                <p:nvPr/>
              </p:nvGrpSpPr>
              <p:grpSpPr>
                <a:xfrm>
                  <a:off x="5000575" y="2062187"/>
                  <a:ext cx="765918" cy="541574"/>
                  <a:chOff x="4873644" y="1468011"/>
                  <a:chExt cx="968469" cy="684796"/>
                </a:xfrm>
              </p:grpSpPr>
              <p:pic>
                <p:nvPicPr>
                  <p:cNvPr id="101" name="Picture 100" descr="A blue and white circular object with lines and dots&#10;&#10;AI-generated content may be incorrect.">
                    <a:extLst>
                      <a:ext uri="{FF2B5EF4-FFF2-40B4-BE49-F238E27FC236}">
                        <a16:creationId xmlns:a16="http://schemas.microsoft.com/office/drawing/2014/main" id="{924386E8-F702-FE5A-1AEB-8EEB326525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473944" y="1784638"/>
                    <a:ext cx="368169" cy="368169"/>
                  </a:xfrm>
                  <a:prstGeom prst="rect">
                    <a:avLst/>
                  </a:prstGeom>
                </p:spPr>
              </p:pic>
              <p:pic>
                <p:nvPicPr>
                  <p:cNvPr id="3" name="Picture 2" descr="A blue and white circular object with lines and dots&#10;&#10;AI-generated content may be incorrect.">
                    <a:extLst>
                      <a:ext uri="{FF2B5EF4-FFF2-40B4-BE49-F238E27FC236}">
                        <a16:creationId xmlns:a16="http://schemas.microsoft.com/office/drawing/2014/main" id="{E69C977C-B5DE-B363-F61F-79AA4150A08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464120" y="1468011"/>
                    <a:ext cx="236173" cy="236172"/>
                  </a:xfrm>
                  <a:prstGeom prst="rect">
                    <a:avLst/>
                  </a:prstGeom>
                </p:spPr>
              </p:pic>
              <p:pic>
                <p:nvPicPr>
                  <p:cNvPr id="5" name="Picture 4" descr="A blue and white circular object with lines and dots&#10;&#10;AI-generated content may be incorrect.">
                    <a:extLst>
                      <a:ext uri="{FF2B5EF4-FFF2-40B4-BE49-F238E27FC236}">
                        <a16:creationId xmlns:a16="http://schemas.microsoft.com/office/drawing/2014/main" id="{1AD28B0C-CD1B-F371-8E5A-C63CBABF46C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73644" y="1504149"/>
                    <a:ext cx="550234" cy="55023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9" name="Picture 8" descr="A blue and white circular object with lines and dots&#10;&#10;AI-generated content may be incorrect.">
                  <a:extLst>
                    <a:ext uri="{FF2B5EF4-FFF2-40B4-BE49-F238E27FC236}">
                      <a16:creationId xmlns:a16="http://schemas.microsoft.com/office/drawing/2014/main" id="{E2B25A07-416D-0F51-BA8D-9448D432DC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91464" y="2538156"/>
                  <a:ext cx="283861" cy="283861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4E22C380-DDC8-E869-8058-1F160BF18561}"/>
              </a:ext>
            </a:extLst>
          </p:cNvPr>
          <p:cNvSpPr txBox="1">
            <a:spLocks/>
          </p:cNvSpPr>
          <p:nvPr/>
        </p:nvSpPr>
        <p:spPr>
          <a:xfrm>
            <a:off x="10809514" y="6356350"/>
            <a:ext cx="5442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FB1F903-D6D7-1A69-01BB-3090A73C47B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3" y="6322221"/>
            <a:ext cx="819381" cy="32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6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BC Logos | UBC Brand">
            <a:extLst>
              <a:ext uri="{FF2B5EF4-FFF2-40B4-BE49-F238E27FC236}">
                <a16:creationId xmlns:a16="http://schemas.microsoft.com/office/drawing/2014/main" id="{9BF55192-BF16-C442-A802-0D7E1E80C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421" y="872183"/>
            <a:ext cx="3737332" cy="77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A957205-7F80-AF4A-AA72-BCB50E0DF04B}"/>
              </a:ext>
            </a:extLst>
          </p:cNvPr>
          <p:cNvSpPr txBox="1">
            <a:spLocks/>
          </p:cNvSpPr>
          <p:nvPr/>
        </p:nvSpPr>
        <p:spPr>
          <a:xfrm>
            <a:off x="151659" y="1888439"/>
            <a:ext cx="2024011" cy="43264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Current Lab Members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Mahsa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Amirabbasi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Nuthan Bathula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Credo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Casmil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Sunny Chen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Jonathan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Dorogin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Josh Friesen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Jackie Ho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Cynthia Huang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Jiaming Li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Suiyang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Liao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Lex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Lizares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Emily Locke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Bappa Maiti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Petya Popova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Anneke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Strumpel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Kaye Soriano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28" name="Picture 4" descr="Home | CFI">
            <a:extLst>
              <a:ext uri="{FF2B5EF4-FFF2-40B4-BE49-F238E27FC236}">
                <a16:creationId xmlns:a16="http://schemas.microsoft.com/office/drawing/2014/main" id="{BCC46B37-2B73-E247-80AB-B1D7ABA81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973" y="1987315"/>
            <a:ext cx="1894807" cy="47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nadian Institutes of Health Research - Wikipedia">
            <a:extLst>
              <a:ext uri="{FF2B5EF4-FFF2-40B4-BE49-F238E27FC236}">
                <a16:creationId xmlns:a16="http://schemas.microsoft.com/office/drawing/2014/main" id="{58BFFA11-E5D1-4348-A83A-1A30C50F9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19" y="796474"/>
            <a:ext cx="1182561" cy="850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nnovation Loans: A new funding model from Innovate UK">
            <a:extLst>
              <a:ext uri="{FF2B5EF4-FFF2-40B4-BE49-F238E27FC236}">
                <a16:creationId xmlns:a16="http://schemas.microsoft.com/office/drawing/2014/main" id="{0D714203-3DD1-6140-BEE1-7795F82030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4" b="37229"/>
          <a:stretch/>
        </p:blipFill>
        <p:spPr bwMode="auto">
          <a:xfrm>
            <a:off x="7541863" y="2660962"/>
            <a:ext cx="2035412" cy="33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atural Sciences and Engineering Research Council - Wikipedia">
            <a:extLst>
              <a:ext uri="{FF2B5EF4-FFF2-40B4-BE49-F238E27FC236}">
                <a16:creationId xmlns:a16="http://schemas.microsoft.com/office/drawing/2014/main" id="{19921249-384A-524B-8104-98FBE6907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66" y="3114732"/>
            <a:ext cx="1327751" cy="56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47BAB5-F208-F7C9-243B-653C676928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88" y="6464209"/>
            <a:ext cx="819381" cy="324339"/>
          </a:xfrm>
          <a:prstGeom prst="rect">
            <a:avLst/>
          </a:prstGeom>
        </p:spPr>
      </p:pic>
      <p:pic>
        <p:nvPicPr>
          <p:cNvPr id="3076" name="Picture 4" descr="NMIN – Nanomedicines Innovation Network – creating &quot;smart&quot; medicines of the  future">
            <a:extLst>
              <a:ext uri="{FF2B5EF4-FFF2-40B4-BE49-F238E27FC236}">
                <a16:creationId xmlns:a16="http://schemas.microsoft.com/office/drawing/2014/main" id="{C5FE8337-6098-8195-D153-ABFB8983C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42" y="1000836"/>
            <a:ext cx="1894807" cy="51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BCB8AB1-481B-95D6-933A-A9673A2BADD7}"/>
              </a:ext>
            </a:extLst>
          </p:cNvPr>
          <p:cNvSpPr txBox="1">
            <a:spLocks/>
          </p:cNvSpPr>
          <p:nvPr/>
        </p:nvSpPr>
        <p:spPr>
          <a:xfrm>
            <a:off x="2216578" y="1588785"/>
            <a:ext cx="1657611" cy="50375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Lab Alumni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Ursula Andong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Evan Cairns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Mika Dadi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Allison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Dummel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Ilana </a:t>
            </a:r>
            <a:r>
              <a:rPr kumimoji="0" lang="en-US" sz="1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Guez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Marco Ho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Melissa Lagace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Jackie Liu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Hannah 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Sarah McClelland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Gopika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Makhija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Abby McEwan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Masala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Mugeri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Lisa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Opsomer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George Tang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Elisa Tran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George Wang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Chris Wayne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MJ Whelan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Anny 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Michelle Yang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Endger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Yuan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A86C434-78D2-FF22-E269-9FA7D0F4A78C}"/>
              </a:ext>
            </a:extLst>
          </p:cNvPr>
          <p:cNvSpPr txBox="1">
            <a:spLocks/>
          </p:cNvSpPr>
          <p:nvPr/>
        </p:nvSpPr>
        <p:spPr>
          <a:xfrm>
            <a:off x="8966491" y="339197"/>
            <a:ext cx="2024011" cy="337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Funding Sources: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7843F6-41E9-B8F7-20A8-3F3DAB68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463" y="-39251"/>
            <a:ext cx="11715749" cy="89255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Acknowledgements</a:t>
            </a:r>
          </a:p>
        </p:txBody>
      </p:sp>
      <p:pic>
        <p:nvPicPr>
          <p:cNvPr id="6" name="Picture 2" descr="Funding: New Frontiers in Research Fund competition results announced -  Schulich School of Medicine &amp; Dentistry - Western University">
            <a:extLst>
              <a:ext uri="{FF2B5EF4-FFF2-40B4-BE49-F238E27FC236}">
                <a16:creationId xmlns:a16="http://schemas.microsoft.com/office/drawing/2014/main" id="{236BEE89-8068-6E17-6675-7BC789CE2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569" y="5147285"/>
            <a:ext cx="1699131" cy="89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uria and Replicate Bioscience Enter Strategic Collaboration to Create  Groundbreaking Development Platform for Self-Replicating RNA (srRNA) |  Business Wire">
            <a:extLst>
              <a:ext uri="{FF2B5EF4-FFF2-40B4-BE49-F238E27FC236}">
                <a16:creationId xmlns:a16="http://schemas.microsoft.com/office/drawing/2014/main" id="{7D701CAE-4BB6-BD88-645A-4764C4128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141" y="2960732"/>
            <a:ext cx="1894807" cy="98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fizer Establishes New Partnering Model for Early-Stage Academic Research |  Business Wire">
            <a:extLst>
              <a:ext uri="{FF2B5EF4-FFF2-40B4-BE49-F238E27FC236}">
                <a16:creationId xmlns:a16="http://schemas.microsoft.com/office/drawing/2014/main" id="{C47F3AE4-50AB-0276-C133-D874405DB9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6" t="21802" r="23546" b="14133"/>
          <a:stretch/>
        </p:blipFill>
        <p:spPr bwMode="auto">
          <a:xfrm>
            <a:off x="8571130" y="3695824"/>
            <a:ext cx="1854321" cy="113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outh Korea banks on biological resource clusters">
            <a:extLst>
              <a:ext uri="{FF2B5EF4-FFF2-40B4-BE49-F238E27FC236}">
                <a16:creationId xmlns:a16="http://schemas.microsoft.com/office/drawing/2014/main" id="{456FE3AE-9C92-633E-09D1-5D245E61D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936" y="5283817"/>
            <a:ext cx="2165213" cy="87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ome">
            <a:extLst>
              <a:ext uri="{FF2B5EF4-FFF2-40B4-BE49-F238E27FC236}">
                <a16:creationId xmlns:a16="http://schemas.microsoft.com/office/drawing/2014/main" id="{3477FFA4-52E7-24B3-F536-D802C9287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8497" y="1771295"/>
            <a:ext cx="1716827" cy="134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061900A-4210-C3CE-3083-AF2E8F37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8C96504-A84D-A7DB-481D-2AEF48EF0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7" t="8373" r="27798" b="8514"/>
          <a:stretch/>
        </p:blipFill>
        <p:spPr bwMode="auto">
          <a:xfrm>
            <a:off x="7015645" y="3591880"/>
            <a:ext cx="1723524" cy="152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2871A700-5F6D-88B6-13CD-F5E17C993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260" y="6090341"/>
            <a:ext cx="1327751" cy="69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2R | DNA to RNA | AReNA">
            <a:extLst>
              <a:ext uri="{FF2B5EF4-FFF2-40B4-BE49-F238E27FC236}">
                <a16:creationId xmlns:a16="http://schemas.microsoft.com/office/drawing/2014/main" id="{71B7A6CB-AA7D-7F63-7765-C3CE13A15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7050" y="4678712"/>
            <a:ext cx="2594232" cy="56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erms of Use - Genome BC">
            <a:extLst>
              <a:ext uri="{FF2B5EF4-FFF2-40B4-BE49-F238E27FC236}">
                <a16:creationId xmlns:a16="http://schemas.microsoft.com/office/drawing/2014/main" id="{A283D5D6-6DE4-7E99-F6E0-9294525A1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291" y="6146525"/>
            <a:ext cx="1416835" cy="527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AB93E2A-8415-D852-4477-2CBD5C04E261}"/>
              </a:ext>
            </a:extLst>
          </p:cNvPr>
          <p:cNvSpPr txBox="1">
            <a:spLocks/>
          </p:cNvSpPr>
          <p:nvPr/>
        </p:nvSpPr>
        <p:spPr>
          <a:xfrm>
            <a:off x="3529244" y="2532724"/>
            <a:ext cx="3497729" cy="20673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1pPr>
            <a:lvl2pPr marL="5794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2pPr>
            <a:lvl3pPr marL="8080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036638" indent="-228600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265238" indent="-2286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+mn-ea"/>
                <a:cs typeface="Arial"/>
              </a:defRPr>
            </a:lvl5pPr>
            <a:lvl6pPr marL="1485900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12913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947863" indent="-228600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174875" indent="-228600" algn="l" defTabSz="914400" rtl="0" eaLnBrk="1" latinLnBrk="0" hangingPunct="1">
              <a:spcBef>
                <a:spcPct val="200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 lang="en-US" sz="18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Collaborators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Kristen Kong (RNA &amp; Formulation Core)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Dr. Andrew Varley (RNA &amp; Formulation Core)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Christian Kastrup (UBC/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Versiti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Francesca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Ferraresso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(UBC/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Versiti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3" name="Picture 2" descr="Home – New - Canadian Glycomics Network">
            <a:extLst>
              <a:ext uri="{FF2B5EF4-FFF2-40B4-BE49-F238E27FC236}">
                <a16:creationId xmlns:a16="http://schemas.microsoft.com/office/drawing/2014/main" id="{816FD1E6-2CB8-EE60-3E53-F96B03F04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754" y="3985060"/>
            <a:ext cx="1504871" cy="48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United States Department of Defense ...">
            <a:extLst>
              <a:ext uri="{FF2B5EF4-FFF2-40B4-BE49-F238E27FC236}">
                <a16:creationId xmlns:a16="http://schemas.microsoft.com/office/drawing/2014/main" id="{19DBA3A9-2F33-E6D5-48FE-327132559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328" y="969328"/>
            <a:ext cx="1114481" cy="111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85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5B2863DD-CFD9-43A3-AC07-98F57CEF4D29}"/>
              </a:ext>
            </a:extLst>
          </p:cNvPr>
          <p:cNvSpPr/>
          <p:nvPr/>
        </p:nvSpPr>
        <p:spPr>
          <a:xfrm>
            <a:off x="8219952" y="2797179"/>
            <a:ext cx="3584829" cy="3933816"/>
          </a:xfrm>
          <a:prstGeom prst="roundRect">
            <a:avLst>
              <a:gd name="adj" fmla="val 839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2F554F-9E87-45B7-A123-276F4D0B8109}"/>
              </a:ext>
            </a:extLst>
          </p:cNvPr>
          <p:cNvSpPr/>
          <p:nvPr/>
        </p:nvSpPr>
        <p:spPr>
          <a:xfrm>
            <a:off x="381130" y="2794725"/>
            <a:ext cx="3527904" cy="3936269"/>
          </a:xfrm>
          <a:prstGeom prst="roundRect">
            <a:avLst>
              <a:gd name="adj" fmla="val 839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C4D0D7A-02C7-4216-856D-582F5D38C0B3}"/>
              </a:ext>
            </a:extLst>
          </p:cNvPr>
          <p:cNvSpPr/>
          <p:nvPr/>
        </p:nvSpPr>
        <p:spPr>
          <a:xfrm>
            <a:off x="376236" y="1144800"/>
            <a:ext cx="5552124" cy="1365002"/>
          </a:xfrm>
          <a:prstGeom prst="roundRect">
            <a:avLst>
              <a:gd name="adj" fmla="val 839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B8504-EAA9-4471-88B5-64D3C9F3E9C0}"/>
              </a:ext>
            </a:extLst>
          </p:cNvPr>
          <p:cNvSpPr txBox="1"/>
          <p:nvPr/>
        </p:nvSpPr>
        <p:spPr>
          <a:xfrm>
            <a:off x="98425" y="0"/>
            <a:ext cx="6819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RNA &amp; Formulation Core @ </a:t>
            </a:r>
            <a:endParaRPr kumimoji="0" lang="en-CA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F18A44F-8511-4FA3-BE60-B70075C6E341}"/>
              </a:ext>
            </a:extLst>
          </p:cNvPr>
          <p:cNvSpPr txBox="1"/>
          <p:nvPr/>
        </p:nvSpPr>
        <p:spPr>
          <a:xfrm>
            <a:off x="98425" y="527936"/>
            <a:ext cx="469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Accelerating therapeutic RNA discovery</a:t>
            </a:r>
            <a:endParaRPr kumimoji="0" lang="en-CA" sz="1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F504D-5E00-4A8B-A2E8-4422E2F4556F}"/>
              </a:ext>
            </a:extLst>
          </p:cNvPr>
          <p:cNvSpPr txBox="1"/>
          <p:nvPr/>
        </p:nvSpPr>
        <p:spPr>
          <a:xfrm>
            <a:off x="904574" y="6364067"/>
            <a:ext cx="2109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Purification &amp; QC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A11D626-CF6D-4EB0-9D72-4D037E605E55}"/>
              </a:ext>
            </a:extLst>
          </p:cNvPr>
          <p:cNvGrpSpPr/>
          <p:nvPr/>
        </p:nvGrpSpPr>
        <p:grpSpPr>
          <a:xfrm>
            <a:off x="464893" y="4479181"/>
            <a:ext cx="3984067" cy="1958717"/>
            <a:chOff x="5174740" y="2966701"/>
            <a:chExt cx="6849248" cy="3367349"/>
          </a:xfrm>
        </p:grpSpPr>
        <p:pic>
          <p:nvPicPr>
            <p:cNvPr id="16" name="Picture 32" descr="P/ACE MDQ Plus">
              <a:extLst>
                <a:ext uri="{FF2B5EF4-FFF2-40B4-BE49-F238E27FC236}">
                  <a16:creationId xmlns:a16="http://schemas.microsoft.com/office/drawing/2014/main" id="{6B939796-8A2B-4EAB-9E2C-84C50E7A8B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906" y="2966701"/>
              <a:ext cx="5981082" cy="3367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638BEB9-D8E7-4354-AC3B-8280FCEF6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30751" y="3495876"/>
              <a:ext cx="1905016" cy="941521"/>
            </a:xfrm>
            <a:prstGeom prst="rect">
              <a:avLst/>
            </a:prstGeom>
            <a:ln w="1270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214AA77-4607-43B3-B85C-DD97ECB52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4740" y="4859096"/>
              <a:ext cx="1684517" cy="1010554"/>
            </a:xfrm>
            <a:prstGeom prst="rect">
              <a:avLst/>
            </a:prstGeom>
            <a:ln w="635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196914F-D010-4996-8746-F68499293613}"/>
              </a:ext>
            </a:extLst>
          </p:cNvPr>
          <p:cNvGrpSpPr/>
          <p:nvPr/>
        </p:nvGrpSpPr>
        <p:grpSpPr>
          <a:xfrm>
            <a:off x="815298" y="2917427"/>
            <a:ext cx="2483657" cy="1734287"/>
            <a:chOff x="-174178" y="2837930"/>
            <a:chExt cx="3807693" cy="2658835"/>
          </a:xfrm>
        </p:grpSpPr>
        <p:pic>
          <p:nvPicPr>
            <p:cNvPr id="13" name="Picture 22">
              <a:extLst>
                <a:ext uri="{FF2B5EF4-FFF2-40B4-BE49-F238E27FC236}">
                  <a16:creationId xmlns:a16="http://schemas.microsoft.com/office/drawing/2014/main" id="{D2C9B80D-C8DC-4E2F-AD53-6DB3F4B5C8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4178" y="2837930"/>
              <a:ext cx="1993510" cy="2658835"/>
            </a:xfrm>
            <a:prstGeom prst="rect">
              <a:avLst/>
            </a:prstGeom>
            <a:ln w="28575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4D9F2A-1ADA-419E-853E-3D65F58C7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6948" y="2838406"/>
              <a:ext cx="1588795" cy="1023335"/>
            </a:xfrm>
            <a:prstGeom prst="rect">
              <a:avLst/>
            </a:prstGeom>
            <a:ln w="6350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1" name="Picture 36" descr="Tube And Spin Column Copy | Free Images at Clker.com - vector clip art  online, royalty free &amp; public domain">
              <a:extLst>
                <a:ext uri="{FF2B5EF4-FFF2-40B4-BE49-F238E27FC236}">
                  <a16:creationId xmlns:a16="http://schemas.microsoft.com/office/drawing/2014/main" id="{7DC5E34F-FE1E-43EE-8149-42E82DA69A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9174" y="4130965"/>
              <a:ext cx="1644341" cy="11510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CA3E7BB-7BF1-472E-AD15-270AB5E37C35}"/>
              </a:ext>
            </a:extLst>
          </p:cNvPr>
          <p:cNvSpPr txBox="1"/>
          <p:nvPr/>
        </p:nvSpPr>
        <p:spPr>
          <a:xfrm>
            <a:off x="515856" y="2144407"/>
            <a:ext cx="3023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Any RNA Modality Design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482227B-C499-4497-AF24-66365D5878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7736" y="4534760"/>
            <a:ext cx="2790712" cy="162532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FF84A19-B657-4254-8139-605FE382BF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5403" y="1419279"/>
            <a:ext cx="1070422" cy="993114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370B0A95-773A-4755-8536-8EFC739E0E65}"/>
              </a:ext>
            </a:extLst>
          </p:cNvPr>
          <p:cNvSpPr txBox="1"/>
          <p:nvPr/>
        </p:nvSpPr>
        <p:spPr>
          <a:xfrm>
            <a:off x="1718099" y="1168424"/>
            <a:ext cx="728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mRNA</a:t>
            </a: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C20FA08-3723-446C-951C-1A22D98D7D09}"/>
              </a:ext>
            </a:extLst>
          </p:cNvPr>
          <p:cNvSpPr txBox="1"/>
          <p:nvPr/>
        </p:nvSpPr>
        <p:spPr>
          <a:xfrm>
            <a:off x="4552685" y="115465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circRNA</a:t>
            </a: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6664B15-E196-4626-832F-855E03FDD64D}"/>
              </a:ext>
            </a:extLst>
          </p:cNvPr>
          <p:cNvGrpSpPr/>
          <p:nvPr/>
        </p:nvGrpSpPr>
        <p:grpSpPr>
          <a:xfrm>
            <a:off x="4044120" y="2797178"/>
            <a:ext cx="4103760" cy="3936268"/>
            <a:chOff x="3682242" y="1900324"/>
            <a:chExt cx="4972955" cy="4769988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FCFADB87-5890-42B5-8900-F4C94C6B9105}"/>
                </a:ext>
              </a:extLst>
            </p:cNvPr>
            <p:cNvSpPr/>
            <p:nvPr/>
          </p:nvSpPr>
          <p:spPr>
            <a:xfrm>
              <a:off x="3682242" y="1900324"/>
              <a:ext cx="4910748" cy="4769988"/>
            </a:xfrm>
            <a:prstGeom prst="roundRect">
              <a:avLst>
                <a:gd name="adj" fmla="val 6516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33" name="Picture 4" descr="Eric Jan | Life Sciences Institute">
              <a:extLst>
                <a:ext uri="{FF2B5EF4-FFF2-40B4-BE49-F238E27FC236}">
                  <a16:creationId xmlns:a16="http://schemas.microsoft.com/office/drawing/2014/main" id="{7238DF4F-FB7B-4080-999F-9979A291D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0979" y="2130797"/>
              <a:ext cx="1102361" cy="1102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6" descr="Eredoctoraat Pieter Cullis — Faculteit Farmaceutische Wetenschappen —  Universiteit Gent">
              <a:extLst>
                <a:ext uri="{FF2B5EF4-FFF2-40B4-BE49-F238E27FC236}">
                  <a16:creationId xmlns:a16="http://schemas.microsoft.com/office/drawing/2014/main" id="{B8AB9859-2427-4338-B4FF-A2BD2740F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0293" y="2184608"/>
              <a:ext cx="1070495" cy="10704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A0AC0A6-A06C-42BF-ACE0-42AD69D2814F}"/>
                </a:ext>
              </a:extLst>
            </p:cNvPr>
            <p:cNvSpPr txBox="1"/>
            <p:nvPr/>
          </p:nvSpPr>
          <p:spPr>
            <a:xfrm>
              <a:off x="5528435" y="3238873"/>
              <a:ext cx="1579315" cy="307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Dr. Eric Jan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1E9DD35-09AC-4767-99BA-922D89D945FA}"/>
                </a:ext>
              </a:extLst>
            </p:cNvPr>
            <p:cNvSpPr txBox="1"/>
            <p:nvPr/>
          </p:nvSpPr>
          <p:spPr>
            <a:xfrm>
              <a:off x="7075882" y="3238873"/>
              <a:ext cx="1579315" cy="307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Dr. Pieter </a:t>
              </a:r>
              <a:r>
                <a:rPr kumimoji="0" lang="en-US" sz="105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Cullis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37" name="Picture 2" descr="Andrew VARLEY | Post-Doctoral Fellow | Doctor of Philosophy | University of  British Columbia, Vancouver | UBC | Michael Smith Laboratories | Research  profile">
              <a:extLst>
                <a:ext uri="{FF2B5EF4-FFF2-40B4-BE49-F238E27FC236}">
                  <a16:creationId xmlns:a16="http://schemas.microsoft.com/office/drawing/2014/main" id="{5C577C02-CE85-459B-8F10-EBF344754E8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41" r="21058" b="46064"/>
            <a:stretch/>
          </p:blipFill>
          <p:spPr bwMode="auto">
            <a:xfrm>
              <a:off x="5531986" y="3804138"/>
              <a:ext cx="1593347" cy="16337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053C79-9231-4026-A1ED-46082C45D2CA}"/>
                </a:ext>
              </a:extLst>
            </p:cNvPr>
            <p:cNvSpPr txBox="1"/>
            <p:nvPr/>
          </p:nvSpPr>
          <p:spPr>
            <a:xfrm>
              <a:off x="4322373" y="5593094"/>
              <a:ext cx="395957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Dr. Andrew Varley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Core Director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andrew.varley@msl.ubc.ca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pic>
          <p:nvPicPr>
            <p:cNvPr id="39" name="Picture 2" descr="Dr. Anna Blakney Receives MSFHR Scholar Award">
              <a:extLst>
                <a:ext uri="{FF2B5EF4-FFF2-40B4-BE49-F238E27FC236}">
                  <a16:creationId xmlns:a16="http://schemas.microsoft.com/office/drawing/2014/main" id="{E266ACFC-446B-4A25-95CB-2DFC9681BF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83" t="14728" r="14974" b="33381"/>
            <a:stretch/>
          </p:blipFill>
          <p:spPr bwMode="auto">
            <a:xfrm>
              <a:off x="4121062" y="2108512"/>
              <a:ext cx="1060756" cy="1118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FCAED94-E383-4779-9347-190E839A1731}"/>
                </a:ext>
              </a:extLst>
            </p:cNvPr>
            <p:cNvSpPr txBox="1"/>
            <p:nvPr/>
          </p:nvSpPr>
          <p:spPr>
            <a:xfrm>
              <a:off x="3861783" y="3238873"/>
              <a:ext cx="1579315" cy="307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Dr. Anna Blakney</a:t>
              </a:r>
            </a:p>
          </p:txBody>
        </p:sp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7C88F6C5-9ABC-4A21-995B-E199C7CC2232}"/>
                </a:ext>
              </a:extLst>
            </p:cNvPr>
            <p:cNvSpPr/>
            <p:nvPr/>
          </p:nvSpPr>
          <p:spPr>
            <a:xfrm rot="5400000">
              <a:off x="6262558" y="2013037"/>
              <a:ext cx="116796" cy="3339033"/>
            </a:xfrm>
            <a:prstGeom prst="rightBrace">
              <a:avLst/>
            </a:prstGeom>
            <a:ln w="38100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F28DA6A-CC06-4236-96B2-967F1D153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116" y="64025"/>
            <a:ext cx="519116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0B51A76E-8BEC-46E4-AF12-3B5B44E4F435}"/>
              </a:ext>
            </a:extLst>
          </p:cNvPr>
          <p:cNvSpPr txBox="1"/>
          <p:nvPr/>
        </p:nvSpPr>
        <p:spPr>
          <a:xfrm>
            <a:off x="9296398" y="6314120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Formulation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CD7D383A-5D72-48CE-8709-7D990F24596D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2179" t="61127" r="62811" b="8516"/>
          <a:stretch/>
        </p:blipFill>
        <p:spPr>
          <a:xfrm>
            <a:off x="9213496" y="3302251"/>
            <a:ext cx="761692" cy="64717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9000A95-FAAC-4D1B-AEE0-3D385FBDABC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36187" t="61338" r="46746" b="8305"/>
          <a:stretch/>
        </p:blipFill>
        <p:spPr>
          <a:xfrm>
            <a:off x="10037988" y="3228689"/>
            <a:ext cx="662409" cy="82476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1649F36-6663-4E54-BC3C-208E4596999A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53004" t="61167" r="21986" b="8476"/>
          <a:stretch/>
        </p:blipFill>
        <p:spPr>
          <a:xfrm>
            <a:off x="8295508" y="3274510"/>
            <a:ext cx="846721" cy="71941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697D281C-FB2D-40A7-BE91-0DAB4690341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77115" t="59660" r="-2125" b="9983"/>
          <a:stretch/>
        </p:blipFill>
        <p:spPr>
          <a:xfrm>
            <a:off x="10763199" y="3129729"/>
            <a:ext cx="1036326" cy="880516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1127758F-2DAF-452F-A750-8638C6142826}"/>
              </a:ext>
            </a:extLst>
          </p:cNvPr>
          <p:cNvSpPr txBox="1"/>
          <p:nvPr/>
        </p:nvSpPr>
        <p:spPr>
          <a:xfrm>
            <a:off x="9283325" y="2873354"/>
            <a:ext cx="1584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Target Selection</a:t>
            </a: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1" name="Right Brace 60">
            <a:extLst>
              <a:ext uri="{FF2B5EF4-FFF2-40B4-BE49-F238E27FC236}">
                <a16:creationId xmlns:a16="http://schemas.microsoft.com/office/drawing/2014/main" id="{BE6F232F-1E9A-42D6-A3AE-D998877FFAA0}"/>
              </a:ext>
            </a:extLst>
          </p:cNvPr>
          <p:cNvSpPr/>
          <p:nvPr/>
        </p:nvSpPr>
        <p:spPr>
          <a:xfrm rot="16200000">
            <a:off x="9957187" y="1932612"/>
            <a:ext cx="96382" cy="2573020"/>
          </a:xfrm>
          <a:prstGeom prst="rightBrace">
            <a:avLst/>
          </a:prstGeom>
          <a:ln w="952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42D915F-21F7-49DD-91A0-2E8FB0805909}"/>
              </a:ext>
            </a:extLst>
          </p:cNvPr>
          <p:cNvSpPr txBox="1"/>
          <p:nvPr/>
        </p:nvSpPr>
        <p:spPr>
          <a:xfrm>
            <a:off x="1746854" y="1684416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saRNA</a:t>
            </a:r>
            <a:endParaRPr kumimoji="0" lang="en-CA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4E106DA3-9513-4F9C-8A5F-3B90F83A5699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10329" t="10035" r="62724" b="85173"/>
          <a:stretch/>
        </p:blipFill>
        <p:spPr>
          <a:xfrm>
            <a:off x="424292" y="1396963"/>
            <a:ext cx="3178539" cy="304351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30177056-4432-48A9-9A84-C992BA5E1D06}"/>
              </a:ext>
            </a:extLst>
          </p:cNvPr>
          <p:cNvSpPr/>
          <p:nvPr/>
        </p:nvSpPr>
        <p:spPr>
          <a:xfrm>
            <a:off x="1954590" y="1562100"/>
            <a:ext cx="376654" cy="1453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12DB800D-37CD-4CA7-BBE9-3130775C5764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51216" t="7382" r="16145" b="88850"/>
          <a:stretch/>
        </p:blipFill>
        <p:spPr>
          <a:xfrm>
            <a:off x="376236" y="1926127"/>
            <a:ext cx="3849932" cy="23930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A48B0AB-F071-4D98-9376-B0F322115985}"/>
              </a:ext>
            </a:extLst>
          </p:cNvPr>
          <p:cNvSpPr/>
          <p:nvPr/>
        </p:nvSpPr>
        <p:spPr>
          <a:xfrm>
            <a:off x="1168777" y="2086104"/>
            <a:ext cx="1926848" cy="1453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3A08D87-E952-42E7-BC7B-B558F0301092}"/>
              </a:ext>
            </a:extLst>
          </p:cNvPr>
          <p:cNvSpPr/>
          <p:nvPr/>
        </p:nvSpPr>
        <p:spPr>
          <a:xfrm>
            <a:off x="3999450" y="1630561"/>
            <a:ext cx="245323" cy="31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2DBA60BF-0B1B-4B71-8434-7922D8008062}"/>
              </a:ext>
            </a:extLst>
          </p:cNvPr>
          <p:cNvSpPr/>
          <p:nvPr/>
        </p:nvSpPr>
        <p:spPr>
          <a:xfrm>
            <a:off x="6136096" y="1138084"/>
            <a:ext cx="5679667" cy="1365002"/>
          </a:xfrm>
          <a:prstGeom prst="roundRect">
            <a:avLst>
              <a:gd name="adj" fmla="val 8394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4E4F690-5AFB-47B5-9F8D-FEC52EDA1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t="23677" r="4493" b="27223"/>
          <a:stretch/>
        </p:blipFill>
        <p:spPr bwMode="auto">
          <a:xfrm>
            <a:off x="10469175" y="1534891"/>
            <a:ext cx="1645425" cy="1172188"/>
          </a:xfrm>
          <a:prstGeom prst="ellipse">
            <a:avLst/>
          </a:prstGeom>
          <a:ln w="28575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EC33656-284E-4E40-A702-71BEFEA58D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6" t="22548" r="1387" b="31480"/>
          <a:stretch/>
        </p:blipFill>
        <p:spPr bwMode="auto">
          <a:xfrm>
            <a:off x="9491681" y="618843"/>
            <a:ext cx="1571459" cy="1188007"/>
          </a:xfrm>
          <a:prstGeom prst="ellipse">
            <a:avLst/>
          </a:prstGeom>
          <a:ln w="28575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95789B9D-1BFB-48CD-AD90-6D48EAED6F1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4812" y="1158939"/>
            <a:ext cx="2833296" cy="1138443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C51FD190-B36A-4D93-81A1-2C9B348724F9}"/>
              </a:ext>
            </a:extLst>
          </p:cNvPr>
          <p:cNvSpPr txBox="1"/>
          <p:nvPr/>
        </p:nvSpPr>
        <p:spPr>
          <a:xfrm>
            <a:off x="6206116" y="2125882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Scalable, reproducible production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F95D563-B112-4C4F-B90D-E7D9C49CCAA3}"/>
              </a:ext>
            </a:extLst>
          </p:cNvPr>
          <p:cNvSpPr txBox="1"/>
          <p:nvPr/>
        </p:nvSpPr>
        <p:spPr>
          <a:xfrm>
            <a:off x="9040447" y="48628"/>
            <a:ext cx="6106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https://rfcore.msl.ubc.ca/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86B2E6-DF83-419A-A568-A4BF4E2FD08C}"/>
              </a:ext>
            </a:extLst>
          </p:cNvPr>
          <p:cNvSpPr/>
          <p:nvPr/>
        </p:nvSpPr>
        <p:spPr>
          <a:xfrm>
            <a:off x="8653463" y="4581525"/>
            <a:ext cx="138112" cy="137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DCEE4A8-88AD-43E4-92E0-B80639901855}"/>
              </a:ext>
            </a:extLst>
          </p:cNvPr>
          <p:cNvSpPr/>
          <p:nvPr/>
        </p:nvSpPr>
        <p:spPr>
          <a:xfrm>
            <a:off x="8791574" y="5511409"/>
            <a:ext cx="831409" cy="137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DB9F8C9-205E-4E74-96BE-872CC138B312}"/>
              </a:ext>
            </a:extLst>
          </p:cNvPr>
          <p:cNvSpPr/>
          <p:nvPr/>
        </p:nvSpPr>
        <p:spPr>
          <a:xfrm>
            <a:off x="9816821" y="5511409"/>
            <a:ext cx="138112" cy="137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1339E-33B2-F24B-AE5D-74782B71A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665" y="63451"/>
            <a:ext cx="8187018" cy="63037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B1B11E-4660-5C45-B1AE-D1A36B296C95}"/>
              </a:ext>
            </a:extLst>
          </p:cNvPr>
          <p:cNvSpPr txBox="1"/>
          <p:nvPr/>
        </p:nvSpPr>
        <p:spPr>
          <a:xfrm>
            <a:off x="5270027" y="6264355"/>
            <a:ext cx="19525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anna.blakney@msl.ubc.ca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632E10-D907-054D-AD4A-96635947E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47" t="16678" r="23843" b="15778"/>
          <a:stretch/>
        </p:blipFill>
        <p:spPr>
          <a:xfrm>
            <a:off x="4827553" y="6317496"/>
            <a:ext cx="315843" cy="2157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F1C226-FDFD-4949-8324-10CA694581EA}"/>
              </a:ext>
            </a:extLst>
          </p:cNvPr>
          <p:cNvSpPr txBox="1"/>
          <p:nvPr/>
        </p:nvSpPr>
        <p:spPr>
          <a:xfrm>
            <a:off x="3449700" y="6256255"/>
            <a:ext cx="1191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@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AnnaBlakney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098" name="Picture 2" descr="TikTok Logo | The most famous brands and company logos in the world">
            <a:extLst>
              <a:ext uri="{FF2B5EF4-FFF2-40B4-BE49-F238E27FC236}">
                <a16:creationId xmlns:a16="http://schemas.microsoft.com/office/drawing/2014/main" id="{34ED3141-F549-8C46-904A-084A65028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9" r="29398"/>
          <a:stretch/>
        </p:blipFill>
        <p:spPr bwMode="auto">
          <a:xfrm>
            <a:off x="7381497" y="6198113"/>
            <a:ext cx="307499" cy="40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6B2165-40E2-BD4A-B012-6CA416656640}"/>
              </a:ext>
            </a:extLst>
          </p:cNvPr>
          <p:cNvSpPr txBox="1"/>
          <p:nvPr/>
        </p:nvSpPr>
        <p:spPr>
          <a:xfrm>
            <a:off x="7815630" y="6256255"/>
            <a:ext cx="1234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@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Anna.Blakney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4FB039-6F44-A0AB-DDEB-0D7E7EB9C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4" y="6322221"/>
            <a:ext cx="819381" cy="324339"/>
          </a:xfrm>
          <a:prstGeom prst="rect">
            <a:avLst/>
          </a:prstGeom>
        </p:spPr>
      </p:pic>
      <p:pic>
        <p:nvPicPr>
          <p:cNvPr id="2050" name="Picture 2" descr="Twitter rebrands as X with &quot;art deco&quot; logo">
            <a:extLst>
              <a:ext uri="{FF2B5EF4-FFF2-40B4-BE49-F238E27FC236}">
                <a16:creationId xmlns:a16="http://schemas.microsoft.com/office/drawing/2014/main" id="{8EE8A232-7088-B303-773B-D02A5DDBD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955" y="6317496"/>
            <a:ext cx="215757" cy="21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9E8DA30-C84C-4007-8663-71FF0AC8C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822907-8A9D-4F6B-98F6-913902AD56B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2" descr="The UBC Rose Garden : r/UBC">
            <a:extLst>
              <a:ext uri="{FF2B5EF4-FFF2-40B4-BE49-F238E27FC236}">
                <a16:creationId xmlns:a16="http://schemas.microsoft.com/office/drawing/2014/main" id="{B45EFD8A-109E-B908-B354-1F9E120014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1" r="23560"/>
          <a:stretch>
            <a:fillRect/>
          </a:stretch>
        </p:blipFill>
        <p:spPr bwMode="auto">
          <a:xfrm>
            <a:off x="1226038" y="653416"/>
            <a:ext cx="5020282" cy="554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40B4D9-B064-C7D7-172F-E1E7A33722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947" y="620295"/>
            <a:ext cx="4158523" cy="554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1209</TotalTime>
  <Words>1558</Words>
  <Application>Microsoft Office PowerPoint</Application>
  <PresentationFormat>Widescreen</PresentationFormat>
  <Paragraphs>326</Paragraphs>
  <Slides>45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Aptos</vt:lpstr>
      <vt:lpstr>Arial</vt:lpstr>
      <vt:lpstr>Calibri</vt:lpstr>
      <vt:lpstr>Century Gothic</vt:lpstr>
      <vt:lpstr>Wingdings 3</vt:lpstr>
      <vt:lpstr>Office Theme</vt:lpstr>
      <vt:lpstr>Slice</vt:lpstr>
      <vt:lpstr>Next-Generation RNA Vaccines &amp; Therapies</vt:lpstr>
      <vt:lpstr>Outline</vt:lpstr>
      <vt:lpstr>Conflicts of Interest</vt:lpstr>
      <vt:lpstr>Blakney Lab Research</vt:lpstr>
      <vt:lpstr>Priority area: minimizing the dose of RNA to reduce side effects</vt:lpstr>
      <vt:lpstr>PowerPoint Presentation</vt:lpstr>
      <vt:lpstr>saRNA results in ~10X longer protein expression than mRNA in vivo</vt:lpstr>
      <vt:lpstr>First saRNA vaccine(s) approved!</vt:lpstr>
      <vt:lpstr>saRNA enables longer lasting immunity and a minimal dose of RNA</vt:lpstr>
      <vt:lpstr>mRNA: A New Class of Medicine</vt:lpstr>
      <vt:lpstr>Blakney Lab Research</vt:lpstr>
      <vt:lpstr>A limited repertoire of saRNA backbones have been explored- can we improve the design?</vt:lpstr>
      <vt:lpstr>There’s a whole world of potential viruses out there!</vt:lpstr>
      <vt:lpstr>PowerPoint Presentation</vt:lpstr>
      <vt:lpstr>PowerPoint Presentation</vt:lpstr>
      <vt:lpstr>How does saRNA design affect protein expression in vivo?</vt:lpstr>
      <vt:lpstr>How does saRNA design affect reactogenicity in vivo?</vt:lpstr>
      <vt:lpstr>saRNA backbone influences humoral and cellular immune responses</vt:lpstr>
      <vt:lpstr>saRNA backbones enable vaccines vs. therapeutics</vt:lpstr>
      <vt:lpstr>Blakney Lab Research</vt:lpstr>
      <vt:lpstr>RNA Delivery Vehicles</vt:lpstr>
      <vt:lpstr>Nanoparticle delivery of RNA</vt:lpstr>
      <vt:lpstr>How is the delivery vehicle sensed intracellularly?</vt:lpstr>
      <vt:lpstr>If LNPs are approved and scalable, why do we care about other nanoparticle delivery systems?</vt:lpstr>
      <vt:lpstr>Goal: head-to-head comparison of polymeric and LNP formulations of saRNA</vt:lpstr>
      <vt:lpstr>pABOL and LNP formulations exhibit similar size and encapsulation efficiency, but not surface charge </vt:lpstr>
      <vt:lpstr>pABOL formulations result in 100-fold higher protein expression of saRNA than LNP in vivo</vt:lpstr>
      <vt:lpstr>LNP formulations confer higher immunogenicity of saRNA against influenza HA than pABOL  </vt:lpstr>
      <vt:lpstr>saRNA delivery systems enable vaccines vs. therapeutics</vt:lpstr>
      <vt:lpstr>mRNA expresses well for all routes of administration- is this the same for saRNA? </vt:lpstr>
      <vt:lpstr>Does the route of administration affect saRNA expression?</vt:lpstr>
      <vt:lpstr>pABOL enables high saRNA expression locally IM, whereas LNPs enable expression through all routes except IV</vt:lpstr>
      <vt:lpstr>Why does pABOL result in higher IM expression than LNPs?</vt:lpstr>
      <vt:lpstr>pABOL is relatively immune silent compared to LNPs</vt:lpstr>
      <vt:lpstr>Blakney Lab Research</vt:lpstr>
      <vt:lpstr>Why does saRNA express well in the muscle, but not the liver?</vt:lpstr>
      <vt:lpstr>State-of-the-art LNPs result in ~2 days of saRNA expression in the liver</vt:lpstr>
      <vt:lpstr>For the first time, next-generation LNPs enable expression of saRNA in the liver</vt:lpstr>
      <vt:lpstr>Next-generation LNPs enable saRNA expression of FVII for &gt;30 days</vt:lpstr>
      <vt:lpstr>Conclusions &amp; Future Work</vt:lpstr>
      <vt:lpstr>Made-in-Canada RNA LNP Vaccine Pipeline</vt:lpstr>
      <vt:lpstr>Engineering Next-generation RNA LNP Vaccine Platforms</vt:lpstr>
      <vt:lpstr>Acknowledgements</vt:lpstr>
      <vt:lpstr>PowerPoint Presentation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Next-Generation RNA Vaccines &amp; Therapies</dc:title>
  <dc:creator>blakney</dc:creator>
  <cp:lastModifiedBy>Vivobook</cp:lastModifiedBy>
  <cp:revision>117</cp:revision>
  <dcterms:created xsi:type="dcterms:W3CDTF">2023-11-17T23:07:48Z</dcterms:created>
  <dcterms:modified xsi:type="dcterms:W3CDTF">2025-10-29T14:34:30Z</dcterms:modified>
</cp:coreProperties>
</file>