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Quattrocento" panose="02020502030000000404" pitchFamily="18"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18"/>
    <p:restoredTop sz="81497"/>
  </p:normalViewPr>
  <p:slideViewPr>
    <p:cSldViewPr snapToGrid="0" snapToObjects="1">
      <p:cViewPr varScale="1">
        <p:scale>
          <a:sx n="86" d="100"/>
          <a:sy n="86" d="100"/>
        </p:scale>
        <p:origin x="184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50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2-year core program that can be flexible to accommodate trainee interests 
Each block is typically 4 weeks
We also provide strong support to pursue a third year of clinical and/or research subspecialization based on  trainee and obtaining competitive funding
All of our trainees that have been interested in a third year have been successful in obtaining funding 
Although the focussed nutrition block is 2 weeks, nutrition concepts are heavily incorporated throughout residency 
The continuity clinics are longitudinal and trainees will have both a general GI stream and a subspecialty stream that they can select based on their interests 
Pediatric endoscopy is incorporated on a weekly basis with options for additional exposure. Our center is unique in the exposure to interventional procedure for trainees, including completing your training with competencies in endoscopic balloon dilation, endoFLIP, variceal banding and sclerotherapy in addition to high volume diagnostic gastroscopy and colonoscopy. Due to complex patient population including ECMO, liver and cardiac transplant , the volume of GI bleeds is also higher which is important in building competency for indepent staff practice.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specialied clinics we hold in addition to general GI clinics
A combined CF multidisciplinary clinic also exists, and we also see VEOIBD patients in conjunction with the immunologists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curriculum is the first of its kind in Canada, offering integrated longitudinal IUS training 
• IUS enhances our ability to diagnose and manage inflammatory bowel disease (IBD) through real-time, non-invasive monitoring
Our center is an IBUS and iUSCAN recognized training site. Graduates have the opportunity to pursue internationally recognized certification in IUS, positioning them at the forefront of this emerging field.
IUS skills give our trainees advanced diagnostic capabilities to better serve their patients and a desirable skill for the post-training job market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Graduate as highly competitive candidate for the job market with a robust clinical foundation and in-demand skills to provide effective and compassionate care for your patients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C4241"/>
          </a:solidFill>
          <a:ln/>
        </p:spPr>
        <p:txBody>
          <a:bodyPr/>
          <a:lstStyle/>
          <a:p>
            <a:endParaRPr lang="en-US"/>
          </a:p>
        </p:txBody>
      </p:sp>
      <p:sp>
        <p:nvSpPr>
          <p:cNvPr id="3" name="Shape 1"/>
          <p:cNvSpPr/>
          <p:nvPr/>
        </p:nvSpPr>
        <p:spPr>
          <a:xfrm>
            <a:off x="0" y="0"/>
            <a:ext cx="14630400" cy="8229600"/>
          </a:xfrm>
          <a:prstGeom prst="rect">
            <a:avLst/>
          </a:prstGeom>
          <a:solidFill>
            <a:srgbClr val="123332"/>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6.png"/><Relationship Id="rId11" Type="http://schemas.openxmlformats.org/officeDocument/2006/relationships/image" Target="../media/image41.svg"/><Relationship Id="rId5" Type="http://schemas.openxmlformats.org/officeDocument/2006/relationships/image" Target="../media/image35.sv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8229600"/>
          </a:xfrm>
          <a:prstGeom prst="rect">
            <a:avLst/>
          </a:prstGeom>
        </p:spPr>
      </p:pic>
      <p:sp>
        <p:nvSpPr>
          <p:cNvPr id="3" name="Text 0"/>
          <p:cNvSpPr/>
          <p:nvPr/>
        </p:nvSpPr>
        <p:spPr>
          <a:xfrm>
            <a:off x="10008037" y="2880360"/>
            <a:ext cx="3758327" cy="1481376"/>
          </a:xfrm>
          <a:prstGeom prst="rect">
            <a:avLst/>
          </a:prstGeom>
          <a:noFill/>
          <a:ln/>
        </p:spPr>
        <p:txBody>
          <a:bodyPr wrap="square" lIns="0" tIns="0" rIns="0" bIns="0" rtlCol="0" anchor="t"/>
          <a:lstStyle/>
          <a:p>
            <a:pPr marL="0" indent="0" algn="l">
              <a:lnSpc>
                <a:spcPts val="5800"/>
              </a:lnSpc>
              <a:buNone/>
            </a:pPr>
            <a:r>
              <a:rPr lang="en-US" sz="4650" b="1" dirty="0">
                <a:solidFill>
                  <a:srgbClr val="FFD9BE"/>
                </a:solidFill>
                <a:latin typeface="Quattrocento Bold" pitchFamily="34" charset="0"/>
                <a:ea typeface="Quattrocento Bold" pitchFamily="34" charset="-122"/>
                <a:cs typeface="Quattrocento Bold" pitchFamily="34" charset="-120"/>
              </a:rPr>
              <a:t>University of Alberta </a:t>
            </a:r>
            <a:endParaRPr lang="en-US" sz="4650" dirty="0"/>
          </a:p>
        </p:txBody>
      </p:sp>
      <p:sp>
        <p:nvSpPr>
          <p:cNvPr id="4" name="Text 1"/>
          <p:cNvSpPr/>
          <p:nvPr/>
        </p:nvSpPr>
        <p:spPr>
          <a:xfrm>
            <a:off x="10008037" y="4490418"/>
            <a:ext cx="3758327" cy="888682"/>
          </a:xfrm>
          <a:prstGeom prst="rect">
            <a:avLst/>
          </a:prstGeom>
          <a:noFill/>
          <a:ln/>
        </p:spPr>
        <p:txBody>
          <a:bodyPr wrap="square" lIns="0" tIns="0" rIns="0" bIns="0" rtlCol="0" anchor="t"/>
          <a:lstStyle/>
          <a:p>
            <a:pPr marL="0" indent="0" algn="l">
              <a:lnSpc>
                <a:spcPts val="3450"/>
              </a:lnSpc>
              <a:buNone/>
            </a:pPr>
            <a:r>
              <a:rPr lang="en-US" sz="3200" b="1" dirty="0">
                <a:solidFill>
                  <a:srgbClr val="FFD9BE"/>
                </a:solidFill>
                <a:latin typeface="Quattrocento Bold" pitchFamily="34" charset="0"/>
                <a:ea typeface="Quattrocento Bold" pitchFamily="34" charset="-122"/>
                <a:cs typeface="Quattrocento Bold" pitchFamily="34" charset="-120"/>
              </a:rPr>
              <a:t>Pediatric Gastroenterology</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29275" y="698778"/>
            <a:ext cx="3371612" cy="421481"/>
          </a:xfrm>
          <a:prstGeom prst="rect">
            <a:avLst/>
          </a:prstGeom>
          <a:noFill/>
          <a:ln/>
        </p:spPr>
        <p:txBody>
          <a:bodyPr wrap="none" lIns="0" tIns="0" rIns="0" bIns="0" rtlCol="0" anchor="t"/>
          <a:lstStyle/>
          <a:p>
            <a:pPr marL="0" indent="0" algn="ctr">
              <a:lnSpc>
                <a:spcPts val="3300"/>
              </a:lnSpc>
              <a:buNone/>
            </a:pPr>
            <a:r>
              <a:rPr lang="en-US" sz="2650" b="1" dirty="0">
                <a:solidFill>
                  <a:srgbClr val="FFD9BE"/>
                </a:solidFill>
                <a:latin typeface="Quattrocento Bold" pitchFamily="34" charset="0"/>
                <a:ea typeface="Quattrocento Bold" pitchFamily="34" charset="-122"/>
                <a:cs typeface="Quattrocento Bold" pitchFamily="34" charset="-120"/>
              </a:rPr>
              <a:t>Program Structure</a:t>
            </a:r>
            <a:endParaRPr lang="en-US" sz="2650" dirty="0"/>
          </a:p>
        </p:txBody>
      </p:sp>
      <p:sp>
        <p:nvSpPr>
          <p:cNvPr id="3" name="Text 1"/>
          <p:cNvSpPr/>
          <p:nvPr/>
        </p:nvSpPr>
        <p:spPr>
          <a:xfrm>
            <a:off x="3437811" y="1280041"/>
            <a:ext cx="7754660" cy="176332"/>
          </a:xfrm>
          <a:prstGeom prst="rect">
            <a:avLst/>
          </a:prstGeom>
          <a:noFill/>
          <a:ln/>
        </p:spPr>
        <p:txBody>
          <a:bodyPr wrap="none" lIns="0" tIns="0" rIns="0" bIns="0" rtlCol="0" anchor="t"/>
          <a:lstStyle/>
          <a:p>
            <a:pPr marL="0" indent="0" algn="ctr">
              <a:lnSpc>
                <a:spcPts val="1350"/>
              </a:lnSpc>
              <a:buNone/>
            </a:pPr>
            <a:r>
              <a:rPr lang="en-US" sz="1100" dirty="0">
                <a:solidFill>
                  <a:srgbClr val="F9EEE7"/>
                </a:solidFill>
                <a:latin typeface="Quattrocento" pitchFamily="34" charset="0"/>
                <a:ea typeface="Quattrocento" pitchFamily="34" charset="-122"/>
                <a:cs typeface="Quattrocento" pitchFamily="34" charset="-120"/>
              </a:rPr>
              <a:t>2-year core program with support to pursue a third year of clinical and/or research subspecialization   </a:t>
            </a:r>
            <a:endParaRPr lang="en-US" sz="1100" dirty="0"/>
          </a:p>
        </p:txBody>
      </p:sp>
      <p:pic>
        <p:nvPicPr>
          <p:cNvPr id="4" name="Image 0" descr="preencoded.png"/>
          <p:cNvPicPr>
            <a:picLocks noChangeAspect="1"/>
          </p:cNvPicPr>
          <p:nvPr/>
        </p:nvPicPr>
        <p:blipFill>
          <a:blip r:embed="rId3"/>
          <a:stretch>
            <a:fillRect/>
          </a:stretch>
        </p:blipFill>
        <p:spPr>
          <a:xfrm>
            <a:off x="3698677" y="1546265"/>
            <a:ext cx="1341834" cy="1341834"/>
          </a:xfrm>
          <a:prstGeom prst="rect">
            <a:avLst/>
          </a:prstGeom>
        </p:spPr>
      </p:pic>
      <p:sp>
        <p:nvSpPr>
          <p:cNvPr id="5" name="Text 2"/>
          <p:cNvSpPr/>
          <p:nvPr/>
        </p:nvSpPr>
        <p:spPr>
          <a:xfrm>
            <a:off x="3526750" y="2987993"/>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Inpatient Service</a:t>
            </a:r>
            <a:endParaRPr lang="en-US" sz="1300" dirty="0"/>
          </a:p>
        </p:txBody>
      </p:sp>
      <p:sp>
        <p:nvSpPr>
          <p:cNvPr id="6" name="Text 3"/>
          <p:cNvSpPr/>
          <p:nvPr/>
        </p:nvSpPr>
        <p:spPr>
          <a:xfrm>
            <a:off x="3437811" y="3246596"/>
            <a:ext cx="1863685" cy="281940"/>
          </a:xfrm>
          <a:prstGeom prst="rect">
            <a:avLst/>
          </a:prstGeom>
          <a:noFill/>
          <a:ln/>
        </p:spPr>
        <p:txBody>
          <a:bodyPr wrap="squar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Consults, Transplant, Intestinal Failure (11.5 blocks)</a:t>
            </a:r>
            <a:endParaRPr lang="en-US" sz="850" dirty="0"/>
          </a:p>
        </p:txBody>
      </p:sp>
      <p:pic>
        <p:nvPicPr>
          <p:cNvPr id="7" name="Image 1" descr="preencoded.png"/>
          <p:cNvPicPr>
            <a:picLocks noChangeAspect="1"/>
          </p:cNvPicPr>
          <p:nvPr/>
        </p:nvPicPr>
        <p:blipFill>
          <a:blip r:embed="rId4"/>
          <a:stretch>
            <a:fillRect/>
          </a:stretch>
        </p:blipFill>
        <p:spPr>
          <a:xfrm>
            <a:off x="5662374" y="1546265"/>
            <a:ext cx="1341834" cy="1341834"/>
          </a:xfrm>
          <a:prstGeom prst="rect">
            <a:avLst/>
          </a:prstGeom>
        </p:spPr>
      </p:pic>
      <p:sp>
        <p:nvSpPr>
          <p:cNvPr id="8" name="Text 4"/>
          <p:cNvSpPr/>
          <p:nvPr/>
        </p:nvSpPr>
        <p:spPr>
          <a:xfrm>
            <a:off x="5490329" y="2987993"/>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Outpatient Clinics</a:t>
            </a:r>
            <a:endParaRPr lang="en-US" sz="1300" dirty="0"/>
          </a:p>
        </p:txBody>
      </p:sp>
      <p:sp>
        <p:nvSpPr>
          <p:cNvPr id="9" name="Text 5"/>
          <p:cNvSpPr/>
          <p:nvPr/>
        </p:nvSpPr>
        <p:spPr>
          <a:xfrm>
            <a:off x="5401389" y="3246596"/>
            <a:ext cx="1863804"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4 blocks</a:t>
            </a:r>
            <a:endParaRPr lang="en-US" sz="850" dirty="0"/>
          </a:p>
        </p:txBody>
      </p:sp>
      <p:pic>
        <p:nvPicPr>
          <p:cNvPr id="10" name="Image 2" descr="preencoded.png"/>
          <p:cNvPicPr>
            <a:picLocks noChangeAspect="1"/>
          </p:cNvPicPr>
          <p:nvPr/>
        </p:nvPicPr>
        <p:blipFill>
          <a:blip r:embed="rId5"/>
          <a:stretch>
            <a:fillRect/>
          </a:stretch>
        </p:blipFill>
        <p:spPr>
          <a:xfrm>
            <a:off x="7625953" y="1546265"/>
            <a:ext cx="1341834" cy="1341834"/>
          </a:xfrm>
          <a:prstGeom prst="rect">
            <a:avLst/>
          </a:prstGeom>
        </p:spPr>
      </p:pic>
      <p:sp>
        <p:nvSpPr>
          <p:cNvPr id="11" name="Text 6"/>
          <p:cNvSpPr/>
          <p:nvPr/>
        </p:nvSpPr>
        <p:spPr>
          <a:xfrm>
            <a:off x="7454027" y="2987993"/>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Research</a:t>
            </a:r>
            <a:endParaRPr lang="en-US" sz="1300" dirty="0"/>
          </a:p>
        </p:txBody>
      </p:sp>
      <p:sp>
        <p:nvSpPr>
          <p:cNvPr id="12" name="Text 7"/>
          <p:cNvSpPr/>
          <p:nvPr/>
        </p:nvSpPr>
        <p:spPr>
          <a:xfrm>
            <a:off x="7365087" y="3246596"/>
            <a:ext cx="1863685"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4 blocks</a:t>
            </a:r>
            <a:endParaRPr lang="en-US" sz="850" dirty="0"/>
          </a:p>
        </p:txBody>
      </p:sp>
      <p:pic>
        <p:nvPicPr>
          <p:cNvPr id="13" name="Image 3" descr="preencoded.png"/>
          <p:cNvPicPr>
            <a:picLocks noChangeAspect="1"/>
          </p:cNvPicPr>
          <p:nvPr/>
        </p:nvPicPr>
        <p:blipFill>
          <a:blip r:embed="rId6"/>
          <a:stretch>
            <a:fillRect/>
          </a:stretch>
        </p:blipFill>
        <p:spPr>
          <a:xfrm>
            <a:off x="9589651" y="1546265"/>
            <a:ext cx="1341834" cy="1341834"/>
          </a:xfrm>
          <a:prstGeom prst="rect">
            <a:avLst/>
          </a:prstGeom>
        </p:spPr>
      </p:pic>
      <p:sp>
        <p:nvSpPr>
          <p:cNvPr id="14" name="Text 8"/>
          <p:cNvSpPr/>
          <p:nvPr/>
        </p:nvSpPr>
        <p:spPr>
          <a:xfrm>
            <a:off x="9417606" y="2987993"/>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Adult Endoscopy</a:t>
            </a:r>
            <a:endParaRPr lang="en-US" sz="1300" dirty="0"/>
          </a:p>
        </p:txBody>
      </p:sp>
      <p:sp>
        <p:nvSpPr>
          <p:cNvPr id="15" name="Text 9"/>
          <p:cNvSpPr/>
          <p:nvPr/>
        </p:nvSpPr>
        <p:spPr>
          <a:xfrm>
            <a:off x="9328666" y="3246596"/>
            <a:ext cx="1863804"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1 block</a:t>
            </a:r>
            <a:endParaRPr lang="en-US" sz="850" dirty="0"/>
          </a:p>
        </p:txBody>
      </p:sp>
      <p:pic>
        <p:nvPicPr>
          <p:cNvPr id="16" name="Image 4" descr="preencoded.png"/>
          <p:cNvPicPr>
            <a:picLocks noChangeAspect="1"/>
          </p:cNvPicPr>
          <p:nvPr/>
        </p:nvPicPr>
        <p:blipFill>
          <a:blip r:embed="rId7"/>
          <a:stretch>
            <a:fillRect/>
          </a:stretch>
        </p:blipFill>
        <p:spPr>
          <a:xfrm>
            <a:off x="3698677" y="3688318"/>
            <a:ext cx="1341834" cy="1341834"/>
          </a:xfrm>
          <a:prstGeom prst="rect">
            <a:avLst/>
          </a:prstGeom>
        </p:spPr>
      </p:pic>
      <p:sp>
        <p:nvSpPr>
          <p:cNvPr id="17" name="Text 10"/>
          <p:cNvSpPr/>
          <p:nvPr/>
        </p:nvSpPr>
        <p:spPr>
          <a:xfrm>
            <a:off x="3526750" y="5130046"/>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Pathology</a:t>
            </a:r>
            <a:endParaRPr lang="en-US" sz="1300" dirty="0"/>
          </a:p>
        </p:txBody>
      </p:sp>
      <p:sp>
        <p:nvSpPr>
          <p:cNvPr id="18" name="Text 11"/>
          <p:cNvSpPr/>
          <p:nvPr/>
        </p:nvSpPr>
        <p:spPr>
          <a:xfrm>
            <a:off x="3437811" y="5388650"/>
            <a:ext cx="1863685"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½ block (2 weeks)</a:t>
            </a:r>
            <a:endParaRPr lang="en-US" sz="850" dirty="0"/>
          </a:p>
        </p:txBody>
      </p:sp>
      <p:pic>
        <p:nvPicPr>
          <p:cNvPr id="19" name="Image 5" descr="preencoded.png"/>
          <p:cNvPicPr>
            <a:picLocks noChangeAspect="1"/>
          </p:cNvPicPr>
          <p:nvPr/>
        </p:nvPicPr>
        <p:blipFill>
          <a:blip r:embed="rId8"/>
          <a:stretch>
            <a:fillRect/>
          </a:stretch>
        </p:blipFill>
        <p:spPr>
          <a:xfrm>
            <a:off x="5662374" y="3688318"/>
            <a:ext cx="1341834" cy="1341834"/>
          </a:xfrm>
          <a:prstGeom prst="rect">
            <a:avLst/>
          </a:prstGeom>
        </p:spPr>
      </p:pic>
      <p:sp>
        <p:nvSpPr>
          <p:cNvPr id="20" name="Text 12"/>
          <p:cNvSpPr/>
          <p:nvPr/>
        </p:nvSpPr>
        <p:spPr>
          <a:xfrm>
            <a:off x="5490329" y="5130046"/>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Nutrition</a:t>
            </a:r>
            <a:endParaRPr lang="en-US" sz="1300" dirty="0"/>
          </a:p>
        </p:txBody>
      </p:sp>
      <p:sp>
        <p:nvSpPr>
          <p:cNvPr id="21" name="Text 13"/>
          <p:cNvSpPr/>
          <p:nvPr/>
        </p:nvSpPr>
        <p:spPr>
          <a:xfrm>
            <a:off x="5401389" y="5388650"/>
            <a:ext cx="1863804"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½ block (2 weeks)</a:t>
            </a:r>
            <a:endParaRPr lang="en-US" sz="850" dirty="0"/>
          </a:p>
        </p:txBody>
      </p:sp>
      <p:pic>
        <p:nvPicPr>
          <p:cNvPr id="22" name="Image 6" descr="preencoded.png"/>
          <p:cNvPicPr>
            <a:picLocks noChangeAspect="1"/>
          </p:cNvPicPr>
          <p:nvPr/>
        </p:nvPicPr>
        <p:blipFill>
          <a:blip r:embed="rId9"/>
          <a:stretch>
            <a:fillRect/>
          </a:stretch>
        </p:blipFill>
        <p:spPr>
          <a:xfrm>
            <a:off x="7625953" y="3688318"/>
            <a:ext cx="1341834" cy="1341834"/>
          </a:xfrm>
          <a:prstGeom prst="rect">
            <a:avLst/>
          </a:prstGeom>
        </p:spPr>
      </p:pic>
      <p:sp>
        <p:nvSpPr>
          <p:cNvPr id="23" name="Text 14"/>
          <p:cNvSpPr/>
          <p:nvPr/>
        </p:nvSpPr>
        <p:spPr>
          <a:xfrm>
            <a:off x="7454027" y="5130046"/>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Motility</a:t>
            </a:r>
            <a:endParaRPr lang="en-US" sz="1300" dirty="0"/>
          </a:p>
        </p:txBody>
      </p:sp>
      <p:sp>
        <p:nvSpPr>
          <p:cNvPr id="24" name="Text 15"/>
          <p:cNvSpPr/>
          <p:nvPr/>
        </p:nvSpPr>
        <p:spPr>
          <a:xfrm>
            <a:off x="7365087" y="5388650"/>
            <a:ext cx="1863685"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½ block (2 weeks)</a:t>
            </a:r>
            <a:endParaRPr lang="en-US" sz="850" dirty="0"/>
          </a:p>
        </p:txBody>
      </p:sp>
      <p:pic>
        <p:nvPicPr>
          <p:cNvPr id="25" name="Image 7" descr="preencoded.png"/>
          <p:cNvPicPr>
            <a:picLocks noChangeAspect="1"/>
          </p:cNvPicPr>
          <p:nvPr/>
        </p:nvPicPr>
        <p:blipFill>
          <a:blip r:embed="rId10"/>
          <a:stretch>
            <a:fillRect/>
          </a:stretch>
        </p:blipFill>
        <p:spPr>
          <a:xfrm>
            <a:off x="9589651" y="3688318"/>
            <a:ext cx="1341834" cy="1341834"/>
          </a:xfrm>
          <a:prstGeom prst="rect">
            <a:avLst/>
          </a:prstGeom>
        </p:spPr>
      </p:pic>
      <p:sp>
        <p:nvSpPr>
          <p:cNvPr id="26" name="Text 16"/>
          <p:cNvSpPr/>
          <p:nvPr/>
        </p:nvSpPr>
        <p:spPr>
          <a:xfrm>
            <a:off x="9417606" y="5130046"/>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Electives</a:t>
            </a:r>
            <a:endParaRPr lang="en-US" sz="1300" dirty="0"/>
          </a:p>
        </p:txBody>
      </p:sp>
      <p:sp>
        <p:nvSpPr>
          <p:cNvPr id="27" name="Text 17"/>
          <p:cNvSpPr/>
          <p:nvPr/>
        </p:nvSpPr>
        <p:spPr>
          <a:xfrm>
            <a:off x="9328666" y="5388650"/>
            <a:ext cx="1863804"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2 blocks</a:t>
            </a:r>
            <a:endParaRPr lang="en-US" sz="850" dirty="0"/>
          </a:p>
        </p:txBody>
      </p:sp>
      <p:pic>
        <p:nvPicPr>
          <p:cNvPr id="28" name="Image 8" descr="preencoded.png"/>
          <p:cNvPicPr>
            <a:picLocks noChangeAspect="1"/>
          </p:cNvPicPr>
          <p:nvPr/>
        </p:nvPicPr>
        <p:blipFill>
          <a:blip r:embed="rId11"/>
          <a:stretch>
            <a:fillRect/>
          </a:stretch>
        </p:blipFill>
        <p:spPr>
          <a:xfrm>
            <a:off x="4680466" y="5689402"/>
            <a:ext cx="1341834" cy="1341834"/>
          </a:xfrm>
          <a:prstGeom prst="rect">
            <a:avLst/>
          </a:prstGeom>
        </p:spPr>
      </p:pic>
      <p:sp>
        <p:nvSpPr>
          <p:cNvPr id="29" name="Text 18"/>
          <p:cNvSpPr/>
          <p:nvPr/>
        </p:nvSpPr>
        <p:spPr>
          <a:xfrm>
            <a:off x="4508540" y="7131129"/>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Intestinal US</a:t>
            </a:r>
            <a:endParaRPr lang="en-US" sz="1300" dirty="0"/>
          </a:p>
        </p:txBody>
      </p:sp>
      <p:sp>
        <p:nvSpPr>
          <p:cNvPr id="30" name="Text 19"/>
          <p:cNvSpPr/>
          <p:nvPr/>
        </p:nvSpPr>
        <p:spPr>
          <a:xfrm>
            <a:off x="4419600" y="7389733"/>
            <a:ext cx="1863685"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Longitudinal</a:t>
            </a:r>
            <a:endParaRPr lang="en-US" sz="850" dirty="0"/>
          </a:p>
        </p:txBody>
      </p:sp>
      <p:pic>
        <p:nvPicPr>
          <p:cNvPr id="31" name="Image 9" descr="preencoded.png"/>
          <p:cNvPicPr>
            <a:picLocks noChangeAspect="1"/>
          </p:cNvPicPr>
          <p:nvPr/>
        </p:nvPicPr>
        <p:blipFill>
          <a:blip r:embed="rId12"/>
          <a:stretch>
            <a:fillRect/>
          </a:stretch>
        </p:blipFill>
        <p:spPr>
          <a:xfrm>
            <a:off x="6644164" y="5689402"/>
            <a:ext cx="1341834" cy="1341834"/>
          </a:xfrm>
          <a:prstGeom prst="rect">
            <a:avLst/>
          </a:prstGeom>
        </p:spPr>
      </p:pic>
      <p:sp>
        <p:nvSpPr>
          <p:cNvPr id="32" name="Text 20"/>
          <p:cNvSpPr/>
          <p:nvPr/>
        </p:nvSpPr>
        <p:spPr>
          <a:xfrm>
            <a:off x="6472118" y="7131129"/>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Continuity Clinics</a:t>
            </a:r>
            <a:endParaRPr lang="en-US" sz="1300" dirty="0"/>
          </a:p>
        </p:txBody>
      </p:sp>
      <p:sp>
        <p:nvSpPr>
          <p:cNvPr id="33" name="Text 21"/>
          <p:cNvSpPr/>
          <p:nvPr/>
        </p:nvSpPr>
        <p:spPr>
          <a:xfrm>
            <a:off x="6383179" y="7389733"/>
            <a:ext cx="1863804"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Longitudinal</a:t>
            </a:r>
            <a:endParaRPr lang="en-US" sz="850" dirty="0"/>
          </a:p>
        </p:txBody>
      </p:sp>
      <p:pic>
        <p:nvPicPr>
          <p:cNvPr id="34" name="Image 10" descr="preencoded.png"/>
          <p:cNvPicPr>
            <a:picLocks noChangeAspect="1"/>
          </p:cNvPicPr>
          <p:nvPr/>
        </p:nvPicPr>
        <p:blipFill>
          <a:blip r:embed="rId13"/>
          <a:stretch>
            <a:fillRect/>
          </a:stretch>
        </p:blipFill>
        <p:spPr>
          <a:xfrm>
            <a:off x="8607743" y="5689402"/>
            <a:ext cx="1341834" cy="1341834"/>
          </a:xfrm>
          <a:prstGeom prst="rect">
            <a:avLst/>
          </a:prstGeom>
        </p:spPr>
      </p:pic>
      <p:sp>
        <p:nvSpPr>
          <p:cNvPr id="35" name="Text 22"/>
          <p:cNvSpPr/>
          <p:nvPr/>
        </p:nvSpPr>
        <p:spPr>
          <a:xfrm>
            <a:off x="8435816" y="7131129"/>
            <a:ext cx="1685806" cy="210741"/>
          </a:xfrm>
          <a:prstGeom prst="rect">
            <a:avLst/>
          </a:prstGeom>
          <a:noFill/>
          <a:ln/>
        </p:spPr>
        <p:txBody>
          <a:bodyPr wrap="none" lIns="0" tIns="0" rIns="0" bIns="0" rtlCol="0" anchor="t"/>
          <a:lstStyle/>
          <a:p>
            <a:pPr marL="0" indent="0" algn="ctr">
              <a:lnSpc>
                <a:spcPts val="1650"/>
              </a:lnSpc>
              <a:buNone/>
            </a:pPr>
            <a:r>
              <a:rPr lang="en-US" sz="1300" b="1" dirty="0">
                <a:solidFill>
                  <a:srgbClr val="F9EEE7"/>
                </a:solidFill>
                <a:latin typeface="Quattrocento Bold" pitchFamily="34" charset="0"/>
                <a:ea typeface="Quattrocento Bold" pitchFamily="34" charset="-122"/>
                <a:cs typeface="Quattrocento Bold" pitchFamily="34" charset="-120"/>
              </a:rPr>
              <a:t>Endoscopy</a:t>
            </a:r>
            <a:endParaRPr lang="en-US" sz="1300" dirty="0"/>
          </a:p>
        </p:txBody>
      </p:sp>
      <p:sp>
        <p:nvSpPr>
          <p:cNvPr id="36" name="Text 23"/>
          <p:cNvSpPr/>
          <p:nvPr/>
        </p:nvSpPr>
        <p:spPr>
          <a:xfrm>
            <a:off x="8346877" y="7389733"/>
            <a:ext cx="1863685" cy="140970"/>
          </a:xfrm>
          <a:prstGeom prst="rect">
            <a:avLst/>
          </a:prstGeom>
          <a:noFill/>
          <a:ln/>
        </p:spPr>
        <p:txBody>
          <a:bodyPr wrap="none" lIns="0" tIns="0" rIns="0" bIns="0" rtlCol="0" anchor="t"/>
          <a:lstStyle/>
          <a:p>
            <a:pPr marL="0" indent="0" algn="ctr">
              <a:lnSpc>
                <a:spcPts val="1100"/>
              </a:lnSpc>
              <a:buNone/>
            </a:pPr>
            <a:r>
              <a:rPr lang="en-US" sz="850" dirty="0">
                <a:solidFill>
                  <a:srgbClr val="F9EEE7"/>
                </a:solidFill>
                <a:latin typeface="Quattrocento" pitchFamily="34" charset="0"/>
                <a:ea typeface="Quattrocento" pitchFamily="34" charset="-122"/>
                <a:cs typeface="Quattrocento" pitchFamily="34" charset="-120"/>
              </a:rPr>
              <a:t>Longitudinal</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103852" y="815578"/>
            <a:ext cx="4422458" cy="552688"/>
          </a:xfrm>
          <a:prstGeom prst="rect">
            <a:avLst/>
          </a:prstGeom>
          <a:noFill/>
          <a:ln/>
        </p:spPr>
        <p:txBody>
          <a:bodyPr wrap="none" lIns="0" tIns="0" rIns="0" bIns="0" rtlCol="0" anchor="t"/>
          <a:lstStyle/>
          <a:p>
            <a:pPr marL="0" indent="0" algn="ctr">
              <a:lnSpc>
                <a:spcPts val="4350"/>
              </a:lnSpc>
              <a:buNone/>
            </a:pPr>
            <a:r>
              <a:rPr lang="en-US" sz="3450" b="1" dirty="0">
                <a:solidFill>
                  <a:srgbClr val="FFD9BE"/>
                </a:solidFill>
                <a:latin typeface="Quattrocento Bold" pitchFamily="34" charset="0"/>
                <a:ea typeface="Quattrocento Bold" pitchFamily="34" charset="-122"/>
                <a:cs typeface="Quattrocento Bold" pitchFamily="34" charset="-120"/>
              </a:rPr>
              <a:t>Specialized Clinics</a:t>
            </a:r>
            <a:endParaRPr lang="en-US" sz="3450" dirty="0"/>
          </a:p>
        </p:txBody>
      </p:sp>
      <p:sp>
        <p:nvSpPr>
          <p:cNvPr id="3" name="Text 1"/>
          <p:cNvSpPr/>
          <p:nvPr/>
        </p:nvSpPr>
        <p:spPr>
          <a:xfrm>
            <a:off x="2229326" y="1643301"/>
            <a:ext cx="10171628" cy="257413"/>
          </a:xfrm>
          <a:prstGeom prst="rect">
            <a:avLst/>
          </a:prstGeom>
          <a:noFill/>
          <a:ln/>
        </p:spPr>
        <p:txBody>
          <a:bodyPr wrap="none" lIns="0" tIns="0" rIns="0" bIns="0" rtlCol="0" anchor="t"/>
          <a:lstStyle/>
          <a:p>
            <a:pPr marL="0" indent="0" algn="ctr">
              <a:lnSpc>
                <a:spcPts val="2000"/>
              </a:lnSpc>
              <a:buNone/>
            </a:pPr>
            <a:r>
              <a:rPr lang="en-US" sz="1450" dirty="0">
                <a:solidFill>
                  <a:srgbClr val="F9EEE7"/>
                </a:solidFill>
                <a:latin typeface="Quattrocento" pitchFamily="34" charset="0"/>
                <a:ea typeface="Quattrocento" pitchFamily="34" charset="-122"/>
                <a:cs typeface="Quattrocento" pitchFamily="34" charset="-120"/>
              </a:rPr>
              <a:t>Provide trainees with concentrated, collaborative multidisciplinary exposure to pediatric GI care</a:t>
            </a:r>
            <a:endParaRPr lang="en-US" sz="1450" dirty="0"/>
          </a:p>
        </p:txBody>
      </p:sp>
      <p:pic>
        <p:nvPicPr>
          <p:cNvPr id="4" name="Image 0" descr="preencoded.png"/>
          <p:cNvPicPr>
            <a:picLocks noChangeAspect="1"/>
          </p:cNvPicPr>
          <p:nvPr/>
        </p:nvPicPr>
        <p:blipFill>
          <a:blip r:embed="rId3"/>
          <a:stretch>
            <a:fillRect/>
          </a:stretch>
        </p:blipFill>
        <p:spPr>
          <a:xfrm>
            <a:off x="2736294" y="2055376"/>
            <a:ext cx="1400056" cy="1400056"/>
          </a:xfrm>
          <a:prstGeom prst="rect">
            <a:avLst/>
          </a:prstGeom>
        </p:spPr>
      </p:pic>
      <p:sp>
        <p:nvSpPr>
          <p:cNvPr id="5" name="Text 2"/>
          <p:cNvSpPr/>
          <p:nvPr/>
        </p:nvSpPr>
        <p:spPr>
          <a:xfrm>
            <a:off x="2330648" y="3627239"/>
            <a:ext cx="2211229" cy="276344"/>
          </a:xfrm>
          <a:prstGeom prst="rect">
            <a:avLst/>
          </a:prstGeom>
          <a:noFill/>
          <a:ln/>
        </p:spPr>
        <p:txBody>
          <a:bodyPr wrap="non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Transplant Clinic</a:t>
            </a:r>
            <a:endParaRPr lang="en-US" sz="1700" dirty="0"/>
          </a:p>
        </p:txBody>
      </p:sp>
      <p:sp>
        <p:nvSpPr>
          <p:cNvPr id="6" name="Text 3"/>
          <p:cNvSpPr/>
          <p:nvPr/>
        </p:nvSpPr>
        <p:spPr>
          <a:xfrm>
            <a:off x="2229326" y="3986093"/>
            <a:ext cx="2413992" cy="205859"/>
          </a:xfrm>
          <a:prstGeom prst="rect">
            <a:avLst/>
          </a:prstGeom>
          <a:noFill/>
          <a:ln/>
        </p:spPr>
        <p:txBody>
          <a:bodyPr wrap="none" lIns="0" tIns="0" rIns="0" bIns="0" rtlCol="0" anchor="t"/>
          <a:lstStyle/>
          <a:p>
            <a:pPr marL="0" indent="0" algn="ctr">
              <a:lnSpc>
                <a:spcPts val="1600"/>
              </a:lnSpc>
              <a:buNone/>
            </a:pPr>
            <a:r>
              <a:rPr lang="en-US" sz="1150" dirty="0">
                <a:solidFill>
                  <a:srgbClr val="F9EEE7"/>
                </a:solidFill>
                <a:latin typeface="Quattrocento" pitchFamily="34" charset="0"/>
                <a:ea typeface="Quattrocento" pitchFamily="34" charset="-122"/>
                <a:cs typeface="Quattrocento" pitchFamily="34" charset="-120"/>
              </a:rPr>
              <a:t>Pre- and post-transplant care</a:t>
            </a:r>
            <a:endParaRPr lang="en-US" sz="1150" dirty="0"/>
          </a:p>
        </p:txBody>
      </p:sp>
      <p:pic>
        <p:nvPicPr>
          <p:cNvPr id="7" name="Image 1" descr="preencoded.png"/>
          <p:cNvPicPr>
            <a:picLocks noChangeAspect="1"/>
          </p:cNvPicPr>
          <p:nvPr/>
        </p:nvPicPr>
        <p:blipFill>
          <a:blip r:embed="rId4"/>
          <a:stretch>
            <a:fillRect/>
          </a:stretch>
        </p:blipFill>
        <p:spPr>
          <a:xfrm>
            <a:off x="5322094" y="2055376"/>
            <a:ext cx="1400175" cy="1400175"/>
          </a:xfrm>
          <a:prstGeom prst="rect">
            <a:avLst/>
          </a:prstGeom>
        </p:spPr>
      </p:pic>
      <p:sp>
        <p:nvSpPr>
          <p:cNvPr id="8" name="Text 4"/>
          <p:cNvSpPr/>
          <p:nvPr/>
        </p:nvSpPr>
        <p:spPr>
          <a:xfrm>
            <a:off x="4815126" y="3627358"/>
            <a:ext cx="2414111" cy="552688"/>
          </a:xfrm>
          <a:prstGeom prst="rect">
            <a:avLst/>
          </a:prstGeom>
          <a:noFill/>
          <a:ln/>
        </p:spPr>
        <p:txBody>
          <a:bodyPr wrap="squar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General Hepatology Clinic</a:t>
            </a:r>
            <a:endParaRPr lang="en-US" sz="1700" dirty="0"/>
          </a:p>
        </p:txBody>
      </p:sp>
      <p:sp>
        <p:nvSpPr>
          <p:cNvPr id="9" name="Text 5"/>
          <p:cNvSpPr/>
          <p:nvPr/>
        </p:nvSpPr>
        <p:spPr>
          <a:xfrm>
            <a:off x="4815126" y="4262557"/>
            <a:ext cx="2414111" cy="257413"/>
          </a:xfrm>
          <a:prstGeom prst="rect">
            <a:avLst/>
          </a:prstGeom>
          <a:noFill/>
          <a:ln/>
        </p:spPr>
        <p:txBody>
          <a:bodyPr wrap="none" lIns="0" tIns="0" rIns="0" bIns="0" rtlCol="0" anchor="t"/>
          <a:lstStyle/>
          <a:p>
            <a:pPr marL="0" indent="0" algn="ctr">
              <a:lnSpc>
                <a:spcPts val="2000"/>
              </a:lnSpc>
              <a:buNone/>
            </a:pPr>
            <a:endParaRPr lang="en-US" sz="1450" dirty="0"/>
          </a:p>
        </p:txBody>
      </p:sp>
      <p:pic>
        <p:nvPicPr>
          <p:cNvPr id="10" name="Image 2" descr="preencoded.png"/>
          <p:cNvPicPr>
            <a:picLocks noChangeAspect="1"/>
          </p:cNvPicPr>
          <p:nvPr/>
        </p:nvPicPr>
        <p:blipFill>
          <a:blip r:embed="rId5"/>
          <a:stretch>
            <a:fillRect/>
          </a:stretch>
        </p:blipFill>
        <p:spPr>
          <a:xfrm>
            <a:off x="7908012" y="2055376"/>
            <a:ext cx="1400056" cy="1400056"/>
          </a:xfrm>
          <a:prstGeom prst="rect">
            <a:avLst/>
          </a:prstGeom>
        </p:spPr>
      </p:pic>
      <p:sp>
        <p:nvSpPr>
          <p:cNvPr id="11" name="Text 6"/>
          <p:cNvSpPr/>
          <p:nvPr/>
        </p:nvSpPr>
        <p:spPr>
          <a:xfrm>
            <a:off x="7502366" y="3627239"/>
            <a:ext cx="2211229" cy="276344"/>
          </a:xfrm>
          <a:prstGeom prst="rect">
            <a:avLst/>
          </a:prstGeom>
          <a:noFill/>
          <a:ln/>
        </p:spPr>
        <p:txBody>
          <a:bodyPr wrap="non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IBD Clinic</a:t>
            </a:r>
            <a:endParaRPr lang="en-US" sz="1700" dirty="0"/>
          </a:p>
        </p:txBody>
      </p:sp>
      <p:sp>
        <p:nvSpPr>
          <p:cNvPr id="12" name="Text 7"/>
          <p:cNvSpPr/>
          <p:nvPr/>
        </p:nvSpPr>
        <p:spPr>
          <a:xfrm>
            <a:off x="7401044" y="3986093"/>
            <a:ext cx="2413992" cy="205859"/>
          </a:xfrm>
          <a:prstGeom prst="rect">
            <a:avLst/>
          </a:prstGeom>
          <a:noFill/>
          <a:ln/>
        </p:spPr>
        <p:txBody>
          <a:bodyPr wrap="none" lIns="0" tIns="0" rIns="0" bIns="0" rtlCol="0" anchor="t"/>
          <a:lstStyle/>
          <a:p>
            <a:pPr marL="0" indent="0" algn="ctr">
              <a:lnSpc>
                <a:spcPts val="1600"/>
              </a:lnSpc>
              <a:buNone/>
            </a:pPr>
            <a:r>
              <a:rPr lang="en-US" sz="1150" dirty="0">
                <a:solidFill>
                  <a:srgbClr val="F9EEE7"/>
                </a:solidFill>
                <a:latin typeface="Quattrocento" pitchFamily="34" charset="0"/>
                <a:ea typeface="Quattrocento" pitchFamily="34" charset="-122"/>
                <a:cs typeface="Quattrocento" pitchFamily="34" charset="-120"/>
              </a:rPr>
              <a:t>Integrated intestinal ultrasound</a:t>
            </a:r>
            <a:endParaRPr lang="en-US" sz="1150" dirty="0"/>
          </a:p>
        </p:txBody>
      </p:sp>
      <p:pic>
        <p:nvPicPr>
          <p:cNvPr id="13" name="Image 3" descr="preencoded.png"/>
          <p:cNvPicPr>
            <a:picLocks noChangeAspect="1"/>
          </p:cNvPicPr>
          <p:nvPr/>
        </p:nvPicPr>
        <p:blipFill>
          <a:blip r:embed="rId6"/>
          <a:stretch>
            <a:fillRect/>
          </a:stretch>
        </p:blipFill>
        <p:spPr>
          <a:xfrm>
            <a:off x="10493812" y="2055376"/>
            <a:ext cx="1400175" cy="1400175"/>
          </a:xfrm>
          <a:prstGeom prst="rect">
            <a:avLst/>
          </a:prstGeom>
        </p:spPr>
      </p:pic>
      <p:sp>
        <p:nvSpPr>
          <p:cNvPr id="14" name="Text 8"/>
          <p:cNvSpPr/>
          <p:nvPr/>
        </p:nvSpPr>
        <p:spPr>
          <a:xfrm>
            <a:off x="9986843" y="3627358"/>
            <a:ext cx="2414111" cy="552688"/>
          </a:xfrm>
          <a:prstGeom prst="rect">
            <a:avLst/>
          </a:prstGeom>
          <a:noFill/>
          <a:ln/>
        </p:spPr>
        <p:txBody>
          <a:bodyPr wrap="squar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Eosinophilic GI Conditions </a:t>
            </a:r>
            <a:endParaRPr lang="en-US" sz="1700" dirty="0"/>
          </a:p>
        </p:txBody>
      </p:sp>
      <p:sp>
        <p:nvSpPr>
          <p:cNvPr id="15" name="Text 9"/>
          <p:cNvSpPr/>
          <p:nvPr/>
        </p:nvSpPr>
        <p:spPr>
          <a:xfrm>
            <a:off x="9986843" y="4262557"/>
            <a:ext cx="2414111" cy="257413"/>
          </a:xfrm>
          <a:prstGeom prst="rect">
            <a:avLst/>
          </a:prstGeom>
          <a:noFill/>
          <a:ln/>
        </p:spPr>
        <p:txBody>
          <a:bodyPr wrap="none" lIns="0" tIns="0" rIns="0" bIns="0" rtlCol="0" anchor="t"/>
          <a:lstStyle/>
          <a:p>
            <a:pPr marL="0" indent="0" algn="ctr">
              <a:lnSpc>
                <a:spcPts val="2000"/>
              </a:lnSpc>
              <a:buNone/>
            </a:pPr>
            <a:endParaRPr lang="en-US" sz="1450" dirty="0"/>
          </a:p>
        </p:txBody>
      </p:sp>
      <p:pic>
        <p:nvPicPr>
          <p:cNvPr id="16" name="Image 4" descr="preencoded.png"/>
          <p:cNvPicPr>
            <a:picLocks noChangeAspect="1"/>
          </p:cNvPicPr>
          <p:nvPr/>
        </p:nvPicPr>
        <p:blipFill>
          <a:blip r:embed="rId7"/>
          <a:stretch>
            <a:fillRect/>
          </a:stretch>
        </p:blipFill>
        <p:spPr>
          <a:xfrm>
            <a:off x="2736294" y="4795004"/>
            <a:ext cx="1400056" cy="1400056"/>
          </a:xfrm>
          <a:prstGeom prst="rect">
            <a:avLst/>
          </a:prstGeom>
        </p:spPr>
      </p:pic>
      <p:sp>
        <p:nvSpPr>
          <p:cNvPr id="17" name="Text 10"/>
          <p:cNvSpPr/>
          <p:nvPr/>
        </p:nvSpPr>
        <p:spPr>
          <a:xfrm>
            <a:off x="2330648" y="6366867"/>
            <a:ext cx="2211229" cy="276344"/>
          </a:xfrm>
          <a:prstGeom prst="rect">
            <a:avLst/>
          </a:prstGeom>
          <a:noFill/>
          <a:ln/>
        </p:spPr>
        <p:txBody>
          <a:bodyPr wrap="non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Aerodigestive Clinic</a:t>
            </a:r>
            <a:endParaRPr lang="en-US" sz="1700" dirty="0"/>
          </a:p>
        </p:txBody>
      </p:sp>
      <p:sp>
        <p:nvSpPr>
          <p:cNvPr id="18" name="Text 11"/>
          <p:cNvSpPr/>
          <p:nvPr/>
        </p:nvSpPr>
        <p:spPr>
          <a:xfrm>
            <a:off x="2229326" y="6725722"/>
            <a:ext cx="2413992" cy="411718"/>
          </a:xfrm>
          <a:prstGeom prst="rect">
            <a:avLst/>
          </a:prstGeom>
          <a:noFill/>
          <a:ln/>
        </p:spPr>
        <p:txBody>
          <a:bodyPr wrap="square" lIns="0" tIns="0" rIns="0" bIns="0" rtlCol="0" anchor="t"/>
          <a:lstStyle/>
          <a:p>
            <a:pPr marL="0" indent="0" algn="ctr">
              <a:lnSpc>
                <a:spcPts val="1600"/>
              </a:lnSpc>
              <a:buNone/>
            </a:pPr>
            <a:r>
              <a:rPr lang="en-US" sz="1150" dirty="0">
                <a:solidFill>
                  <a:srgbClr val="F9EEE7"/>
                </a:solidFill>
                <a:latin typeface="Quattrocento" pitchFamily="34" charset="0"/>
                <a:ea typeface="Quattrocento" pitchFamily="34" charset="-122"/>
                <a:cs typeface="Quattrocento" pitchFamily="34" charset="-120"/>
              </a:rPr>
              <a:t>GI, ENT, pulmonary, SLP and general surgery</a:t>
            </a:r>
            <a:endParaRPr lang="en-US" sz="1150" dirty="0"/>
          </a:p>
        </p:txBody>
      </p:sp>
      <p:pic>
        <p:nvPicPr>
          <p:cNvPr id="19" name="Image 5" descr="preencoded.png"/>
          <p:cNvPicPr>
            <a:picLocks noChangeAspect="1"/>
          </p:cNvPicPr>
          <p:nvPr/>
        </p:nvPicPr>
        <p:blipFill>
          <a:blip r:embed="rId8"/>
          <a:stretch>
            <a:fillRect/>
          </a:stretch>
        </p:blipFill>
        <p:spPr>
          <a:xfrm>
            <a:off x="5322094" y="4795004"/>
            <a:ext cx="1400175" cy="1400175"/>
          </a:xfrm>
          <a:prstGeom prst="rect">
            <a:avLst/>
          </a:prstGeom>
        </p:spPr>
      </p:pic>
      <p:sp>
        <p:nvSpPr>
          <p:cNvPr id="20" name="Text 12"/>
          <p:cNvSpPr/>
          <p:nvPr/>
        </p:nvSpPr>
        <p:spPr>
          <a:xfrm>
            <a:off x="4815126" y="6366986"/>
            <a:ext cx="2414111" cy="552688"/>
          </a:xfrm>
          <a:prstGeom prst="rect">
            <a:avLst/>
          </a:prstGeom>
          <a:noFill/>
          <a:ln/>
        </p:spPr>
        <p:txBody>
          <a:bodyPr wrap="squar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Chronic Abdominal Pain Clinic</a:t>
            </a:r>
            <a:endParaRPr lang="en-US" sz="1700" dirty="0"/>
          </a:p>
        </p:txBody>
      </p:sp>
      <p:sp>
        <p:nvSpPr>
          <p:cNvPr id="21" name="Text 13"/>
          <p:cNvSpPr/>
          <p:nvPr/>
        </p:nvSpPr>
        <p:spPr>
          <a:xfrm>
            <a:off x="4815126" y="7002185"/>
            <a:ext cx="2414111" cy="205859"/>
          </a:xfrm>
          <a:prstGeom prst="rect">
            <a:avLst/>
          </a:prstGeom>
          <a:noFill/>
          <a:ln/>
        </p:spPr>
        <p:txBody>
          <a:bodyPr wrap="none" lIns="0" tIns="0" rIns="0" bIns="0" rtlCol="0" anchor="t"/>
          <a:lstStyle/>
          <a:p>
            <a:pPr marL="0" indent="0" algn="ctr">
              <a:lnSpc>
                <a:spcPts val="1600"/>
              </a:lnSpc>
              <a:buNone/>
            </a:pPr>
            <a:r>
              <a:rPr lang="en-US" sz="1150" dirty="0">
                <a:solidFill>
                  <a:srgbClr val="F9EEE7"/>
                </a:solidFill>
                <a:latin typeface="Quattrocento" pitchFamily="34" charset="0"/>
                <a:ea typeface="Quattrocento" pitchFamily="34" charset="-122"/>
                <a:cs typeface="Quattrocento" pitchFamily="34" charset="-120"/>
              </a:rPr>
              <a:t>GI and psychiatry</a:t>
            </a:r>
            <a:endParaRPr lang="en-US" sz="1150" dirty="0"/>
          </a:p>
        </p:txBody>
      </p:sp>
      <p:pic>
        <p:nvPicPr>
          <p:cNvPr id="22" name="Image 6" descr="preencoded.png"/>
          <p:cNvPicPr>
            <a:picLocks noChangeAspect="1"/>
          </p:cNvPicPr>
          <p:nvPr/>
        </p:nvPicPr>
        <p:blipFill>
          <a:blip r:embed="rId9"/>
          <a:stretch>
            <a:fillRect/>
          </a:stretch>
        </p:blipFill>
        <p:spPr>
          <a:xfrm>
            <a:off x="7908012" y="4795004"/>
            <a:ext cx="1400056" cy="1400056"/>
          </a:xfrm>
          <a:prstGeom prst="rect">
            <a:avLst/>
          </a:prstGeom>
        </p:spPr>
      </p:pic>
      <p:sp>
        <p:nvSpPr>
          <p:cNvPr id="23" name="Text 14"/>
          <p:cNvSpPr/>
          <p:nvPr/>
        </p:nvSpPr>
        <p:spPr>
          <a:xfrm>
            <a:off x="7502366" y="6366867"/>
            <a:ext cx="2211229" cy="276344"/>
          </a:xfrm>
          <a:prstGeom prst="rect">
            <a:avLst/>
          </a:prstGeom>
          <a:noFill/>
          <a:ln/>
        </p:spPr>
        <p:txBody>
          <a:bodyPr wrap="non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Celiac Clinic</a:t>
            </a:r>
            <a:endParaRPr lang="en-US" sz="1700" dirty="0"/>
          </a:p>
        </p:txBody>
      </p:sp>
      <p:sp>
        <p:nvSpPr>
          <p:cNvPr id="24" name="Text 15"/>
          <p:cNvSpPr/>
          <p:nvPr/>
        </p:nvSpPr>
        <p:spPr>
          <a:xfrm>
            <a:off x="7401044" y="6725722"/>
            <a:ext cx="2413992" cy="257413"/>
          </a:xfrm>
          <a:prstGeom prst="rect">
            <a:avLst/>
          </a:prstGeom>
          <a:noFill/>
          <a:ln/>
        </p:spPr>
        <p:txBody>
          <a:bodyPr wrap="none" lIns="0" tIns="0" rIns="0" bIns="0" rtlCol="0" anchor="t"/>
          <a:lstStyle/>
          <a:p>
            <a:pPr marL="0" indent="0" algn="ctr">
              <a:lnSpc>
                <a:spcPts val="2000"/>
              </a:lnSpc>
              <a:buNone/>
            </a:pPr>
            <a:endParaRPr lang="en-US" sz="1450" dirty="0"/>
          </a:p>
        </p:txBody>
      </p:sp>
      <p:pic>
        <p:nvPicPr>
          <p:cNvPr id="25" name="Image 7" descr="preencoded.png"/>
          <p:cNvPicPr>
            <a:picLocks noChangeAspect="1"/>
          </p:cNvPicPr>
          <p:nvPr/>
        </p:nvPicPr>
        <p:blipFill>
          <a:blip r:embed="rId10"/>
          <a:stretch>
            <a:fillRect/>
          </a:stretch>
        </p:blipFill>
        <p:spPr>
          <a:xfrm>
            <a:off x="10493812" y="4795004"/>
            <a:ext cx="1400175" cy="1400175"/>
          </a:xfrm>
          <a:prstGeom prst="rect">
            <a:avLst/>
          </a:prstGeom>
        </p:spPr>
      </p:pic>
      <p:sp>
        <p:nvSpPr>
          <p:cNvPr id="26" name="Text 16"/>
          <p:cNvSpPr/>
          <p:nvPr/>
        </p:nvSpPr>
        <p:spPr>
          <a:xfrm>
            <a:off x="9986843" y="6366986"/>
            <a:ext cx="2414111" cy="552688"/>
          </a:xfrm>
          <a:prstGeom prst="rect">
            <a:avLst/>
          </a:prstGeom>
          <a:noFill/>
          <a:ln/>
        </p:spPr>
        <p:txBody>
          <a:bodyPr wrap="square" lIns="0" tIns="0" rIns="0" bIns="0" rtlCol="0" anchor="t"/>
          <a:lstStyle/>
          <a:p>
            <a:pPr marL="0" indent="0" algn="ctr">
              <a:lnSpc>
                <a:spcPts val="2150"/>
              </a:lnSpc>
              <a:buNone/>
            </a:pPr>
            <a:r>
              <a:rPr lang="en-US" sz="1700" b="1" dirty="0">
                <a:solidFill>
                  <a:srgbClr val="F9EEE7"/>
                </a:solidFill>
                <a:latin typeface="Quattrocento Bold" pitchFamily="34" charset="0"/>
                <a:ea typeface="Quattrocento Bold" pitchFamily="34" charset="-122"/>
                <a:cs typeface="Quattrocento Bold" pitchFamily="34" charset="-120"/>
              </a:rPr>
              <a:t>Intestinal Rehabilitation Program</a:t>
            </a:r>
            <a:endParaRPr lang="en-US" sz="1700" dirty="0"/>
          </a:p>
        </p:txBody>
      </p:sp>
      <p:sp>
        <p:nvSpPr>
          <p:cNvPr id="27" name="Text 17"/>
          <p:cNvSpPr/>
          <p:nvPr/>
        </p:nvSpPr>
        <p:spPr>
          <a:xfrm>
            <a:off x="9986843" y="7002185"/>
            <a:ext cx="2414111" cy="411718"/>
          </a:xfrm>
          <a:prstGeom prst="rect">
            <a:avLst/>
          </a:prstGeom>
          <a:noFill/>
          <a:ln/>
        </p:spPr>
        <p:txBody>
          <a:bodyPr wrap="square" lIns="0" tIns="0" rIns="0" bIns="0" rtlCol="0" anchor="t"/>
          <a:lstStyle/>
          <a:p>
            <a:pPr marL="0" indent="0" algn="ctr">
              <a:lnSpc>
                <a:spcPts val="1600"/>
              </a:lnSpc>
              <a:buNone/>
            </a:pPr>
            <a:r>
              <a:rPr lang="en-US" sz="1150" dirty="0">
                <a:solidFill>
                  <a:srgbClr val="F9EEE7"/>
                </a:solidFill>
                <a:latin typeface="Quattrocento" pitchFamily="34" charset="0"/>
                <a:ea typeface="Quattrocento" pitchFamily="34" charset="-122"/>
                <a:cs typeface="Quattrocento" pitchFamily="34" charset="-120"/>
              </a:rPr>
              <a:t>Including management of home parenteral nutrition</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341489" y="685086"/>
            <a:ext cx="7947303" cy="648295"/>
          </a:xfrm>
          <a:prstGeom prst="rect">
            <a:avLst/>
          </a:prstGeom>
          <a:noFill/>
          <a:ln/>
        </p:spPr>
        <p:txBody>
          <a:bodyPr wrap="none" lIns="0" tIns="0" rIns="0" bIns="0" rtlCol="0" anchor="t"/>
          <a:lstStyle/>
          <a:p>
            <a:pPr marL="0" indent="0" algn="ctr">
              <a:lnSpc>
                <a:spcPts val="5100"/>
              </a:lnSpc>
              <a:buNone/>
            </a:pPr>
            <a:r>
              <a:rPr lang="en-US" sz="4050" b="1" dirty="0">
                <a:solidFill>
                  <a:srgbClr val="FFD9BE"/>
                </a:solidFill>
                <a:latin typeface="Quattrocento Bold" pitchFamily="34" charset="0"/>
                <a:ea typeface="Quattrocento Bold" pitchFamily="34" charset="-122"/>
                <a:cs typeface="Quattrocento Bold" pitchFamily="34" charset="-120"/>
              </a:rPr>
              <a:t>Liver &amp; Multi-Visceral Transplant</a:t>
            </a:r>
            <a:endParaRPr lang="en-US" sz="4050" dirty="0"/>
          </a:p>
        </p:txBody>
      </p:sp>
      <p:pic>
        <p:nvPicPr>
          <p:cNvPr id="3" name="Image 0" descr="preencoded.png"/>
          <p:cNvPicPr>
            <a:picLocks noChangeAspect="1"/>
          </p:cNvPicPr>
          <p:nvPr/>
        </p:nvPicPr>
        <p:blipFill>
          <a:blip r:embed="rId3"/>
          <a:stretch>
            <a:fillRect/>
          </a:stretch>
        </p:blipFill>
        <p:spPr>
          <a:xfrm>
            <a:off x="2175272" y="1829633"/>
            <a:ext cx="4052530" cy="5502116"/>
          </a:xfrm>
          <a:prstGeom prst="rect">
            <a:avLst/>
          </a:prstGeom>
        </p:spPr>
      </p:pic>
      <p:sp>
        <p:nvSpPr>
          <p:cNvPr id="4" name="Shape 1"/>
          <p:cNvSpPr/>
          <p:nvPr/>
        </p:nvSpPr>
        <p:spPr>
          <a:xfrm>
            <a:off x="7586424" y="1829633"/>
            <a:ext cx="5700117" cy="1654254"/>
          </a:xfrm>
          <a:prstGeom prst="roundRect">
            <a:avLst>
              <a:gd name="adj" fmla="val 8844"/>
            </a:avLst>
          </a:prstGeom>
          <a:solidFill>
            <a:srgbClr val="123332"/>
          </a:solidFill>
          <a:ln w="30480">
            <a:solidFill>
              <a:srgbClr val="4A6B6A"/>
            </a:solidFill>
            <a:prstDash val="solid"/>
          </a:ln>
        </p:spPr>
        <p:txBody>
          <a:bodyPr/>
          <a:lstStyle/>
          <a:p>
            <a:endParaRPr lang="en-US"/>
          </a:p>
        </p:txBody>
      </p:sp>
      <p:sp>
        <p:nvSpPr>
          <p:cNvPr id="5" name="Shape 2"/>
          <p:cNvSpPr/>
          <p:nvPr/>
        </p:nvSpPr>
        <p:spPr>
          <a:xfrm>
            <a:off x="7555944" y="1829633"/>
            <a:ext cx="121920" cy="1654254"/>
          </a:xfrm>
          <a:prstGeom prst="roundRect">
            <a:avLst>
              <a:gd name="adj" fmla="val 26584"/>
            </a:avLst>
          </a:prstGeom>
          <a:solidFill>
            <a:srgbClr val="EF9C82"/>
          </a:solidFill>
          <a:ln/>
        </p:spPr>
        <p:txBody>
          <a:bodyPr/>
          <a:lstStyle/>
          <a:p>
            <a:endParaRPr lang="en-US"/>
          </a:p>
        </p:txBody>
      </p:sp>
      <p:sp>
        <p:nvSpPr>
          <p:cNvPr id="6" name="Text 3"/>
          <p:cNvSpPr/>
          <p:nvPr/>
        </p:nvSpPr>
        <p:spPr>
          <a:xfrm>
            <a:off x="7924324" y="2076093"/>
            <a:ext cx="2592824" cy="324088"/>
          </a:xfrm>
          <a:prstGeom prst="rect">
            <a:avLst/>
          </a:prstGeom>
          <a:noFill/>
          <a:ln/>
        </p:spPr>
        <p:txBody>
          <a:bodyPr wrap="none" lIns="0" tIns="0" rIns="0" bIns="0" rtlCol="0" anchor="t"/>
          <a:lstStyle/>
          <a:p>
            <a:pPr marL="0" indent="0" algn="l">
              <a:lnSpc>
                <a:spcPts val="2550"/>
              </a:lnSpc>
              <a:buNone/>
            </a:pPr>
            <a:r>
              <a:rPr lang="en-US" sz="2000" b="1" dirty="0">
                <a:solidFill>
                  <a:srgbClr val="F9EEE7"/>
                </a:solidFill>
                <a:latin typeface="Quattrocento Bold" pitchFamily="34" charset="0"/>
                <a:ea typeface="Quattrocento Bold" pitchFamily="34" charset="-122"/>
                <a:cs typeface="Quattrocento Bold" pitchFamily="34" charset="-120"/>
              </a:rPr>
              <a:t>Quaternary Exposure</a:t>
            </a:r>
            <a:endParaRPr lang="en-US" sz="2000" dirty="0"/>
          </a:p>
        </p:txBody>
      </p:sp>
      <p:sp>
        <p:nvSpPr>
          <p:cNvPr id="7" name="Text 4"/>
          <p:cNvSpPr/>
          <p:nvPr/>
        </p:nvSpPr>
        <p:spPr>
          <a:xfrm>
            <a:off x="7924324" y="2589252"/>
            <a:ext cx="5115758" cy="648176"/>
          </a:xfrm>
          <a:prstGeom prst="rect">
            <a:avLst/>
          </a:prstGeom>
          <a:noFill/>
          <a:ln/>
        </p:spPr>
        <p:txBody>
          <a:bodyPr wrap="square" lIns="0" tIns="0" rIns="0" bIns="0" rtlCol="0" anchor="t"/>
          <a:lstStyle/>
          <a:p>
            <a:pPr marL="0" indent="0" algn="l">
              <a:lnSpc>
                <a:spcPts val="2550"/>
              </a:lnSpc>
              <a:buNone/>
            </a:pPr>
            <a:r>
              <a:rPr lang="en-US" sz="1700" dirty="0">
                <a:solidFill>
                  <a:srgbClr val="F9EEE7"/>
                </a:solidFill>
                <a:latin typeface="Quattrocento" pitchFamily="34" charset="0"/>
                <a:ea typeface="Quattrocento" pitchFamily="34" charset="-122"/>
                <a:cs typeface="Quattrocento" pitchFamily="34" charset="-120"/>
              </a:rPr>
              <a:t>Western Canada's referral centre for liver and MV transplant</a:t>
            </a:r>
            <a:endParaRPr lang="en-US" sz="1700" dirty="0"/>
          </a:p>
        </p:txBody>
      </p:sp>
      <p:sp>
        <p:nvSpPr>
          <p:cNvPr id="8" name="Shape 5"/>
          <p:cNvSpPr/>
          <p:nvPr/>
        </p:nvSpPr>
        <p:spPr>
          <a:xfrm>
            <a:off x="7586424" y="3672959"/>
            <a:ext cx="5700117" cy="1654254"/>
          </a:xfrm>
          <a:prstGeom prst="roundRect">
            <a:avLst>
              <a:gd name="adj" fmla="val 8844"/>
            </a:avLst>
          </a:prstGeom>
          <a:solidFill>
            <a:srgbClr val="123332"/>
          </a:solidFill>
          <a:ln w="30480">
            <a:solidFill>
              <a:srgbClr val="4A6B6A"/>
            </a:solidFill>
            <a:prstDash val="solid"/>
          </a:ln>
        </p:spPr>
        <p:txBody>
          <a:bodyPr/>
          <a:lstStyle/>
          <a:p>
            <a:endParaRPr lang="en-US"/>
          </a:p>
        </p:txBody>
      </p:sp>
      <p:sp>
        <p:nvSpPr>
          <p:cNvPr id="9" name="Shape 6"/>
          <p:cNvSpPr/>
          <p:nvPr/>
        </p:nvSpPr>
        <p:spPr>
          <a:xfrm>
            <a:off x="7555944" y="3672959"/>
            <a:ext cx="121920" cy="1654254"/>
          </a:xfrm>
          <a:prstGeom prst="roundRect">
            <a:avLst>
              <a:gd name="adj" fmla="val 26584"/>
            </a:avLst>
          </a:prstGeom>
          <a:solidFill>
            <a:srgbClr val="EF9C82"/>
          </a:solidFill>
          <a:ln/>
        </p:spPr>
        <p:txBody>
          <a:bodyPr/>
          <a:lstStyle/>
          <a:p>
            <a:endParaRPr lang="en-US"/>
          </a:p>
        </p:txBody>
      </p:sp>
      <p:sp>
        <p:nvSpPr>
          <p:cNvPr id="10" name="Text 7"/>
          <p:cNvSpPr/>
          <p:nvPr/>
        </p:nvSpPr>
        <p:spPr>
          <a:xfrm>
            <a:off x="7924324" y="3919418"/>
            <a:ext cx="3293388" cy="324088"/>
          </a:xfrm>
          <a:prstGeom prst="rect">
            <a:avLst/>
          </a:prstGeom>
          <a:noFill/>
          <a:ln/>
        </p:spPr>
        <p:txBody>
          <a:bodyPr wrap="none" lIns="0" tIns="0" rIns="0" bIns="0" rtlCol="0" anchor="t"/>
          <a:lstStyle/>
          <a:p>
            <a:pPr marL="0" indent="0" algn="l">
              <a:lnSpc>
                <a:spcPts val="2550"/>
              </a:lnSpc>
              <a:buNone/>
            </a:pPr>
            <a:r>
              <a:rPr lang="en-US" sz="2000" b="1" dirty="0">
                <a:solidFill>
                  <a:srgbClr val="F9EEE7"/>
                </a:solidFill>
                <a:latin typeface="Quattrocento Bold" pitchFamily="34" charset="0"/>
                <a:ea typeface="Quattrocento Bold" pitchFamily="34" charset="-122"/>
                <a:cs typeface="Quattrocento Bold" pitchFamily="34" charset="-120"/>
              </a:rPr>
              <a:t>Comprehensive Experience</a:t>
            </a:r>
            <a:endParaRPr lang="en-US" sz="2000" dirty="0"/>
          </a:p>
        </p:txBody>
      </p:sp>
      <p:sp>
        <p:nvSpPr>
          <p:cNvPr id="11" name="Text 8"/>
          <p:cNvSpPr/>
          <p:nvPr/>
        </p:nvSpPr>
        <p:spPr>
          <a:xfrm>
            <a:off x="7924324" y="4432578"/>
            <a:ext cx="5115758" cy="648176"/>
          </a:xfrm>
          <a:prstGeom prst="rect">
            <a:avLst/>
          </a:prstGeom>
          <a:noFill/>
          <a:ln/>
        </p:spPr>
        <p:txBody>
          <a:bodyPr wrap="square" lIns="0" tIns="0" rIns="0" bIns="0" rtlCol="0" anchor="t"/>
          <a:lstStyle/>
          <a:p>
            <a:pPr marL="0" indent="0" algn="l">
              <a:lnSpc>
                <a:spcPts val="2550"/>
              </a:lnSpc>
              <a:buNone/>
            </a:pPr>
            <a:r>
              <a:rPr lang="en-US" sz="1700" dirty="0">
                <a:solidFill>
                  <a:srgbClr val="F9EEE7"/>
                </a:solidFill>
                <a:latin typeface="Quattrocento" pitchFamily="34" charset="0"/>
                <a:ea typeface="Quattrocento" pitchFamily="34" charset="-122"/>
                <a:cs typeface="Quattrocento" pitchFamily="34" charset="-120"/>
              </a:rPr>
              <a:t>Crucial hands-on management of acute and chronic liver failure, as well as intestinal failure</a:t>
            </a:r>
            <a:endParaRPr lang="en-US" sz="1700" dirty="0"/>
          </a:p>
        </p:txBody>
      </p:sp>
      <p:sp>
        <p:nvSpPr>
          <p:cNvPr id="12" name="Shape 9"/>
          <p:cNvSpPr/>
          <p:nvPr/>
        </p:nvSpPr>
        <p:spPr>
          <a:xfrm>
            <a:off x="7586424" y="5516285"/>
            <a:ext cx="5700117" cy="1654254"/>
          </a:xfrm>
          <a:prstGeom prst="roundRect">
            <a:avLst>
              <a:gd name="adj" fmla="val 8844"/>
            </a:avLst>
          </a:prstGeom>
          <a:solidFill>
            <a:srgbClr val="123332"/>
          </a:solidFill>
          <a:ln w="30480">
            <a:solidFill>
              <a:srgbClr val="4A6B6A"/>
            </a:solidFill>
            <a:prstDash val="solid"/>
          </a:ln>
        </p:spPr>
        <p:txBody>
          <a:bodyPr/>
          <a:lstStyle/>
          <a:p>
            <a:endParaRPr lang="en-US"/>
          </a:p>
        </p:txBody>
      </p:sp>
      <p:sp>
        <p:nvSpPr>
          <p:cNvPr id="13" name="Shape 10"/>
          <p:cNvSpPr/>
          <p:nvPr/>
        </p:nvSpPr>
        <p:spPr>
          <a:xfrm>
            <a:off x="7555944" y="5516285"/>
            <a:ext cx="121920" cy="1654254"/>
          </a:xfrm>
          <a:prstGeom prst="roundRect">
            <a:avLst>
              <a:gd name="adj" fmla="val 26584"/>
            </a:avLst>
          </a:prstGeom>
          <a:solidFill>
            <a:srgbClr val="EF9C82"/>
          </a:solidFill>
          <a:ln/>
        </p:spPr>
        <p:txBody>
          <a:bodyPr/>
          <a:lstStyle/>
          <a:p>
            <a:endParaRPr lang="en-US"/>
          </a:p>
        </p:txBody>
      </p:sp>
      <p:sp>
        <p:nvSpPr>
          <p:cNvPr id="14" name="Text 11"/>
          <p:cNvSpPr/>
          <p:nvPr/>
        </p:nvSpPr>
        <p:spPr>
          <a:xfrm>
            <a:off x="7924324" y="5762744"/>
            <a:ext cx="2592824" cy="324088"/>
          </a:xfrm>
          <a:prstGeom prst="rect">
            <a:avLst/>
          </a:prstGeom>
          <a:noFill/>
          <a:ln/>
        </p:spPr>
        <p:txBody>
          <a:bodyPr wrap="none" lIns="0" tIns="0" rIns="0" bIns="0" rtlCol="0" anchor="t"/>
          <a:lstStyle/>
          <a:p>
            <a:pPr marL="0" indent="0" algn="l">
              <a:lnSpc>
                <a:spcPts val="2550"/>
              </a:lnSpc>
              <a:buNone/>
            </a:pPr>
            <a:r>
              <a:rPr lang="en-US" sz="2000" b="1" dirty="0">
                <a:solidFill>
                  <a:srgbClr val="F9EEE7"/>
                </a:solidFill>
                <a:latin typeface="Quattrocento Bold" pitchFamily="34" charset="0"/>
                <a:ea typeface="Quattrocento Bold" pitchFamily="34" charset="-122"/>
                <a:cs typeface="Quattrocento Bold" pitchFamily="34" charset="-120"/>
              </a:rPr>
              <a:t>Team Integration</a:t>
            </a:r>
            <a:endParaRPr lang="en-US" sz="2000" dirty="0"/>
          </a:p>
        </p:txBody>
      </p:sp>
      <p:sp>
        <p:nvSpPr>
          <p:cNvPr id="15" name="Text 12"/>
          <p:cNvSpPr/>
          <p:nvPr/>
        </p:nvSpPr>
        <p:spPr>
          <a:xfrm>
            <a:off x="7924324" y="6275903"/>
            <a:ext cx="5115758" cy="648176"/>
          </a:xfrm>
          <a:prstGeom prst="rect">
            <a:avLst/>
          </a:prstGeom>
          <a:noFill/>
          <a:ln/>
        </p:spPr>
        <p:txBody>
          <a:bodyPr wrap="square" lIns="0" tIns="0" rIns="0" bIns="0" rtlCol="0" anchor="t"/>
          <a:lstStyle/>
          <a:p>
            <a:pPr marL="0" indent="0" algn="l">
              <a:lnSpc>
                <a:spcPts val="2550"/>
              </a:lnSpc>
              <a:buNone/>
            </a:pPr>
            <a:r>
              <a:rPr lang="en-US" sz="1700" dirty="0">
                <a:solidFill>
                  <a:srgbClr val="F9EEE7"/>
                </a:solidFill>
                <a:latin typeface="Quattrocento" pitchFamily="34" charset="0"/>
                <a:ea typeface="Quattrocento" pitchFamily="34" charset="-122"/>
                <a:cs typeface="Quattrocento" pitchFamily="34" charset="-120"/>
              </a:rPr>
              <a:t>Trainees are key members of the multidisciplinary transplant team</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2723317" y="911662"/>
            <a:ext cx="9183648" cy="740688"/>
          </a:xfrm>
          <a:prstGeom prst="rect">
            <a:avLst/>
          </a:prstGeom>
          <a:noFill/>
          <a:ln/>
        </p:spPr>
        <p:txBody>
          <a:bodyPr wrap="none" lIns="0" tIns="0" rIns="0" bIns="0" rtlCol="0" anchor="t"/>
          <a:lstStyle/>
          <a:p>
            <a:pPr marL="0" indent="0" algn="ctr">
              <a:lnSpc>
                <a:spcPts val="5800"/>
              </a:lnSpc>
              <a:buNone/>
            </a:pPr>
            <a:r>
              <a:rPr lang="en-US" sz="4650" b="1" dirty="0">
                <a:solidFill>
                  <a:srgbClr val="FFD9BE"/>
                </a:solidFill>
                <a:latin typeface="Quattrocento Bold" pitchFamily="34" charset="0"/>
                <a:ea typeface="Quattrocento Bold" pitchFamily="34" charset="-122"/>
                <a:cs typeface="Quattrocento Bold" pitchFamily="34" charset="-120"/>
              </a:rPr>
              <a:t>Intestinal Ultrasound Curriculum</a:t>
            </a:r>
            <a:endParaRPr lang="en-US" sz="4650" dirty="0"/>
          </a:p>
        </p:txBody>
      </p:sp>
      <p:sp>
        <p:nvSpPr>
          <p:cNvPr id="3" name="Shape 1"/>
          <p:cNvSpPr/>
          <p:nvPr/>
        </p:nvSpPr>
        <p:spPr>
          <a:xfrm>
            <a:off x="864037" y="2300288"/>
            <a:ext cx="4124325" cy="1283732"/>
          </a:xfrm>
          <a:prstGeom prst="roundRect">
            <a:avLst>
              <a:gd name="adj" fmla="val 46157"/>
            </a:avLst>
          </a:prstGeom>
          <a:solidFill>
            <a:srgbClr val="315251"/>
          </a:solidFill>
          <a:ln/>
        </p:spPr>
        <p:txBody>
          <a:bodyPr/>
          <a:lstStyle/>
          <a:p>
            <a:endParaRPr lang="en-US"/>
          </a:p>
        </p:txBody>
      </p:sp>
      <p:sp>
        <p:nvSpPr>
          <p:cNvPr id="4" name="Text 2"/>
          <p:cNvSpPr/>
          <p:nvPr/>
        </p:nvSpPr>
        <p:spPr>
          <a:xfrm>
            <a:off x="1110853" y="2547104"/>
            <a:ext cx="3630692" cy="790099"/>
          </a:xfrm>
          <a:prstGeom prst="rect">
            <a:avLst/>
          </a:prstGeom>
          <a:noFill/>
          <a:ln/>
        </p:spPr>
        <p:txBody>
          <a:bodyPr wrap="square" lIns="0" tIns="0" rIns="0" bIns="0" rtlCol="0" anchor="t"/>
          <a:lstStyle/>
          <a:p>
            <a:pPr marL="0" indent="0" algn="l">
              <a:lnSpc>
                <a:spcPts val="3100"/>
              </a:lnSpc>
              <a:buNone/>
            </a:pPr>
            <a:r>
              <a:rPr lang="en-US" sz="1900" b="1" dirty="0">
                <a:solidFill>
                  <a:srgbClr val="F9EEE7"/>
                </a:solidFill>
                <a:latin typeface="Quattrocento" pitchFamily="34" charset="0"/>
                <a:ea typeface="Quattrocento" pitchFamily="34" charset="-122"/>
                <a:cs typeface="Quattrocento" pitchFamily="34" charset="-120"/>
              </a:rPr>
              <a:t>First integrated IUS curriculum in Canada</a:t>
            </a:r>
            <a:endParaRPr lang="en-US" sz="1900" dirty="0"/>
          </a:p>
        </p:txBody>
      </p:sp>
      <p:sp>
        <p:nvSpPr>
          <p:cNvPr id="5" name="Shape 3"/>
          <p:cNvSpPr/>
          <p:nvPr/>
        </p:nvSpPr>
        <p:spPr>
          <a:xfrm>
            <a:off x="864037" y="3830836"/>
            <a:ext cx="4124325" cy="1678781"/>
          </a:xfrm>
          <a:prstGeom prst="roundRect">
            <a:avLst>
              <a:gd name="adj" fmla="val 35295"/>
            </a:avLst>
          </a:prstGeom>
          <a:solidFill>
            <a:srgbClr val="315251"/>
          </a:solidFill>
          <a:ln/>
        </p:spPr>
        <p:txBody>
          <a:bodyPr/>
          <a:lstStyle/>
          <a:p>
            <a:endParaRPr lang="en-US"/>
          </a:p>
        </p:txBody>
      </p:sp>
      <p:sp>
        <p:nvSpPr>
          <p:cNvPr id="6" name="Text 4"/>
          <p:cNvSpPr/>
          <p:nvPr/>
        </p:nvSpPr>
        <p:spPr>
          <a:xfrm>
            <a:off x="1110853" y="4077653"/>
            <a:ext cx="3630692" cy="1185148"/>
          </a:xfrm>
          <a:prstGeom prst="rect">
            <a:avLst/>
          </a:prstGeom>
          <a:noFill/>
          <a:ln/>
        </p:spPr>
        <p:txBody>
          <a:bodyPr wrap="square" lIns="0" tIns="0" rIns="0" bIns="0" rtlCol="0" anchor="t"/>
          <a:lstStyle/>
          <a:p>
            <a:pPr marL="0" indent="0" algn="l">
              <a:lnSpc>
                <a:spcPts val="3100"/>
              </a:lnSpc>
              <a:buNone/>
            </a:pPr>
            <a:r>
              <a:rPr lang="en-US" sz="1900" b="1" dirty="0">
                <a:solidFill>
                  <a:srgbClr val="F9EEE7"/>
                </a:solidFill>
                <a:latin typeface="Quattrocento" pitchFamily="34" charset="0"/>
                <a:ea typeface="Quattrocento" pitchFamily="34" charset="-122"/>
                <a:cs typeface="Quattrocento" pitchFamily="34" charset="-120"/>
              </a:rPr>
              <a:t>Enhances real-time diagnostic capabilities for IBD diagnosis and management</a:t>
            </a:r>
            <a:endParaRPr lang="en-US" sz="1900" dirty="0"/>
          </a:p>
        </p:txBody>
      </p:sp>
      <p:sp>
        <p:nvSpPr>
          <p:cNvPr id="7" name="Shape 5"/>
          <p:cNvSpPr/>
          <p:nvPr/>
        </p:nvSpPr>
        <p:spPr>
          <a:xfrm>
            <a:off x="864037" y="5756434"/>
            <a:ext cx="4124325" cy="1283732"/>
          </a:xfrm>
          <a:prstGeom prst="roundRect">
            <a:avLst>
              <a:gd name="adj" fmla="val 46157"/>
            </a:avLst>
          </a:prstGeom>
          <a:solidFill>
            <a:srgbClr val="315251"/>
          </a:solidFill>
          <a:ln/>
        </p:spPr>
        <p:txBody>
          <a:bodyPr/>
          <a:lstStyle/>
          <a:p>
            <a:endParaRPr lang="en-US"/>
          </a:p>
        </p:txBody>
      </p:sp>
      <p:sp>
        <p:nvSpPr>
          <p:cNvPr id="8" name="Text 6"/>
          <p:cNvSpPr/>
          <p:nvPr/>
        </p:nvSpPr>
        <p:spPr>
          <a:xfrm>
            <a:off x="1110853" y="6003250"/>
            <a:ext cx="3630692" cy="790099"/>
          </a:xfrm>
          <a:prstGeom prst="rect">
            <a:avLst/>
          </a:prstGeom>
          <a:noFill/>
          <a:ln/>
        </p:spPr>
        <p:txBody>
          <a:bodyPr wrap="square" lIns="0" tIns="0" rIns="0" bIns="0" rtlCol="0" anchor="t"/>
          <a:lstStyle/>
          <a:p>
            <a:pPr marL="0" indent="0" algn="l">
              <a:lnSpc>
                <a:spcPts val="3100"/>
              </a:lnSpc>
              <a:buNone/>
            </a:pPr>
            <a:r>
              <a:rPr lang="en-US" sz="1900" b="1" dirty="0">
                <a:solidFill>
                  <a:srgbClr val="F9EEE7"/>
                </a:solidFill>
                <a:latin typeface="Quattrocento" pitchFamily="34" charset="0"/>
                <a:ea typeface="Quattrocento" pitchFamily="34" charset="-122"/>
                <a:cs typeface="Quattrocento" pitchFamily="34" charset="-120"/>
              </a:rPr>
              <a:t>Graduate with internationally recognized certification in IUS</a:t>
            </a:r>
            <a:endParaRPr lang="en-US" sz="1900" dirty="0"/>
          </a:p>
        </p:txBody>
      </p:sp>
      <p:pic>
        <p:nvPicPr>
          <p:cNvPr id="9" name="Image 0" descr="preencoded.png"/>
          <p:cNvPicPr>
            <a:picLocks noChangeAspect="1"/>
          </p:cNvPicPr>
          <p:nvPr/>
        </p:nvPicPr>
        <p:blipFill>
          <a:blip r:embed="rId3"/>
          <a:stretch>
            <a:fillRect/>
          </a:stretch>
        </p:blipFill>
        <p:spPr>
          <a:xfrm>
            <a:off x="6256973" y="2757845"/>
            <a:ext cx="6858000" cy="3824645"/>
          </a:xfrm>
          <a:prstGeom prst="rect">
            <a:avLst/>
          </a:prstGeom>
        </p:spPr>
      </p:pic>
      <p:pic>
        <p:nvPicPr>
          <p:cNvPr id="13" name="Picture 12">
            <a:extLst>
              <a:ext uri="{FF2B5EF4-FFF2-40B4-BE49-F238E27FC236}">
                <a16:creationId xmlns:a16="http://schemas.microsoft.com/office/drawing/2014/main" id="{E575716E-D6FD-3186-E2A6-D4D2FF8C37A9}"/>
              </a:ext>
            </a:extLst>
          </p:cNvPr>
          <p:cNvPicPr>
            <a:picLocks noChangeAspect="1"/>
          </p:cNvPicPr>
          <p:nvPr/>
        </p:nvPicPr>
        <p:blipFill>
          <a:blip r:embed="rId4"/>
          <a:stretch>
            <a:fillRect/>
          </a:stretch>
        </p:blipFill>
        <p:spPr>
          <a:xfrm>
            <a:off x="10381129" y="3267267"/>
            <a:ext cx="457199" cy="330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2542580" y="1102995"/>
            <a:ext cx="9545122" cy="592455"/>
          </a:xfrm>
          <a:prstGeom prst="rect">
            <a:avLst/>
          </a:prstGeom>
          <a:noFill/>
          <a:ln/>
        </p:spPr>
        <p:txBody>
          <a:bodyPr wrap="none" lIns="0" tIns="0" rIns="0" bIns="0" rtlCol="0" anchor="t"/>
          <a:lstStyle/>
          <a:p>
            <a:pPr marL="0" indent="0" algn="ctr">
              <a:lnSpc>
                <a:spcPts val="4650"/>
              </a:lnSpc>
              <a:buNone/>
            </a:pPr>
            <a:r>
              <a:rPr lang="en-US" sz="3700" b="1" dirty="0">
                <a:solidFill>
                  <a:srgbClr val="FFD9BE"/>
                </a:solidFill>
                <a:latin typeface="Quattrocento Bold" pitchFamily="34" charset="0"/>
                <a:ea typeface="Quattrocento Bold" pitchFamily="34" charset="-122"/>
                <a:cs typeface="Quattrocento Bold" pitchFamily="34" charset="-120"/>
              </a:rPr>
              <a:t>Established Academic Half-Day Curriculum</a:t>
            </a:r>
            <a:endParaRPr lang="en-US" sz="3700" dirty="0"/>
          </a:p>
        </p:txBody>
      </p:sp>
      <p:sp>
        <p:nvSpPr>
          <p:cNvPr id="3" name="Shape 1"/>
          <p:cNvSpPr/>
          <p:nvPr/>
        </p:nvSpPr>
        <p:spPr>
          <a:xfrm>
            <a:off x="864037" y="2189202"/>
            <a:ext cx="12902327" cy="1481257"/>
          </a:xfrm>
          <a:prstGeom prst="roundRect">
            <a:avLst>
              <a:gd name="adj" fmla="val 2500"/>
            </a:avLst>
          </a:prstGeom>
          <a:solidFill>
            <a:srgbClr val="123332"/>
          </a:solidFill>
          <a:ln w="30480">
            <a:solidFill>
              <a:srgbClr val="4A6B6A"/>
            </a:solidFill>
            <a:prstDash val="solid"/>
          </a:ln>
        </p:spPr>
        <p:txBody>
          <a:bodyPr/>
          <a:lstStyle/>
          <a:p>
            <a:endParaRPr lang="en-US"/>
          </a:p>
        </p:txBody>
      </p:sp>
      <p:sp>
        <p:nvSpPr>
          <p:cNvPr id="4" name="Shape 2"/>
          <p:cNvSpPr/>
          <p:nvPr/>
        </p:nvSpPr>
        <p:spPr>
          <a:xfrm>
            <a:off x="894517" y="2219682"/>
            <a:ext cx="987504" cy="1420297"/>
          </a:xfrm>
          <a:prstGeom prst="roundRect">
            <a:avLst>
              <a:gd name="adj" fmla="val 46"/>
            </a:avLst>
          </a:prstGeom>
          <a:solidFill>
            <a:srgbClr val="315251"/>
          </a:solidFill>
          <a:ln/>
        </p:spPr>
        <p:txBody>
          <a:bodyPr/>
          <a:lstStyle/>
          <a:p>
            <a:endParaRPr lang="en-US"/>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3127" y="2744629"/>
            <a:ext cx="370284" cy="370284"/>
          </a:xfrm>
          <a:prstGeom prst="rect">
            <a:avLst/>
          </a:prstGeom>
        </p:spPr>
      </p:pic>
      <p:sp>
        <p:nvSpPr>
          <p:cNvPr id="6" name="Text 3"/>
          <p:cNvSpPr/>
          <p:nvPr/>
        </p:nvSpPr>
        <p:spPr>
          <a:xfrm>
            <a:off x="2128838" y="2466499"/>
            <a:ext cx="2962632" cy="370284"/>
          </a:xfrm>
          <a:prstGeom prst="rect">
            <a:avLst/>
          </a:prstGeom>
          <a:noFill/>
          <a:ln/>
        </p:spPr>
        <p:txBody>
          <a:bodyPr wrap="none" lIns="0" tIns="0" rIns="0" bIns="0" rtlCol="0" anchor="t"/>
          <a:lstStyle/>
          <a:p>
            <a:pPr marL="0" indent="0" algn="l">
              <a:lnSpc>
                <a:spcPts val="2900"/>
              </a:lnSpc>
              <a:buNone/>
            </a:pPr>
            <a:r>
              <a:rPr lang="en-US" sz="2300" b="1" dirty="0">
                <a:solidFill>
                  <a:srgbClr val="F9EEE7"/>
                </a:solidFill>
                <a:latin typeface="Quattrocento Bold" pitchFamily="34" charset="0"/>
                <a:ea typeface="Quattrocento Bold" pitchFamily="34" charset="-122"/>
                <a:cs typeface="Quattrocento Bold" pitchFamily="34" charset="-120"/>
              </a:rPr>
              <a:t>Protected Time</a:t>
            </a:r>
            <a:endParaRPr lang="en-US" sz="2300" dirty="0"/>
          </a:p>
        </p:txBody>
      </p:sp>
      <p:sp>
        <p:nvSpPr>
          <p:cNvPr id="7" name="Text 4"/>
          <p:cNvSpPr/>
          <p:nvPr/>
        </p:nvSpPr>
        <p:spPr>
          <a:xfrm>
            <a:off x="2128838" y="2984897"/>
            <a:ext cx="11360229" cy="395049"/>
          </a:xfrm>
          <a:prstGeom prst="rect">
            <a:avLst/>
          </a:prstGeom>
          <a:noFill/>
          <a:ln/>
        </p:spPr>
        <p:txBody>
          <a:bodyPr wrap="none" lIns="0" tIns="0" rIns="0" bIns="0" rtlCol="0" anchor="t"/>
          <a:lstStyle/>
          <a:p>
            <a:pPr marL="0" indent="0" algn="l">
              <a:lnSpc>
                <a:spcPts val="3100"/>
              </a:lnSpc>
              <a:buNone/>
            </a:pPr>
            <a:r>
              <a:rPr lang="en-US" sz="1900" dirty="0">
                <a:solidFill>
                  <a:srgbClr val="F9EEE7"/>
                </a:solidFill>
                <a:latin typeface="Quattrocento" pitchFamily="34" charset="0"/>
                <a:ea typeface="Quattrocento" pitchFamily="34" charset="-122"/>
                <a:cs typeface="Quattrocento" pitchFamily="34" charset="-120"/>
              </a:rPr>
              <a:t>Dedicated weekly academic half-day on Tuesday afternoons</a:t>
            </a:r>
            <a:endParaRPr lang="en-US" sz="1900" dirty="0"/>
          </a:p>
        </p:txBody>
      </p:sp>
      <p:sp>
        <p:nvSpPr>
          <p:cNvPr id="8" name="Shape 5"/>
          <p:cNvSpPr/>
          <p:nvPr/>
        </p:nvSpPr>
        <p:spPr>
          <a:xfrm>
            <a:off x="864037" y="3917275"/>
            <a:ext cx="12902327" cy="1481257"/>
          </a:xfrm>
          <a:prstGeom prst="roundRect">
            <a:avLst>
              <a:gd name="adj" fmla="val 2500"/>
            </a:avLst>
          </a:prstGeom>
          <a:solidFill>
            <a:srgbClr val="123332"/>
          </a:solidFill>
          <a:ln w="30480">
            <a:solidFill>
              <a:srgbClr val="4A6B6A"/>
            </a:solidFill>
            <a:prstDash val="solid"/>
          </a:ln>
        </p:spPr>
        <p:txBody>
          <a:bodyPr/>
          <a:lstStyle/>
          <a:p>
            <a:endParaRPr lang="en-US"/>
          </a:p>
        </p:txBody>
      </p:sp>
      <p:sp>
        <p:nvSpPr>
          <p:cNvPr id="9" name="Shape 6"/>
          <p:cNvSpPr/>
          <p:nvPr/>
        </p:nvSpPr>
        <p:spPr>
          <a:xfrm>
            <a:off x="894517" y="3947755"/>
            <a:ext cx="987504" cy="1420297"/>
          </a:xfrm>
          <a:prstGeom prst="roundRect">
            <a:avLst>
              <a:gd name="adj" fmla="val 46"/>
            </a:avLst>
          </a:prstGeom>
          <a:solidFill>
            <a:srgbClr val="315251"/>
          </a:solidFill>
          <a:ln/>
        </p:spPr>
        <p:txBody>
          <a:bodyPr/>
          <a:lstStyle/>
          <a:p>
            <a:endParaRPr lang="en-US"/>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03127" y="4472702"/>
            <a:ext cx="370284" cy="370284"/>
          </a:xfrm>
          <a:prstGeom prst="rect">
            <a:avLst/>
          </a:prstGeom>
        </p:spPr>
      </p:pic>
      <p:sp>
        <p:nvSpPr>
          <p:cNvPr id="11" name="Text 7"/>
          <p:cNvSpPr/>
          <p:nvPr/>
        </p:nvSpPr>
        <p:spPr>
          <a:xfrm>
            <a:off x="2128838" y="4194572"/>
            <a:ext cx="2962632" cy="370284"/>
          </a:xfrm>
          <a:prstGeom prst="rect">
            <a:avLst/>
          </a:prstGeom>
          <a:noFill/>
          <a:ln/>
        </p:spPr>
        <p:txBody>
          <a:bodyPr wrap="none" lIns="0" tIns="0" rIns="0" bIns="0" rtlCol="0" anchor="t"/>
          <a:lstStyle/>
          <a:p>
            <a:pPr marL="0" indent="0" algn="l">
              <a:lnSpc>
                <a:spcPts val="2900"/>
              </a:lnSpc>
              <a:buNone/>
            </a:pPr>
            <a:r>
              <a:rPr lang="en-US" sz="2300" b="1" dirty="0">
                <a:solidFill>
                  <a:srgbClr val="F9EEE7"/>
                </a:solidFill>
                <a:latin typeface="Quattrocento Bold" pitchFamily="34" charset="0"/>
                <a:ea typeface="Quattrocento Bold" pitchFamily="34" charset="-122"/>
                <a:cs typeface="Quattrocento Bold" pitchFamily="34" charset="-120"/>
              </a:rPr>
              <a:t>Expert Faculty</a:t>
            </a:r>
            <a:endParaRPr lang="en-US" sz="2300" dirty="0"/>
          </a:p>
        </p:txBody>
      </p:sp>
      <p:sp>
        <p:nvSpPr>
          <p:cNvPr id="12" name="Text 8"/>
          <p:cNvSpPr/>
          <p:nvPr/>
        </p:nvSpPr>
        <p:spPr>
          <a:xfrm>
            <a:off x="2128838" y="4712970"/>
            <a:ext cx="11360229" cy="395049"/>
          </a:xfrm>
          <a:prstGeom prst="rect">
            <a:avLst/>
          </a:prstGeom>
          <a:noFill/>
          <a:ln/>
        </p:spPr>
        <p:txBody>
          <a:bodyPr wrap="none" lIns="0" tIns="0" rIns="0" bIns="0" rtlCol="0" anchor="t"/>
          <a:lstStyle/>
          <a:p>
            <a:pPr marL="0" indent="0" algn="l">
              <a:lnSpc>
                <a:spcPts val="3100"/>
              </a:lnSpc>
              <a:buNone/>
            </a:pPr>
            <a:r>
              <a:rPr lang="en-US" sz="1900" dirty="0">
                <a:solidFill>
                  <a:srgbClr val="F9EEE7"/>
                </a:solidFill>
                <a:latin typeface="Quattrocento" pitchFamily="34" charset="0"/>
                <a:ea typeface="Quattrocento" pitchFamily="34" charset="-122"/>
                <a:cs typeface="Quattrocento" pitchFamily="34" charset="-120"/>
              </a:rPr>
              <a:t>Staff-facilitated interactive teaching integrating evidence-based practice and Royal College objectives</a:t>
            </a:r>
            <a:endParaRPr lang="en-US" sz="1900" dirty="0"/>
          </a:p>
        </p:txBody>
      </p:sp>
      <p:sp>
        <p:nvSpPr>
          <p:cNvPr id="13" name="Shape 9"/>
          <p:cNvSpPr/>
          <p:nvPr/>
        </p:nvSpPr>
        <p:spPr>
          <a:xfrm>
            <a:off x="864037" y="5645348"/>
            <a:ext cx="12902327" cy="1481257"/>
          </a:xfrm>
          <a:prstGeom prst="roundRect">
            <a:avLst>
              <a:gd name="adj" fmla="val 2500"/>
            </a:avLst>
          </a:prstGeom>
          <a:solidFill>
            <a:srgbClr val="123332"/>
          </a:solidFill>
          <a:ln w="30480">
            <a:solidFill>
              <a:srgbClr val="4A6B6A"/>
            </a:solidFill>
            <a:prstDash val="solid"/>
          </a:ln>
        </p:spPr>
        <p:txBody>
          <a:bodyPr/>
          <a:lstStyle/>
          <a:p>
            <a:endParaRPr lang="en-US"/>
          </a:p>
        </p:txBody>
      </p:sp>
      <p:sp>
        <p:nvSpPr>
          <p:cNvPr id="14" name="Shape 10"/>
          <p:cNvSpPr/>
          <p:nvPr/>
        </p:nvSpPr>
        <p:spPr>
          <a:xfrm>
            <a:off x="894517" y="5675828"/>
            <a:ext cx="987504" cy="1420297"/>
          </a:xfrm>
          <a:prstGeom prst="roundRect">
            <a:avLst>
              <a:gd name="adj" fmla="val 46"/>
            </a:avLst>
          </a:prstGeom>
          <a:solidFill>
            <a:srgbClr val="315251"/>
          </a:solidFill>
          <a:ln/>
        </p:spPr>
        <p:txBody>
          <a:bodyPr/>
          <a:lstStyle/>
          <a:p>
            <a:endParaRPr lang="en-US"/>
          </a:p>
        </p:txBody>
      </p:sp>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3127" y="6200775"/>
            <a:ext cx="370284" cy="370284"/>
          </a:xfrm>
          <a:prstGeom prst="rect">
            <a:avLst/>
          </a:prstGeom>
        </p:spPr>
      </p:pic>
      <p:sp>
        <p:nvSpPr>
          <p:cNvPr id="16" name="Text 11"/>
          <p:cNvSpPr/>
          <p:nvPr/>
        </p:nvSpPr>
        <p:spPr>
          <a:xfrm>
            <a:off x="2128838" y="5922645"/>
            <a:ext cx="2962632" cy="370284"/>
          </a:xfrm>
          <a:prstGeom prst="rect">
            <a:avLst/>
          </a:prstGeom>
          <a:noFill/>
          <a:ln/>
        </p:spPr>
        <p:txBody>
          <a:bodyPr wrap="none" lIns="0" tIns="0" rIns="0" bIns="0" rtlCol="0" anchor="t"/>
          <a:lstStyle/>
          <a:p>
            <a:pPr marL="0" indent="0" algn="l">
              <a:lnSpc>
                <a:spcPts val="2900"/>
              </a:lnSpc>
              <a:buNone/>
            </a:pPr>
            <a:r>
              <a:rPr lang="en-US" sz="2300" b="1" dirty="0">
                <a:solidFill>
                  <a:srgbClr val="F9EEE7"/>
                </a:solidFill>
                <a:latin typeface="Quattrocento Bold" pitchFamily="34" charset="0"/>
                <a:ea typeface="Quattrocento Bold" pitchFamily="34" charset="-122"/>
                <a:cs typeface="Quattrocento Bold" pitchFamily="34" charset="-120"/>
              </a:rPr>
              <a:t>Progressive Learning</a:t>
            </a:r>
            <a:endParaRPr lang="en-US" sz="2300" dirty="0"/>
          </a:p>
        </p:txBody>
      </p:sp>
      <p:sp>
        <p:nvSpPr>
          <p:cNvPr id="17" name="Text 12"/>
          <p:cNvSpPr/>
          <p:nvPr/>
        </p:nvSpPr>
        <p:spPr>
          <a:xfrm>
            <a:off x="2128838" y="6441043"/>
            <a:ext cx="11360229" cy="395049"/>
          </a:xfrm>
          <a:prstGeom prst="rect">
            <a:avLst/>
          </a:prstGeom>
          <a:noFill/>
          <a:ln/>
        </p:spPr>
        <p:txBody>
          <a:bodyPr wrap="none" lIns="0" tIns="0" rIns="0" bIns="0" rtlCol="0" anchor="t"/>
          <a:lstStyle/>
          <a:p>
            <a:pPr marL="0" indent="0" algn="l">
              <a:lnSpc>
                <a:spcPts val="3100"/>
              </a:lnSpc>
              <a:buNone/>
            </a:pPr>
            <a:r>
              <a:rPr lang="en-US" sz="1900" dirty="0">
                <a:solidFill>
                  <a:srgbClr val="F9EEE7"/>
                </a:solidFill>
                <a:latin typeface="Quattrocento" pitchFamily="34" charset="0"/>
                <a:ea typeface="Quattrocento" pitchFamily="34" charset="-122"/>
                <a:cs typeface="Quattrocento" pitchFamily="34" charset="-120"/>
              </a:rPr>
              <a:t>Structured two-year curriculum responsive to trainee feedback   </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64037" y="1275040"/>
            <a:ext cx="7415927" cy="1481376"/>
          </a:xfrm>
          <a:prstGeom prst="rect">
            <a:avLst/>
          </a:prstGeom>
          <a:noFill/>
          <a:ln/>
        </p:spPr>
        <p:txBody>
          <a:bodyPr wrap="square" lIns="0" tIns="0" rIns="0" bIns="0" rtlCol="0" anchor="t"/>
          <a:lstStyle/>
          <a:p>
            <a:pPr marL="0" indent="0" algn="ctr">
              <a:lnSpc>
                <a:spcPts val="5800"/>
              </a:lnSpc>
              <a:buNone/>
            </a:pPr>
            <a:r>
              <a:rPr lang="en-US" sz="4650" b="1" dirty="0">
                <a:solidFill>
                  <a:srgbClr val="FFD9BE"/>
                </a:solidFill>
                <a:latin typeface="Quattrocento Bold" pitchFamily="34" charset="0"/>
                <a:ea typeface="Quattrocento Bold" pitchFamily="34" charset="-122"/>
                <a:cs typeface="Quattrocento Bold" pitchFamily="34" charset="-120"/>
              </a:rPr>
              <a:t>Supportive Research Environment</a:t>
            </a:r>
            <a:endParaRPr lang="en-US" sz="4650" dirty="0"/>
          </a:p>
        </p:txBody>
      </p:sp>
      <p:sp>
        <p:nvSpPr>
          <p:cNvPr id="4" name="Text 1"/>
          <p:cNvSpPr/>
          <p:nvPr/>
        </p:nvSpPr>
        <p:spPr>
          <a:xfrm>
            <a:off x="864037" y="3126700"/>
            <a:ext cx="7415927" cy="2320528"/>
          </a:xfrm>
          <a:prstGeom prst="rect">
            <a:avLst/>
          </a:prstGeom>
          <a:noFill/>
          <a:ln/>
        </p:spPr>
        <p:txBody>
          <a:bodyPr wrap="square" lIns="0" tIns="0" rIns="0" bIns="0" rtlCol="0" anchor="t"/>
          <a:lstStyle/>
          <a:p>
            <a:pPr marL="342900" indent="-342900" algn="l">
              <a:lnSpc>
                <a:spcPts val="3100"/>
              </a:lnSpc>
              <a:buSzPct val="100000"/>
              <a:buChar char="•"/>
            </a:pPr>
            <a:r>
              <a:rPr lang="en-US" sz="1900" dirty="0">
                <a:solidFill>
                  <a:srgbClr val="F9EEE7"/>
                </a:solidFill>
                <a:latin typeface="Quattrocento" pitchFamily="34" charset="0"/>
                <a:ea typeface="Quattrocento" pitchFamily="34" charset="-122"/>
                <a:cs typeface="Quattrocento" pitchFamily="34" charset="-120"/>
              </a:rPr>
              <a:t>Abdundant clinical research opportunities</a:t>
            </a:r>
            <a:endParaRPr lang="en-US" sz="1900" dirty="0"/>
          </a:p>
          <a:p>
            <a:pPr marL="342900" indent="-342900" algn="l">
              <a:lnSpc>
                <a:spcPts val="3100"/>
              </a:lnSpc>
              <a:buSzPct val="100000"/>
              <a:buChar char="•"/>
            </a:pPr>
            <a:r>
              <a:rPr lang="en-US" sz="1900" dirty="0">
                <a:solidFill>
                  <a:srgbClr val="F9EEE7"/>
                </a:solidFill>
                <a:latin typeface="Quattrocento" pitchFamily="34" charset="0"/>
                <a:ea typeface="Quattrocento" pitchFamily="34" charset="-122"/>
                <a:cs typeface="Quattrocento" pitchFamily="34" charset="-120"/>
              </a:rPr>
              <a:t>Translational research in microbiome and metabolomics</a:t>
            </a:r>
            <a:endParaRPr lang="en-US" sz="1900" dirty="0"/>
          </a:p>
          <a:p>
            <a:pPr marL="342900" indent="-342900" algn="l">
              <a:lnSpc>
                <a:spcPts val="3100"/>
              </a:lnSpc>
              <a:buSzPct val="100000"/>
              <a:buChar char="•"/>
            </a:pPr>
            <a:r>
              <a:rPr lang="en-US" sz="1900" dirty="0">
                <a:solidFill>
                  <a:srgbClr val="F9EEE7"/>
                </a:solidFill>
                <a:latin typeface="Quattrocento" pitchFamily="34" charset="0"/>
                <a:ea typeface="Quattrocento" pitchFamily="34" charset="-122"/>
                <a:cs typeface="Quattrocento" pitchFamily="34" charset="-120"/>
              </a:rPr>
              <a:t>Artificial intelligence applications in gastroenterology</a:t>
            </a:r>
            <a:endParaRPr lang="en-US" sz="1900" dirty="0"/>
          </a:p>
          <a:p>
            <a:pPr marL="342900" indent="-342900" algn="l">
              <a:lnSpc>
                <a:spcPts val="3100"/>
              </a:lnSpc>
              <a:buSzPct val="100000"/>
              <a:buChar char="•"/>
            </a:pPr>
            <a:r>
              <a:rPr lang="en-US" sz="1900" dirty="0">
                <a:solidFill>
                  <a:srgbClr val="F9EEE7"/>
                </a:solidFill>
                <a:latin typeface="Quattrocento" pitchFamily="34" charset="0"/>
                <a:ea typeface="Quattrocento" pitchFamily="34" charset="-122"/>
                <a:cs typeface="Quattrocento" pitchFamily="34" charset="-120"/>
              </a:rPr>
              <a:t>Incorporation in CIDsCaNN initiatives</a:t>
            </a:r>
            <a:endParaRPr lang="en-US" sz="1900" dirty="0"/>
          </a:p>
          <a:p>
            <a:pPr marL="342900" indent="-342900" algn="l">
              <a:lnSpc>
                <a:spcPts val="3100"/>
              </a:lnSpc>
              <a:buSzPct val="100000"/>
              <a:buChar char="•"/>
            </a:pPr>
            <a:r>
              <a:rPr lang="en-US" sz="1900" dirty="0">
                <a:solidFill>
                  <a:srgbClr val="F9EEE7"/>
                </a:solidFill>
                <a:latin typeface="Quattrocento" pitchFamily="34" charset="0"/>
                <a:ea typeface="Quattrocento" pitchFamily="34" charset="-122"/>
                <a:cs typeface="Quattrocento" pitchFamily="34" charset="-120"/>
              </a:rPr>
              <a:t>Clinical trials and innovative therapeutic studies</a:t>
            </a:r>
            <a:endParaRPr lang="en-US" sz="1900" dirty="0"/>
          </a:p>
        </p:txBody>
      </p:sp>
      <p:sp>
        <p:nvSpPr>
          <p:cNvPr id="5" name="Shape 2"/>
          <p:cNvSpPr/>
          <p:nvPr/>
        </p:nvSpPr>
        <p:spPr>
          <a:xfrm>
            <a:off x="864037" y="5848278"/>
            <a:ext cx="7415927" cy="38457"/>
          </a:xfrm>
          <a:prstGeom prst="rect">
            <a:avLst/>
          </a:prstGeom>
          <a:solidFill>
            <a:srgbClr val="F9EEE7">
              <a:alpha val="50000"/>
            </a:srgbClr>
          </a:solidFill>
          <a:ln/>
        </p:spPr>
        <p:txBody>
          <a:bodyPr/>
          <a:lstStyle/>
          <a:p>
            <a:endParaRPr lang="en-US"/>
          </a:p>
        </p:txBody>
      </p:sp>
      <p:sp>
        <p:nvSpPr>
          <p:cNvPr id="6" name="Text 3"/>
          <p:cNvSpPr/>
          <p:nvPr/>
        </p:nvSpPr>
        <p:spPr>
          <a:xfrm>
            <a:off x="864037" y="6164342"/>
            <a:ext cx="7415927" cy="790099"/>
          </a:xfrm>
          <a:prstGeom prst="rect">
            <a:avLst/>
          </a:prstGeom>
          <a:noFill/>
          <a:ln/>
        </p:spPr>
        <p:txBody>
          <a:bodyPr wrap="square" lIns="0" tIns="0" rIns="0" bIns="0" rtlCol="0" anchor="t"/>
          <a:lstStyle/>
          <a:p>
            <a:pPr marL="0" indent="0" algn="l">
              <a:lnSpc>
                <a:spcPts val="3100"/>
              </a:lnSpc>
              <a:buNone/>
            </a:pPr>
            <a:r>
              <a:rPr lang="en-US" sz="1900" b="1" dirty="0">
                <a:solidFill>
                  <a:srgbClr val="F9EEE7"/>
                </a:solidFill>
                <a:latin typeface="Quattrocento" pitchFamily="34" charset="0"/>
                <a:ea typeface="Quattrocento" pitchFamily="34" charset="-122"/>
                <a:cs typeface="Quattrocento" pitchFamily="34" charset="-120"/>
              </a:rPr>
              <a:t>Funding success:</a:t>
            </a:r>
            <a:r>
              <a:rPr lang="en-US" sz="1900" dirty="0">
                <a:solidFill>
                  <a:srgbClr val="F9EEE7"/>
                </a:solidFill>
                <a:latin typeface="Quattrocento" pitchFamily="34" charset="0"/>
                <a:ea typeface="Quattrocento" pitchFamily="34" charset="-122"/>
                <a:cs typeface="Quattrocento" pitchFamily="34" charset="-120"/>
              </a:rPr>
              <a:t> Consistent funding support for third-year training, in addition to trainee research and presentation grants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48075" y="513874"/>
            <a:ext cx="7334012" cy="553641"/>
          </a:xfrm>
          <a:prstGeom prst="rect">
            <a:avLst/>
          </a:prstGeom>
          <a:noFill/>
          <a:ln/>
        </p:spPr>
        <p:txBody>
          <a:bodyPr wrap="none" lIns="0" tIns="0" rIns="0" bIns="0" rtlCol="0" anchor="t"/>
          <a:lstStyle/>
          <a:p>
            <a:pPr marL="0" indent="0" algn="ctr">
              <a:lnSpc>
                <a:spcPts val="4350"/>
              </a:lnSpc>
              <a:buNone/>
            </a:pPr>
            <a:r>
              <a:rPr lang="en-US" sz="3450" b="1" dirty="0">
                <a:solidFill>
                  <a:srgbClr val="FFD9BE"/>
                </a:solidFill>
                <a:latin typeface="Quattrocento Bold" pitchFamily="34" charset="0"/>
                <a:ea typeface="Quattrocento Bold" pitchFamily="34" charset="-122"/>
                <a:cs typeface="Quattrocento Bold" pitchFamily="34" charset="-120"/>
              </a:rPr>
              <a:t>Collaborative Interdisciplinary Care</a:t>
            </a:r>
            <a:endParaRPr lang="en-US" sz="3450" dirty="0"/>
          </a:p>
        </p:txBody>
      </p:sp>
      <p:pic>
        <p:nvPicPr>
          <p:cNvPr id="3" name="Image 0" descr="preencoded.png"/>
          <p:cNvPicPr>
            <a:picLocks noChangeAspect="1"/>
          </p:cNvPicPr>
          <p:nvPr/>
        </p:nvPicPr>
        <p:blipFill>
          <a:blip r:embed="rId3"/>
          <a:stretch>
            <a:fillRect/>
          </a:stretch>
        </p:blipFill>
        <p:spPr>
          <a:xfrm>
            <a:off x="2222302" y="1274326"/>
            <a:ext cx="10185678" cy="5460087"/>
          </a:xfrm>
          <a:prstGeom prst="rect">
            <a:avLst/>
          </a:prstGeom>
        </p:spPr>
      </p:pic>
      <p:sp>
        <p:nvSpPr>
          <p:cNvPr id="4" name="Text 1"/>
          <p:cNvSpPr/>
          <p:nvPr/>
        </p:nvSpPr>
        <p:spPr>
          <a:xfrm>
            <a:off x="2463305" y="2440900"/>
            <a:ext cx="1645955" cy="541647"/>
          </a:xfrm>
          <a:prstGeom prst="rect">
            <a:avLst/>
          </a:prstGeom>
          <a:noFill/>
          <a:ln/>
        </p:spPr>
        <p:txBody>
          <a:bodyPr wrap="square" lIns="0" tIns="0" rIns="0" bIns="0" rtlCol="0" anchor="t"/>
          <a:lstStyle/>
          <a:p>
            <a:pPr marL="0" indent="0" algn="l">
              <a:lnSpc>
                <a:spcPts val="2100"/>
              </a:lnSpc>
              <a:buNone/>
            </a:pPr>
            <a:r>
              <a:rPr lang="en-US" sz="1700" b="1" dirty="0">
                <a:solidFill>
                  <a:srgbClr val="F9EEE7"/>
                </a:solidFill>
                <a:latin typeface="Quattrocento Bold" pitchFamily="34" charset="0"/>
                <a:ea typeface="Quattrocento Bold" pitchFamily="34" charset="-122"/>
                <a:cs typeface="Quattrocento Bold" pitchFamily="34" charset="-120"/>
              </a:rPr>
              <a:t>Dietitians and Nurses</a:t>
            </a:r>
            <a:endParaRPr lang="en-US" sz="1700" dirty="0"/>
          </a:p>
        </p:txBody>
      </p:sp>
      <p:sp>
        <p:nvSpPr>
          <p:cNvPr id="5" name="Text 2"/>
          <p:cNvSpPr/>
          <p:nvPr/>
        </p:nvSpPr>
        <p:spPr>
          <a:xfrm>
            <a:off x="2463305" y="3062838"/>
            <a:ext cx="1645955" cy="394552"/>
          </a:xfrm>
          <a:prstGeom prst="rect">
            <a:avLst/>
          </a:prstGeom>
          <a:noFill/>
          <a:ln/>
        </p:spPr>
        <p:txBody>
          <a:bodyPr wrap="square" lIns="0" tIns="0" rIns="0" bIns="0" rtlCol="0" anchor="t"/>
          <a:lstStyle/>
          <a:p>
            <a:pPr marL="0" indent="0" algn="l">
              <a:lnSpc>
                <a:spcPts val="1550"/>
              </a:lnSpc>
              <a:buNone/>
            </a:pPr>
            <a:r>
              <a:rPr lang="en-US" sz="1400" dirty="0">
                <a:solidFill>
                  <a:srgbClr val="F9EEE7"/>
                </a:solidFill>
                <a:latin typeface="Quattrocento" pitchFamily="34" charset="0"/>
                <a:ea typeface="Quattrocento" pitchFamily="34" charset="-122"/>
                <a:cs typeface="Quattrocento" pitchFamily="34" charset="-120"/>
              </a:rPr>
              <a:t>Expert clinical and nutritional support</a:t>
            </a:r>
            <a:endParaRPr lang="en-US" sz="1400" dirty="0"/>
          </a:p>
        </p:txBody>
      </p:sp>
      <p:sp>
        <p:nvSpPr>
          <p:cNvPr id="6" name="Text 3"/>
          <p:cNvSpPr/>
          <p:nvPr/>
        </p:nvSpPr>
        <p:spPr>
          <a:xfrm>
            <a:off x="2463305" y="4551348"/>
            <a:ext cx="1645955" cy="270823"/>
          </a:xfrm>
          <a:prstGeom prst="rect">
            <a:avLst/>
          </a:prstGeom>
          <a:noFill/>
          <a:ln/>
        </p:spPr>
        <p:txBody>
          <a:bodyPr wrap="none" lIns="0" tIns="0" rIns="0" bIns="0" rtlCol="0" anchor="t"/>
          <a:lstStyle/>
          <a:p>
            <a:pPr marL="0" indent="0" algn="l">
              <a:lnSpc>
                <a:spcPts val="2100"/>
              </a:lnSpc>
              <a:buNone/>
            </a:pPr>
            <a:r>
              <a:rPr lang="en-US" sz="1700" b="1" dirty="0">
                <a:solidFill>
                  <a:srgbClr val="F9EEE7"/>
                </a:solidFill>
                <a:latin typeface="Quattrocento Bold" pitchFamily="34" charset="0"/>
                <a:ea typeface="Quattrocento Bold" pitchFamily="34" charset="-122"/>
                <a:cs typeface="Quattrocento Bold" pitchFamily="34" charset="-120"/>
              </a:rPr>
              <a:t>Adult GI</a:t>
            </a:r>
            <a:endParaRPr lang="en-US" sz="1700" dirty="0"/>
          </a:p>
        </p:txBody>
      </p:sp>
      <p:sp>
        <p:nvSpPr>
          <p:cNvPr id="7" name="Text 4"/>
          <p:cNvSpPr/>
          <p:nvPr/>
        </p:nvSpPr>
        <p:spPr>
          <a:xfrm>
            <a:off x="2463305" y="4902463"/>
            <a:ext cx="1645955" cy="789105"/>
          </a:xfrm>
          <a:prstGeom prst="rect">
            <a:avLst/>
          </a:prstGeom>
          <a:noFill/>
          <a:ln/>
        </p:spPr>
        <p:txBody>
          <a:bodyPr wrap="square" lIns="0" tIns="0" rIns="0" bIns="0" rtlCol="0" anchor="t"/>
          <a:lstStyle/>
          <a:p>
            <a:pPr marL="0" indent="0" algn="l">
              <a:lnSpc>
                <a:spcPts val="1550"/>
              </a:lnSpc>
              <a:buNone/>
            </a:pPr>
            <a:r>
              <a:rPr lang="en-US" sz="1400" dirty="0">
                <a:solidFill>
                  <a:srgbClr val="F9EEE7"/>
                </a:solidFill>
                <a:latin typeface="Quattrocento" pitchFamily="34" charset="0"/>
                <a:ea typeface="Quattrocento" pitchFamily="34" charset="-122"/>
                <a:cs typeface="Quattrocento" pitchFamily="34" charset="-120"/>
              </a:rPr>
              <a:t>Combined academic rounds and endoscopy training</a:t>
            </a:r>
            <a:endParaRPr lang="en-US" sz="1400" dirty="0"/>
          </a:p>
        </p:txBody>
      </p:sp>
      <p:sp>
        <p:nvSpPr>
          <p:cNvPr id="8" name="Text 5"/>
          <p:cNvSpPr/>
          <p:nvPr/>
        </p:nvSpPr>
        <p:spPr>
          <a:xfrm>
            <a:off x="10512427" y="4551348"/>
            <a:ext cx="1645955" cy="541647"/>
          </a:xfrm>
          <a:prstGeom prst="rect">
            <a:avLst/>
          </a:prstGeom>
          <a:noFill/>
          <a:ln/>
        </p:spPr>
        <p:txBody>
          <a:bodyPr wrap="square" lIns="0" tIns="0" rIns="0" bIns="0" rtlCol="0" anchor="t"/>
          <a:lstStyle/>
          <a:p>
            <a:pPr marL="0" indent="0" algn="l">
              <a:lnSpc>
                <a:spcPts val="2100"/>
              </a:lnSpc>
              <a:buNone/>
            </a:pPr>
            <a:r>
              <a:rPr lang="en-US" sz="1700" b="1" dirty="0">
                <a:solidFill>
                  <a:srgbClr val="F9EEE7"/>
                </a:solidFill>
                <a:latin typeface="Quattrocento Bold" pitchFamily="34" charset="0"/>
                <a:ea typeface="Quattrocento Bold" pitchFamily="34" charset="-122"/>
                <a:cs typeface="Quattrocento Bold" pitchFamily="34" charset="-120"/>
              </a:rPr>
              <a:t>Pediatric Surgery</a:t>
            </a:r>
            <a:endParaRPr lang="en-US" sz="1700" dirty="0"/>
          </a:p>
        </p:txBody>
      </p:sp>
      <p:sp>
        <p:nvSpPr>
          <p:cNvPr id="9" name="Text 6"/>
          <p:cNvSpPr/>
          <p:nvPr/>
        </p:nvSpPr>
        <p:spPr>
          <a:xfrm>
            <a:off x="10512427" y="5173286"/>
            <a:ext cx="1645955" cy="591829"/>
          </a:xfrm>
          <a:prstGeom prst="rect">
            <a:avLst/>
          </a:prstGeom>
          <a:noFill/>
          <a:ln/>
        </p:spPr>
        <p:txBody>
          <a:bodyPr wrap="square" lIns="0" tIns="0" rIns="0" bIns="0" rtlCol="0" anchor="t"/>
          <a:lstStyle/>
          <a:p>
            <a:pPr marL="0" indent="0" algn="l">
              <a:lnSpc>
                <a:spcPts val="1550"/>
              </a:lnSpc>
              <a:buNone/>
            </a:pPr>
            <a:r>
              <a:rPr lang="en-US" sz="1400" dirty="0">
                <a:solidFill>
                  <a:srgbClr val="F9EEE7"/>
                </a:solidFill>
                <a:latin typeface="Quattrocento" pitchFamily="34" charset="0"/>
                <a:ea typeface="Quattrocento" pitchFamily="34" charset="-122"/>
                <a:cs typeface="Quattrocento" pitchFamily="34" charset="-120"/>
              </a:rPr>
              <a:t>Combined clinical and academic rounds</a:t>
            </a:r>
            <a:endParaRPr lang="en-US" sz="1400" dirty="0"/>
          </a:p>
        </p:txBody>
      </p:sp>
      <p:sp>
        <p:nvSpPr>
          <p:cNvPr id="10" name="Text 7"/>
          <p:cNvSpPr/>
          <p:nvPr/>
        </p:nvSpPr>
        <p:spPr>
          <a:xfrm>
            <a:off x="10512427" y="2243624"/>
            <a:ext cx="1645955" cy="541647"/>
          </a:xfrm>
          <a:prstGeom prst="rect">
            <a:avLst/>
          </a:prstGeom>
          <a:noFill/>
          <a:ln/>
        </p:spPr>
        <p:txBody>
          <a:bodyPr wrap="square" lIns="0" tIns="0" rIns="0" bIns="0" rtlCol="0" anchor="t"/>
          <a:lstStyle/>
          <a:p>
            <a:pPr marL="0" indent="0" algn="l">
              <a:lnSpc>
                <a:spcPts val="2100"/>
              </a:lnSpc>
              <a:buNone/>
            </a:pPr>
            <a:r>
              <a:rPr lang="en-US" sz="1700" b="1" dirty="0">
                <a:solidFill>
                  <a:srgbClr val="F9EEE7"/>
                </a:solidFill>
                <a:latin typeface="Quattrocento Bold" pitchFamily="34" charset="0"/>
                <a:ea typeface="Quattrocento Bold" pitchFamily="34" charset="-122"/>
                <a:cs typeface="Quattrocento Bold" pitchFamily="34" charset="-120"/>
              </a:rPr>
              <a:t>Pathology and Radiology</a:t>
            </a:r>
            <a:endParaRPr lang="en-US" sz="1700" dirty="0"/>
          </a:p>
        </p:txBody>
      </p:sp>
      <p:sp>
        <p:nvSpPr>
          <p:cNvPr id="11" name="Text 8"/>
          <p:cNvSpPr/>
          <p:nvPr/>
        </p:nvSpPr>
        <p:spPr>
          <a:xfrm>
            <a:off x="10512427" y="2865562"/>
            <a:ext cx="1645955" cy="591829"/>
          </a:xfrm>
          <a:prstGeom prst="rect">
            <a:avLst/>
          </a:prstGeom>
          <a:noFill/>
          <a:ln/>
        </p:spPr>
        <p:txBody>
          <a:bodyPr wrap="square" lIns="0" tIns="0" rIns="0" bIns="0" rtlCol="0" anchor="t"/>
          <a:lstStyle/>
          <a:p>
            <a:pPr marL="0" indent="0" algn="l">
              <a:lnSpc>
                <a:spcPts val="1550"/>
              </a:lnSpc>
              <a:buNone/>
            </a:pPr>
            <a:r>
              <a:rPr lang="en-US" sz="1400" dirty="0">
                <a:solidFill>
                  <a:srgbClr val="F9EEE7"/>
                </a:solidFill>
                <a:latin typeface="Quattrocento" pitchFamily="34" charset="0"/>
                <a:ea typeface="Quattrocento" pitchFamily="34" charset="-122"/>
                <a:cs typeface="Quattrocento" pitchFamily="34" charset="-120"/>
              </a:rPr>
              <a:t>Joint rounds Integrated clinical partnership</a:t>
            </a:r>
            <a:endParaRPr lang="en-US" sz="1400" dirty="0"/>
          </a:p>
        </p:txBody>
      </p:sp>
      <p:sp>
        <p:nvSpPr>
          <p:cNvPr id="12" name="Text 9"/>
          <p:cNvSpPr/>
          <p:nvPr/>
        </p:nvSpPr>
        <p:spPr>
          <a:xfrm>
            <a:off x="2499003" y="7044690"/>
            <a:ext cx="9908977" cy="515779"/>
          </a:xfrm>
          <a:prstGeom prst="rect">
            <a:avLst/>
          </a:prstGeom>
          <a:noFill/>
          <a:ln/>
        </p:spPr>
        <p:txBody>
          <a:bodyPr wrap="square" lIns="0" tIns="0" rIns="0" bIns="0" rtlCol="0" anchor="t"/>
          <a:lstStyle/>
          <a:p>
            <a:pPr marL="0" indent="0" algn="l">
              <a:lnSpc>
                <a:spcPts val="2000"/>
              </a:lnSpc>
              <a:buNone/>
            </a:pPr>
            <a:r>
              <a:rPr lang="en-US" sz="1450" dirty="0">
                <a:solidFill>
                  <a:srgbClr val="F9EEE7"/>
                </a:solidFill>
                <a:latin typeface="Quattrocento" pitchFamily="34" charset="0"/>
                <a:ea typeface="Quattrocento" pitchFamily="34" charset="-122"/>
                <a:cs typeface="Quattrocento" pitchFamily="34" charset="-120"/>
              </a:rPr>
              <a:t>Multidisciplinary mentorship and committed faculty engagement leads to enhanced clinical learning and research opportunities for trainees. </a:t>
            </a:r>
            <a:endParaRPr lang="en-US" sz="1450" dirty="0"/>
          </a:p>
        </p:txBody>
      </p:sp>
      <p:sp>
        <p:nvSpPr>
          <p:cNvPr id="13" name="Shape 10"/>
          <p:cNvSpPr/>
          <p:nvPr/>
        </p:nvSpPr>
        <p:spPr>
          <a:xfrm>
            <a:off x="2222302" y="6889552"/>
            <a:ext cx="22860" cy="826056"/>
          </a:xfrm>
          <a:prstGeom prst="rect">
            <a:avLst/>
          </a:prstGeom>
          <a:solidFill>
            <a:srgbClr val="EF9C82"/>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36162" y="639366"/>
            <a:ext cx="5557838" cy="694730"/>
          </a:xfrm>
          <a:prstGeom prst="rect">
            <a:avLst/>
          </a:prstGeom>
          <a:noFill/>
          <a:ln/>
        </p:spPr>
        <p:txBody>
          <a:bodyPr wrap="none" lIns="0" tIns="0" rIns="0" bIns="0" rtlCol="0" anchor="t"/>
          <a:lstStyle/>
          <a:p>
            <a:pPr marL="0" indent="0" algn="ctr">
              <a:lnSpc>
                <a:spcPts val="5450"/>
              </a:lnSpc>
              <a:buNone/>
            </a:pPr>
            <a:r>
              <a:rPr lang="en-US" sz="4350" b="1" dirty="0">
                <a:solidFill>
                  <a:srgbClr val="FFD9BE"/>
                </a:solidFill>
                <a:latin typeface="Quattrocento Bold" pitchFamily="34" charset="0"/>
                <a:ea typeface="Quattrocento Bold" pitchFamily="34" charset="-122"/>
                <a:cs typeface="Quattrocento Bold" pitchFamily="34" charset="-120"/>
              </a:rPr>
              <a:t>Life in Edmonton</a:t>
            </a:r>
            <a:endParaRPr lang="en-US" sz="4350" dirty="0"/>
          </a:p>
        </p:txBody>
      </p:sp>
      <p:sp>
        <p:nvSpPr>
          <p:cNvPr id="3" name="Text 1"/>
          <p:cNvSpPr/>
          <p:nvPr/>
        </p:nvSpPr>
        <p:spPr>
          <a:xfrm>
            <a:off x="923568" y="1877020"/>
            <a:ext cx="3334703" cy="416838"/>
          </a:xfrm>
          <a:prstGeom prst="rect">
            <a:avLst/>
          </a:prstGeom>
          <a:noFill/>
          <a:ln/>
        </p:spPr>
        <p:txBody>
          <a:bodyPr wrap="none" lIns="0" tIns="0" rIns="0" bIns="0" rtlCol="0" anchor="t"/>
          <a:lstStyle/>
          <a:p>
            <a:pPr marL="0" indent="0" algn="l">
              <a:lnSpc>
                <a:spcPts val="3250"/>
              </a:lnSpc>
              <a:buNone/>
            </a:pPr>
            <a:endParaRPr lang="en-US" sz="2600" dirty="0"/>
          </a:p>
        </p:txBody>
      </p:sp>
      <p:sp>
        <p:nvSpPr>
          <p:cNvPr id="4" name="Text 2"/>
          <p:cNvSpPr/>
          <p:nvPr/>
        </p:nvSpPr>
        <p:spPr>
          <a:xfrm>
            <a:off x="923568" y="2301168"/>
            <a:ext cx="6776442" cy="3175635"/>
          </a:xfrm>
          <a:prstGeom prst="rect">
            <a:avLst/>
          </a:prstGeom>
          <a:noFill/>
          <a:ln/>
        </p:spPr>
        <p:txBody>
          <a:bodyPr wrap="square" lIns="0" tIns="0" rIns="0" bIns="0" rtlCol="0" anchor="t"/>
          <a:lstStyle/>
          <a:p>
            <a:pPr marL="342900" indent="-342900" algn="l">
              <a:lnSpc>
                <a:spcPts val="2800"/>
              </a:lnSpc>
              <a:buSzPct val="100000"/>
              <a:buChar char="•"/>
            </a:pPr>
            <a:r>
              <a:rPr lang="en-US" sz="1800" dirty="0">
                <a:solidFill>
                  <a:srgbClr val="F9EEE7"/>
                </a:solidFill>
                <a:latin typeface="Quattrocento" pitchFamily="34" charset="0"/>
                <a:ea typeface="Quattrocento" pitchFamily="34" charset="-122"/>
                <a:cs typeface="Quattrocento" pitchFamily="34" charset="-120"/>
              </a:rPr>
              <a:t>Thriving arts and culture scene, diverse culinary options, and year-round festivals</a:t>
            </a:r>
            <a:endParaRPr lang="en-US" sz="1800" dirty="0"/>
          </a:p>
          <a:p>
            <a:pPr marL="342900" indent="-342900" algn="l">
              <a:lnSpc>
                <a:spcPts val="2800"/>
              </a:lnSpc>
              <a:buSzPct val="100000"/>
              <a:buChar char="•"/>
            </a:pPr>
            <a:endParaRPr lang="en-US" sz="1800" dirty="0">
              <a:solidFill>
                <a:srgbClr val="F9EEE7"/>
              </a:solidFill>
              <a:latin typeface="Quattrocento" pitchFamily="34" charset="0"/>
              <a:ea typeface="Quattrocento" pitchFamily="34" charset="-122"/>
              <a:cs typeface="Quattrocento" pitchFamily="34" charset="-120"/>
            </a:endParaRPr>
          </a:p>
          <a:p>
            <a:pPr marL="342900" indent="-342900" algn="l">
              <a:lnSpc>
                <a:spcPts val="2800"/>
              </a:lnSpc>
              <a:buSzPct val="100000"/>
              <a:buChar char="•"/>
            </a:pPr>
            <a:r>
              <a:rPr lang="en-US" sz="1800" dirty="0">
                <a:solidFill>
                  <a:srgbClr val="F9EEE7"/>
                </a:solidFill>
                <a:latin typeface="Quattrocento" pitchFamily="34" charset="0"/>
                <a:ea typeface="Quattrocento" pitchFamily="34" charset="-122"/>
                <a:cs typeface="Quattrocento" pitchFamily="34" charset="-120"/>
              </a:rPr>
              <a:t>Edmonton River Valley is North America's largest urban parkland - many opportunities for outdoor activities like cycling, running and hiking</a:t>
            </a:r>
            <a:endParaRPr lang="en-US" sz="1800" dirty="0"/>
          </a:p>
          <a:p>
            <a:pPr marL="342900" indent="-342900" algn="l">
              <a:lnSpc>
                <a:spcPts val="2800"/>
              </a:lnSpc>
              <a:buSzPct val="100000"/>
              <a:buChar char="•"/>
            </a:pPr>
            <a:endParaRPr lang="en-US" sz="1800" dirty="0">
              <a:solidFill>
                <a:srgbClr val="F9EEE7"/>
              </a:solidFill>
              <a:latin typeface="Quattrocento" pitchFamily="34" charset="0"/>
              <a:ea typeface="Quattrocento" pitchFamily="34" charset="-122"/>
              <a:cs typeface="Quattrocento" pitchFamily="34" charset="-120"/>
            </a:endParaRPr>
          </a:p>
          <a:p>
            <a:pPr marL="342900" indent="-342900" algn="l">
              <a:lnSpc>
                <a:spcPts val="2800"/>
              </a:lnSpc>
              <a:buSzPct val="100000"/>
              <a:buChar char="•"/>
            </a:pPr>
            <a:r>
              <a:rPr lang="en-US" sz="1800" dirty="0">
                <a:solidFill>
                  <a:srgbClr val="F9EEE7"/>
                </a:solidFill>
                <a:latin typeface="Quattrocento" pitchFamily="34" charset="0"/>
                <a:ea typeface="Quattrocento" pitchFamily="34" charset="-122"/>
                <a:cs typeface="Quattrocento" pitchFamily="34" charset="-120"/>
              </a:rPr>
              <a:t>Affordable living </a:t>
            </a:r>
            <a:endParaRPr lang="en-US" sz="1800" dirty="0"/>
          </a:p>
          <a:p>
            <a:pPr marL="342900" indent="-342900" algn="l">
              <a:lnSpc>
                <a:spcPts val="2800"/>
              </a:lnSpc>
              <a:buSzPct val="100000"/>
              <a:buChar char="•"/>
            </a:pPr>
            <a:endParaRPr lang="en-US" sz="1800" dirty="0">
              <a:solidFill>
                <a:srgbClr val="F9EEE7"/>
              </a:solidFill>
              <a:latin typeface="Quattrocento" pitchFamily="34" charset="0"/>
              <a:ea typeface="Quattrocento" pitchFamily="34" charset="-122"/>
              <a:cs typeface="Quattrocento" pitchFamily="34" charset="-120"/>
            </a:endParaRPr>
          </a:p>
          <a:p>
            <a:pPr marL="342900" indent="-342900" algn="l">
              <a:lnSpc>
                <a:spcPts val="2800"/>
              </a:lnSpc>
              <a:buSzPct val="100000"/>
              <a:buChar char="•"/>
            </a:pPr>
            <a:r>
              <a:rPr lang="en-US" sz="1800" dirty="0">
                <a:solidFill>
                  <a:srgbClr val="F9EEE7"/>
                </a:solidFill>
                <a:latin typeface="Quattrocento" pitchFamily="34" charset="0"/>
                <a:ea typeface="Quattrocento" pitchFamily="34" charset="-122"/>
                <a:cs typeface="Quattrocento" pitchFamily="34" charset="-120"/>
              </a:rPr>
              <a:t>Easy access to the Canadian Rockies</a:t>
            </a:r>
            <a:endParaRPr lang="en-US" sz="1800" dirty="0"/>
          </a:p>
          <a:p>
            <a:pPr marL="342900" indent="-342900" algn="l">
              <a:lnSpc>
                <a:spcPts val="2800"/>
              </a:lnSpc>
              <a:buSzPct val="100000"/>
              <a:buChar char="•"/>
            </a:pPr>
            <a:endParaRPr lang="en-US" sz="1800" dirty="0">
              <a:solidFill>
                <a:srgbClr val="F9EEE7"/>
              </a:solidFill>
              <a:latin typeface="Quattrocento" pitchFamily="34" charset="0"/>
              <a:ea typeface="Quattrocento" pitchFamily="34" charset="-122"/>
              <a:cs typeface="Quattrocento" pitchFamily="34" charset="-120"/>
            </a:endParaRPr>
          </a:p>
          <a:p>
            <a:pPr marL="342900" indent="-342900" algn="l">
              <a:lnSpc>
                <a:spcPts val="2800"/>
              </a:lnSpc>
              <a:buSzPct val="100000"/>
              <a:buChar char="•"/>
            </a:pPr>
            <a:r>
              <a:rPr lang="en-US" sz="1800" dirty="0">
                <a:solidFill>
                  <a:srgbClr val="F9EEE7"/>
                </a:solidFill>
                <a:latin typeface="Quattrocento" pitchFamily="34" charset="0"/>
                <a:ea typeface="Quattrocento" pitchFamily="34" charset="-122"/>
                <a:cs typeface="Quattrocento" pitchFamily="34" charset="-120"/>
              </a:rPr>
              <a:t>McDavid!</a:t>
            </a:r>
            <a:endParaRPr lang="en-US" sz="1800" dirty="0"/>
          </a:p>
        </p:txBody>
      </p:sp>
      <p:pic>
        <p:nvPicPr>
          <p:cNvPr id="5" name="Image 0" descr="preencoded.png"/>
          <p:cNvPicPr>
            <a:picLocks noChangeAspect="1"/>
          </p:cNvPicPr>
          <p:nvPr/>
        </p:nvPicPr>
        <p:blipFill>
          <a:blip r:embed="rId3"/>
          <a:stretch>
            <a:fillRect/>
          </a:stretch>
        </p:blipFill>
        <p:spPr>
          <a:xfrm>
            <a:off x="8272463" y="1904167"/>
            <a:ext cx="5441752" cy="54417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77082" y="904756"/>
            <a:ext cx="4736663" cy="591979"/>
          </a:xfrm>
          <a:prstGeom prst="rect">
            <a:avLst/>
          </a:prstGeom>
          <a:noFill/>
          <a:ln/>
        </p:spPr>
        <p:txBody>
          <a:bodyPr wrap="none" lIns="0" tIns="0" rIns="0" bIns="0" rtlCol="0" anchor="t"/>
          <a:lstStyle/>
          <a:p>
            <a:pPr marL="0" indent="0" algn="l">
              <a:lnSpc>
                <a:spcPts val="4650"/>
              </a:lnSpc>
              <a:buNone/>
            </a:pPr>
            <a:r>
              <a:rPr lang="en-US" sz="3700" b="1" dirty="0">
                <a:solidFill>
                  <a:srgbClr val="FFD9BE"/>
                </a:solidFill>
                <a:latin typeface="Quattrocento Bold" pitchFamily="34" charset="0"/>
                <a:ea typeface="Quattrocento Bold" pitchFamily="34" charset="-122"/>
                <a:cs typeface="Quattrocento Bold" pitchFamily="34" charset="-120"/>
              </a:rPr>
              <a:t>Train with us</a:t>
            </a:r>
            <a:endParaRPr lang="en-US" sz="370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77082" y="1757958"/>
            <a:ext cx="197287" cy="197287"/>
          </a:xfrm>
          <a:prstGeom prst="rect">
            <a:avLst/>
          </a:prstGeom>
        </p:spPr>
      </p:pic>
      <p:sp>
        <p:nvSpPr>
          <p:cNvPr id="5" name="Shape 1"/>
          <p:cNvSpPr/>
          <p:nvPr/>
        </p:nvSpPr>
        <p:spPr>
          <a:xfrm>
            <a:off x="6177082" y="2045851"/>
            <a:ext cx="7762637" cy="22860"/>
          </a:xfrm>
          <a:prstGeom prst="rect">
            <a:avLst/>
          </a:prstGeom>
          <a:solidFill>
            <a:srgbClr val="EF9C82"/>
          </a:solidFill>
          <a:ln/>
        </p:spPr>
        <p:txBody>
          <a:bodyPr/>
          <a:lstStyle/>
          <a:p>
            <a:endParaRPr lang="en-US"/>
          </a:p>
        </p:txBody>
      </p:sp>
      <p:sp>
        <p:nvSpPr>
          <p:cNvPr id="6" name="Text 2"/>
          <p:cNvSpPr/>
          <p:nvPr/>
        </p:nvSpPr>
        <p:spPr>
          <a:xfrm>
            <a:off x="6177082" y="2190155"/>
            <a:ext cx="2368272" cy="295989"/>
          </a:xfrm>
          <a:prstGeom prst="rect">
            <a:avLst/>
          </a:prstGeom>
          <a:noFill/>
          <a:ln/>
        </p:spPr>
        <p:txBody>
          <a:bodyPr wrap="none" lIns="0" tIns="0" rIns="0" bIns="0" rtlCol="0" anchor="t"/>
          <a:lstStyle/>
          <a:p>
            <a:pPr marL="0" indent="0" algn="l">
              <a:lnSpc>
                <a:spcPts val="2300"/>
              </a:lnSpc>
              <a:buNone/>
            </a:pPr>
            <a:r>
              <a:rPr lang="en-US" sz="1850" b="1" dirty="0">
                <a:solidFill>
                  <a:srgbClr val="F9EEE7"/>
                </a:solidFill>
                <a:latin typeface="Quattrocento Bold" pitchFamily="34" charset="0"/>
                <a:ea typeface="Quattrocento Bold" pitchFamily="34" charset="-122"/>
                <a:cs typeface="Quattrocento Bold" pitchFamily="34" charset="-120"/>
              </a:rPr>
              <a:t>Clinical Excellence</a:t>
            </a:r>
            <a:endParaRPr lang="en-US" sz="1850" dirty="0"/>
          </a:p>
        </p:txBody>
      </p:sp>
      <p:sp>
        <p:nvSpPr>
          <p:cNvPr id="7" name="Text 3"/>
          <p:cNvSpPr/>
          <p:nvPr/>
        </p:nvSpPr>
        <p:spPr>
          <a:xfrm>
            <a:off x="6177082" y="2580799"/>
            <a:ext cx="7762637" cy="284083"/>
          </a:xfrm>
          <a:prstGeom prst="rect">
            <a:avLst/>
          </a:prstGeom>
          <a:noFill/>
          <a:ln/>
        </p:spPr>
        <p:txBody>
          <a:bodyPr wrap="none" lIns="0" tIns="0" rIns="0" bIns="0" rtlCol="0" anchor="t"/>
          <a:lstStyle/>
          <a:p>
            <a:pPr marL="0" indent="0" algn="l">
              <a:lnSpc>
                <a:spcPts val="2200"/>
              </a:lnSpc>
              <a:buNone/>
            </a:pPr>
            <a:r>
              <a:rPr lang="en-US" sz="1550" dirty="0">
                <a:solidFill>
                  <a:srgbClr val="F9EEE7"/>
                </a:solidFill>
                <a:latin typeface="Quattrocento" pitchFamily="34" charset="0"/>
                <a:ea typeface="Quattrocento" pitchFamily="34" charset="-122"/>
                <a:cs typeface="Quattrocento" pitchFamily="34" charset="-120"/>
              </a:rPr>
              <a:t>Transplant, specialized clinics, advanced procedural training</a:t>
            </a:r>
            <a:endParaRPr lang="en-US" sz="1550" dirty="0"/>
          </a:p>
        </p:txBody>
      </p:sp>
      <p:pic>
        <p:nvPicPr>
          <p:cNvPr id="8"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7082" y="3195280"/>
            <a:ext cx="197287" cy="197287"/>
          </a:xfrm>
          <a:prstGeom prst="rect">
            <a:avLst/>
          </a:prstGeom>
        </p:spPr>
      </p:pic>
      <p:sp>
        <p:nvSpPr>
          <p:cNvPr id="9" name="Shape 4"/>
          <p:cNvSpPr/>
          <p:nvPr/>
        </p:nvSpPr>
        <p:spPr>
          <a:xfrm>
            <a:off x="6177082" y="3483173"/>
            <a:ext cx="7762637" cy="22860"/>
          </a:xfrm>
          <a:prstGeom prst="rect">
            <a:avLst/>
          </a:prstGeom>
          <a:solidFill>
            <a:srgbClr val="EF9C82"/>
          </a:solidFill>
          <a:ln/>
        </p:spPr>
        <p:txBody>
          <a:bodyPr/>
          <a:lstStyle/>
          <a:p>
            <a:endParaRPr lang="en-US"/>
          </a:p>
        </p:txBody>
      </p:sp>
      <p:sp>
        <p:nvSpPr>
          <p:cNvPr id="10" name="Text 5"/>
          <p:cNvSpPr/>
          <p:nvPr/>
        </p:nvSpPr>
        <p:spPr>
          <a:xfrm>
            <a:off x="6177082" y="3627477"/>
            <a:ext cx="2533055" cy="295989"/>
          </a:xfrm>
          <a:prstGeom prst="rect">
            <a:avLst/>
          </a:prstGeom>
          <a:noFill/>
          <a:ln/>
        </p:spPr>
        <p:txBody>
          <a:bodyPr wrap="none" lIns="0" tIns="0" rIns="0" bIns="0" rtlCol="0" anchor="t"/>
          <a:lstStyle/>
          <a:p>
            <a:pPr marL="0" indent="0" algn="l">
              <a:lnSpc>
                <a:spcPts val="2300"/>
              </a:lnSpc>
              <a:buNone/>
            </a:pPr>
            <a:r>
              <a:rPr lang="en-US" sz="1850" b="1" dirty="0">
                <a:solidFill>
                  <a:srgbClr val="F9EEE7"/>
                </a:solidFill>
                <a:latin typeface="Quattrocento Bold" pitchFamily="34" charset="0"/>
                <a:ea typeface="Quattrocento Bold" pitchFamily="34" charset="-122"/>
                <a:cs typeface="Quattrocento Bold" pitchFamily="34" charset="-120"/>
              </a:rPr>
              <a:t>Innovative Curriculum</a:t>
            </a:r>
            <a:endParaRPr lang="en-US" sz="1850" dirty="0"/>
          </a:p>
        </p:txBody>
      </p:sp>
      <p:sp>
        <p:nvSpPr>
          <p:cNvPr id="11" name="Text 6"/>
          <p:cNvSpPr/>
          <p:nvPr/>
        </p:nvSpPr>
        <p:spPr>
          <a:xfrm>
            <a:off x="6177082" y="4018121"/>
            <a:ext cx="7762637" cy="284083"/>
          </a:xfrm>
          <a:prstGeom prst="rect">
            <a:avLst/>
          </a:prstGeom>
          <a:noFill/>
          <a:ln/>
        </p:spPr>
        <p:txBody>
          <a:bodyPr wrap="none" lIns="0" tIns="0" rIns="0" bIns="0" rtlCol="0" anchor="t"/>
          <a:lstStyle/>
          <a:p>
            <a:pPr marL="0" indent="0" algn="l">
              <a:lnSpc>
                <a:spcPts val="2200"/>
              </a:lnSpc>
              <a:buNone/>
            </a:pPr>
            <a:r>
              <a:rPr lang="en-US" sz="1550" dirty="0">
                <a:solidFill>
                  <a:srgbClr val="F9EEE7"/>
                </a:solidFill>
                <a:latin typeface="Quattrocento" pitchFamily="34" charset="0"/>
                <a:ea typeface="Quattrocento" pitchFamily="34" charset="-122"/>
                <a:cs typeface="Quattrocento" pitchFamily="34" charset="-120"/>
              </a:rPr>
              <a:t>Graduate with a robust clinical foundation and in-demand skills for the job market</a:t>
            </a:r>
            <a:endParaRPr lang="en-US" sz="1550" dirty="0"/>
          </a:p>
        </p:txBody>
      </p:sp>
      <p:pic>
        <p:nvPicPr>
          <p:cNvPr id="12"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7082" y="4632603"/>
            <a:ext cx="197287" cy="197287"/>
          </a:xfrm>
          <a:prstGeom prst="rect">
            <a:avLst/>
          </a:prstGeom>
        </p:spPr>
      </p:pic>
      <p:sp>
        <p:nvSpPr>
          <p:cNvPr id="13" name="Shape 7"/>
          <p:cNvSpPr/>
          <p:nvPr/>
        </p:nvSpPr>
        <p:spPr>
          <a:xfrm>
            <a:off x="6177082" y="4920496"/>
            <a:ext cx="7762637" cy="22860"/>
          </a:xfrm>
          <a:prstGeom prst="rect">
            <a:avLst/>
          </a:prstGeom>
          <a:solidFill>
            <a:srgbClr val="EF9C82"/>
          </a:solidFill>
          <a:ln/>
        </p:spPr>
        <p:txBody>
          <a:bodyPr/>
          <a:lstStyle/>
          <a:p>
            <a:endParaRPr lang="en-US"/>
          </a:p>
        </p:txBody>
      </p:sp>
      <p:sp>
        <p:nvSpPr>
          <p:cNvPr id="14" name="Text 8"/>
          <p:cNvSpPr/>
          <p:nvPr/>
        </p:nvSpPr>
        <p:spPr>
          <a:xfrm>
            <a:off x="6177082" y="5064800"/>
            <a:ext cx="2368272" cy="295989"/>
          </a:xfrm>
          <a:prstGeom prst="rect">
            <a:avLst/>
          </a:prstGeom>
          <a:noFill/>
          <a:ln/>
        </p:spPr>
        <p:txBody>
          <a:bodyPr wrap="none" lIns="0" tIns="0" rIns="0" bIns="0" rtlCol="0" anchor="t"/>
          <a:lstStyle/>
          <a:p>
            <a:pPr marL="0" indent="0" algn="l">
              <a:lnSpc>
                <a:spcPts val="2300"/>
              </a:lnSpc>
              <a:buNone/>
            </a:pPr>
            <a:r>
              <a:rPr lang="en-US" sz="1850" b="1" dirty="0">
                <a:solidFill>
                  <a:srgbClr val="F9EEE7"/>
                </a:solidFill>
                <a:latin typeface="Quattrocento Bold" pitchFamily="34" charset="0"/>
                <a:ea typeface="Quattrocento Bold" pitchFamily="34" charset="-122"/>
                <a:cs typeface="Quattrocento Bold" pitchFamily="34" charset="-120"/>
              </a:rPr>
              <a:t>Research Leadership</a:t>
            </a:r>
            <a:endParaRPr lang="en-US" sz="1850" dirty="0"/>
          </a:p>
        </p:txBody>
      </p:sp>
      <p:sp>
        <p:nvSpPr>
          <p:cNvPr id="15" name="Text 9"/>
          <p:cNvSpPr/>
          <p:nvPr/>
        </p:nvSpPr>
        <p:spPr>
          <a:xfrm>
            <a:off x="6177082" y="5455444"/>
            <a:ext cx="7762637" cy="284083"/>
          </a:xfrm>
          <a:prstGeom prst="rect">
            <a:avLst/>
          </a:prstGeom>
          <a:noFill/>
          <a:ln/>
        </p:spPr>
        <p:txBody>
          <a:bodyPr wrap="none" lIns="0" tIns="0" rIns="0" bIns="0" rtlCol="0" anchor="t"/>
          <a:lstStyle/>
          <a:p>
            <a:pPr marL="0" indent="0" algn="l">
              <a:lnSpc>
                <a:spcPts val="2200"/>
              </a:lnSpc>
              <a:buNone/>
            </a:pPr>
            <a:r>
              <a:rPr lang="en-US" sz="1550" dirty="0">
                <a:solidFill>
                  <a:srgbClr val="F9EEE7"/>
                </a:solidFill>
                <a:latin typeface="Quattrocento" pitchFamily="34" charset="0"/>
                <a:ea typeface="Quattrocento" pitchFamily="34" charset="-122"/>
                <a:cs typeface="Quattrocento" pitchFamily="34" charset="-120"/>
              </a:rPr>
              <a:t>World-class facilities, funding for academic development</a:t>
            </a:r>
            <a:endParaRPr lang="en-US" sz="1550" dirty="0"/>
          </a:p>
        </p:txBody>
      </p:sp>
      <p:pic>
        <p:nvPicPr>
          <p:cNvPr id="16"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77082" y="6069925"/>
            <a:ext cx="197287" cy="197287"/>
          </a:xfrm>
          <a:prstGeom prst="rect">
            <a:avLst/>
          </a:prstGeom>
        </p:spPr>
      </p:pic>
      <p:sp>
        <p:nvSpPr>
          <p:cNvPr id="17" name="Shape 10"/>
          <p:cNvSpPr/>
          <p:nvPr/>
        </p:nvSpPr>
        <p:spPr>
          <a:xfrm>
            <a:off x="6177082" y="6357818"/>
            <a:ext cx="7762637" cy="22860"/>
          </a:xfrm>
          <a:prstGeom prst="rect">
            <a:avLst/>
          </a:prstGeom>
          <a:solidFill>
            <a:srgbClr val="EF9C82"/>
          </a:solidFill>
          <a:ln/>
        </p:spPr>
        <p:txBody>
          <a:bodyPr/>
          <a:lstStyle/>
          <a:p>
            <a:endParaRPr lang="en-US"/>
          </a:p>
        </p:txBody>
      </p:sp>
      <p:sp>
        <p:nvSpPr>
          <p:cNvPr id="18" name="Text 11"/>
          <p:cNvSpPr/>
          <p:nvPr/>
        </p:nvSpPr>
        <p:spPr>
          <a:xfrm>
            <a:off x="6177082" y="6502122"/>
            <a:ext cx="2732484" cy="295989"/>
          </a:xfrm>
          <a:prstGeom prst="rect">
            <a:avLst/>
          </a:prstGeom>
          <a:noFill/>
          <a:ln/>
        </p:spPr>
        <p:txBody>
          <a:bodyPr wrap="none" lIns="0" tIns="0" rIns="0" bIns="0" rtlCol="0" anchor="t"/>
          <a:lstStyle/>
          <a:p>
            <a:pPr marL="0" indent="0" algn="l">
              <a:lnSpc>
                <a:spcPts val="2300"/>
              </a:lnSpc>
              <a:buNone/>
            </a:pPr>
            <a:r>
              <a:rPr lang="en-US" sz="1850" b="1" dirty="0">
                <a:solidFill>
                  <a:srgbClr val="F9EEE7"/>
                </a:solidFill>
                <a:latin typeface="Quattrocento Bold" pitchFamily="34" charset="0"/>
                <a:ea typeface="Quattrocento Bold" pitchFamily="34" charset="-122"/>
                <a:cs typeface="Quattrocento Bold" pitchFamily="34" charset="-120"/>
              </a:rPr>
              <a:t>Supportive Environment</a:t>
            </a:r>
            <a:endParaRPr lang="en-US" sz="1850" dirty="0"/>
          </a:p>
        </p:txBody>
      </p:sp>
      <p:sp>
        <p:nvSpPr>
          <p:cNvPr id="19" name="Text 12"/>
          <p:cNvSpPr/>
          <p:nvPr/>
        </p:nvSpPr>
        <p:spPr>
          <a:xfrm>
            <a:off x="6177082" y="6892766"/>
            <a:ext cx="7762637" cy="284083"/>
          </a:xfrm>
          <a:prstGeom prst="rect">
            <a:avLst/>
          </a:prstGeom>
          <a:noFill/>
          <a:ln/>
        </p:spPr>
        <p:txBody>
          <a:bodyPr wrap="none" lIns="0" tIns="0" rIns="0" bIns="0" rtlCol="0" anchor="t"/>
          <a:lstStyle/>
          <a:p>
            <a:pPr marL="0" indent="0" algn="l">
              <a:lnSpc>
                <a:spcPts val="2200"/>
              </a:lnSpc>
              <a:buNone/>
            </a:pPr>
            <a:r>
              <a:rPr lang="en-US" sz="1550" dirty="0">
                <a:solidFill>
                  <a:srgbClr val="F9EEE7"/>
                </a:solidFill>
                <a:latin typeface="Quattrocento" pitchFamily="34" charset="0"/>
                <a:ea typeface="Quattrocento" pitchFamily="34" charset="-122"/>
                <a:cs typeface="Quattrocento" pitchFamily="34" charset="-120"/>
              </a:rPr>
              <a:t>Dedicated mentorship and collaborative culture</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807</Words>
  <Application>Microsoft Macintosh PowerPoint</Application>
  <PresentationFormat>Custom</PresentationFormat>
  <Paragraphs>109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Quattrocento Bold</vt:lpstr>
      <vt:lpstr>Quattrocento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Daniela Migliarese</cp:lastModifiedBy>
  <cp:revision>6</cp:revision>
  <dcterms:created xsi:type="dcterms:W3CDTF">2026-02-21T23:29:15Z</dcterms:created>
  <dcterms:modified xsi:type="dcterms:W3CDTF">2026-02-22T22:00:02Z</dcterms:modified>
</cp:coreProperties>
</file>