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69" r:id="rId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m Mathura" initials="PM" lastIdx="1" clrIdx="0">
    <p:extLst>
      <p:ext uri="{19B8F6BF-5375-455C-9EA6-DF929625EA0E}">
        <p15:presenceInfo xmlns:p15="http://schemas.microsoft.com/office/powerpoint/2012/main" userId="S-1-5-21-38857442-2693285798-3636612711-4032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85"/>
    <a:srgbClr val="00ADBB"/>
    <a:srgbClr val="E28432"/>
    <a:srgbClr val="5C6670"/>
    <a:srgbClr val="6D3A5D"/>
    <a:srgbClr val="4F7F70"/>
    <a:srgbClr val="B8BE34"/>
    <a:srgbClr val="7A9C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94506C-9875-4D89-8D35-2F4CCBBBA4C4}" v="2" dt="2024-06-24T19:15:47.6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859" autoAdjust="0"/>
    <p:restoredTop sz="94660"/>
  </p:normalViewPr>
  <p:slideViewPr>
    <p:cSldViewPr>
      <p:cViewPr varScale="1">
        <p:scale>
          <a:sx n="79" d="100"/>
          <a:sy n="79" d="100"/>
        </p:scale>
        <p:origin x="192" y="52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8FB593-2D0B-4922-BB68-2E70000BE10B}" type="datetimeFigureOut">
              <a:rPr lang="en-US" smtClean="0"/>
              <a:t>4/1/25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5AA9B9-E37C-46C2-8116-CB27F333F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53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88"/>
          <p:cNvSpPr>
            <a:spLocks noChangeArrowheads="1"/>
          </p:cNvSpPr>
          <p:nvPr userDrawn="1"/>
        </p:nvSpPr>
        <p:spPr bwMode="auto">
          <a:xfrm>
            <a:off x="539750" y="765175"/>
            <a:ext cx="8064500" cy="5327650"/>
          </a:xfrm>
          <a:prstGeom prst="roundRect">
            <a:avLst>
              <a:gd name="adj" fmla="val 6214"/>
            </a:avLst>
          </a:prstGeom>
          <a:gradFill rotWithShape="1">
            <a:gsLst>
              <a:gs pos="0">
                <a:srgbClr val="CACEC1"/>
              </a:gs>
              <a:gs pos="50000">
                <a:srgbClr val="DDE0D8"/>
              </a:gs>
              <a:gs pos="100000">
                <a:srgbClr val="EEEFEB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en-US" altLang="en-US" sz="2400">
              <a:solidFill>
                <a:srgbClr val="000000"/>
              </a:solidFill>
              <a:latin typeface="Arial" pitchFamily="34" charset="0"/>
              <a:sym typeface="Arial" pitchFamily="34" charset="0"/>
            </a:endParaRPr>
          </a:p>
        </p:txBody>
      </p:sp>
      <p:pic>
        <p:nvPicPr>
          <p:cNvPr id="6" name="Shape 91" descr="631px-Alberta_Health_Services_Logo.svg.png"/>
          <p:cNvPicPr preferRelativeResize="0"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925" y="6237288"/>
            <a:ext cx="1330325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hape 184"/>
          <p:cNvCxnSpPr>
            <a:cxnSpLocks noChangeShapeType="1"/>
          </p:cNvCxnSpPr>
          <p:nvPr userDrawn="1"/>
        </p:nvCxnSpPr>
        <p:spPr bwMode="auto">
          <a:xfrm flipV="1">
            <a:off x="539750" y="620713"/>
            <a:ext cx="8064500" cy="14287"/>
          </a:xfrm>
          <a:prstGeom prst="straightConnector1">
            <a:avLst/>
          </a:prstGeom>
          <a:noFill/>
          <a:ln w="28575">
            <a:solidFill>
              <a:srgbClr val="00B0B9"/>
            </a:solidFill>
            <a:prstDash val="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971550" y="2277740"/>
            <a:ext cx="7345363" cy="1511300"/>
          </a:xfrm>
        </p:spPr>
        <p:txBody>
          <a:bodyPr/>
          <a:lstStyle>
            <a:lvl1pPr marL="0" indent="0">
              <a:buNone/>
              <a:defRPr sz="8000" b="1">
                <a:solidFill>
                  <a:srgbClr val="00AD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71600" y="3213844"/>
            <a:ext cx="7345363" cy="1511300"/>
          </a:xfrm>
        </p:spPr>
        <p:txBody>
          <a:bodyPr/>
          <a:lstStyle>
            <a:lvl1pPr marL="0" indent="0">
              <a:buNone/>
              <a:defRPr sz="8000" b="1">
                <a:solidFill>
                  <a:srgbClr val="7A9C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467742" y="260648"/>
            <a:ext cx="6912570" cy="301625"/>
          </a:xfrm>
        </p:spPr>
        <p:txBody>
          <a:bodyPr/>
          <a:lstStyle>
            <a:lvl1pPr marL="0" indent="0">
              <a:buNone/>
              <a:defRPr sz="1800" b="1" baseline="0">
                <a:solidFill>
                  <a:srgbClr val="00ADBB"/>
                </a:solidFill>
                <a:latin typeface="Garamond" panose="02020404030301010803" pitchFamily="18" charset="0"/>
              </a:defRPr>
            </a:lvl1pPr>
            <a:lvl2pPr>
              <a:defRPr sz="1800">
                <a:latin typeface="Garamond" panose="02020404030301010803" pitchFamily="18" charset="0"/>
              </a:defRPr>
            </a:lvl2pPr>
            <a:lvl3pPr>
              <a:defRPr sz="1600">
                <a:latin typeface="Garamond" panose="02020404030301010803" pitchFamily="18" charset="0"/>
              </a:defRPr>
            </a:lvl3pPr>
            <a:lvl4pPr>
              <a:defRPr sz="1400">
                <a:latin typeface="Garamond" panose="02020404030301010803" pitchFamily="18" charset="0"/>
              </a:defRPr>
            </a:lvl4pPr>
            <a:lvl5pPr>
              <a:defRPr sz="1400"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Program, presentation or slide title</a:t>
            </a:r>
          </a:p>
        </p:txBody>
      </p:sp>
    </p:spTree>
    <p:extLst>
      <p:ext uri="{BB962C8B-B14F-4D97-AF65-F5344CB8AC3E}">
        <p14:creationId xmlns:p14="http://schemas.microsoft.com/office/powerpoint/2010/main" val="1325240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content slide">
    <p:bg>
      <p:bgPr>
        <a:solidFill>
          <a:srgbClr val="E284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hape 184"/>
          <p:cNvCxnSpPr>
            <a:cxnSpLocks noChangeShapeType="1"/>
          </p:cNvCxnSpPr>
          <p:nvPr userDrawn="1"/>
        </p:nvCxnSpPr>
        <p:spPr bwMode="auto">
          <a:xfrm flipV="1">
            <a:off x="539750" y="620713"/>
            <a:ext cx="8064500" cy="14287"/>
          </a:xfrm>
          <a:prstGeom prst="straightConnector1">
            <a:avLst/>
          </a:prstGeom>
          <a:noFill/>
          <a:ln w="28575">
            <a:solidFill>
              <a:schemeClr val="bg1"/>
            </a:solidFill>
            <a:prstDash val="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hape 184"/>
          <p:cNvCxnSpPr>
            <a:cxnSpLocks noChangeShapeType="1"/>
          </p:cNvCxnSpPr>
          <p:nvPr userDrawn="1"/>
        </p:nvCxnSpPr>
        <p:spPr bwMode="auto">
          <a:xfrm flipV="1">
            <a:off x="539750" y="6223000"/>
            <a:ext cx="8064500" cy="14288"/>
          </a:xfrm>
          <a:prstGeom prst="straightConnector1">
            <a:avLst/>
          </a:prstGeom>
          <a:noFill/>
          <a:ln w="28575">
            <a:solidFill>
              <a:schemeClr val="bg1"/>
            </a:solidFill>
            <a:prstDash val="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467742" y="260648"/>
            <a:ext cx="6912570" cy="301625"/>
          </a:xfrm>
        </p:spPr>
        <p:txBody>
          <a:bodyPr/>
          <a:lstStyle>
            <a:lvl1pPr marL="0" indent="0">
              <a:buNone/>
              <a:defRPr sz="1800" b="1" baseline="0">
                <a:solidFill>
                  <a:schemeClr val="bg1"/>
                </a:solidFill>
                <a:latin typeface="Garamond" panose="02020404030301010803" pitchFamily="18" charset="0"/>
              </a:defRPr>
            </a:lvl1pPr>
            <a:lvl2pPr>
              <a:defRPr sz="1800">
                <a:latin typeface="Garamond" panose="02020404030301010803" pitchFamily="18" charset="0"/>
              </a:defRPr>
            </a:lvl2pPr>
            <a:lvl3pPr>
              <a:defRPr sz="1600">
                <a:latin typeface="Garamond" panose="02020404030301010803" pitchFamily="18" charset="0"/>
              </a:defRPr>
            </a:lvl3pPr>
            <a:lvl4pPr>
              <a:defRPr sz="1400">
                <a:latin typeface="Garamond" panose="02020404030301010803" pitchFamily="18" charset="0"/>
              </a:defRPr>
            </a:lvl4pPr>
            <a:lvl5pPr>
              <a:defRPr sz="1400"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Program, presentation or slide title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907704" y="1268413"/>
            <a:ext cx="6624637" cy="3600450"/>
          </a:xfrm>
        </p:spPr>
        <p:txBody>
          <a:bodyPr>
            <a:normAutofit/>
          </a:bodyPr>
          <a:lstStyle>
            <a:lvl1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54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Insert text, size 54, Helvetica </a:t>
            </a:r>
            <a:r>
              <a:rPr lang="en-US" dirty="0" err="1"/>
              <a:t>Neue</a:t>
            </a:r>
            <a:r>
              <a:rPr lang="en-US" dirty="0"/>
              <a:t> or Arial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CA" dirty="0"/>
              <a:t>15-25 words per slide</a:t>
            </a: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395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hape 184"/>
          <p:cNvCxnSpPr>
            <a:cxnSpLocks noChangeShapeType="1"/>
          </p:cNvCxnSpPr>
          <p:nvPr userDrawn="1"/>
        </p:nvCxnSpPr>
        <p:spPr bwMode="auto">
          <a:xfrm flipV="1">
            <a:off x="539750" y="620713"/>
            <a:ext cx="8064500" cy="14287"/>
          </a:xfrm>
          <a:prstGeom prst="straightConnector1">
            <a:avLst/>
          </a:prstGeom>
          <a:noFill/>
          <a:ln w="28575">
            <a:solidFill>
              <a:srgbClr val="E28432"/>
            </a:solidFill>
            <a:prstDash val="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hape 184"/>
          <p:cNvCxnSpPr>
            <a:cxnSpLocks noChangeShapeType="1"/>
          </p:cNvCxnSpPr>
          <p:nvPr userDrawn="1"/>
        </p:nvCxnSpPr>
        <p:spPr bwMode="auto">
          <a:xfrm flipV="1">
            <a:off x="539750" y="6223000"/>
            <a:ext cx="8064500" cy="14288"/>
          </a:xfrm>
          <a:prstGeom prst="straightConnector1">
            <a:avLst/>
          </a:prstGeom>
          <a:noFill/>
          <a:ln w="28575">
            <a:solidFill>
              <a:srgbClr val="E28432"/>
            </a:solidFill>
            <a:prstDash val="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467742" y="260648"/>
            <a:ext cx="6912570" cy="301625"/>
          </a:xfrm>
        </p:spPr>
        <p:txBody>
          <a:bodyPr/>
          <a:lstStyle>
            <a:lvl1pPr marL="0" indent="0">
              <a:buNone/>
              <a:defRPr sz="1800" b="1" baseline="0">
                <a:solidFill>
                  <a:srgbClr val="E28432"/>
                </a:solidFill>
                <a:latin typeface="Garamond" panose="02020404030301010803" pitchFamily="18" charset="0"/>
              </a:defRPr>
            </a:lvl1pPr>
            <a:lvl2pPr>
              <a:defRPr sz="1800">
                <a:latin typeface="Garamond" panose="02020404030301010803" pitchFamily="18" charset="0"/>
              </a:defRPr>
            </a:lvl2pPr>
            <a:lvl3pPr>
              <a:defRPr sz="1600">
                <a:latin typeface="Garamond" panose="02020404030301010803" pitchFamily="18" charset="0"/>
              </a:defRPr>
            </a:lvl3pPr>
            <a:lvl4pPr>
              <a:defRPr sz="1400">
                <a:latin typeface="Garamond" panose="02020404030301010803" pitchFamily="18" charset="0"/>
              </a:defRPr>
            </a:lvl4pPr>
            <a:lvl5pPr>
              <a:defRPr sz="1400"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Program, presentation or slide title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907704" y="1268413"/>
            <a:ext cx="6624637" cy="3600450"/>
          </a:xfrm>
        </p:spPr>
        <p:txBody>
          <a:bodyPr>
            <a:normAutofit/>
          </a:bodyPr>
          <a:lstStyle>
            <a:lvl1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5400" b="0" baseline="0">
                <a:solidFill>
                  <a:srgbClr val="E2843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text, size 54, Helvetica </a:t>
            </a:r>
            <a:r>
              <a:rPr lang="en-US" dirty="0" err="1"/>
              <a:t>Neue</a:t>
            </a:r>
            <a:r>
              <a:rPr lang="en-US" dirty="0"/>
              <a:t> or Arial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CA" dirty="0"/>
              <a:t>15-25 words per slide</a:t>
            </a: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590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content slide">
    <p:bg>
      <p:bgPr>
        <a:solidFill>
          <a:srgbClr val="5C66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hape 184"/>
          <p:cNvCxnSpPr>
            <a:cxnSpLocks noChangeShapeType="1"/>
          </p:cNvCxnSpPr>
          <p:nvPr userDrawn="1"/>
        </p:nvCxnSpPr>
        <p:spPr bwMode="auto">
          <a:xfrm flipV="1">
            <a:off x="539750" y="620713"/>
            <a:ext cx="8064500" cy="14287"/>
          </a:xfrm>
          <a:prstGeom prst="straightConnector1">
            <a:avLst/>
          </a:prstGeom>
          <a:noFill/>
          <a:ln w="28575">
            <a:solidFill>
              <a:schemeClr val="bg1"/>
            </a:solidFill>
            <a:prstDash val="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hape 184"/>
          <p:cNvCxnSpPr>
            <a:cxnSpLocks noChangeShapeType="1"/>
          </p:cNvCxnSpPr>
          <p:nvPr userDrawn="1"/>
        </p:nvCxnSpPr>
        <p:spPr bwMode="auto">
          <a:xfrm flipV="1">
            <a:off x="539750" y="6223000"/>
            <a:ext cx="8064500" cy="14288"/>
          </a:xfrm>
          <a:prstGeom prst="straightConnector1">
            <a:avLst/>
          </a:prstGeom>
          <a:noFill/>
          <a:ln w="28575">
            <a:solidFill>
              <a:schemeClr val="bg1"/>
            </a:solidFill>
            <a:prstDash val="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907704" y="1268413"/>
            <a:ext cx="6624637" cy="3600450"/>
          </a:xfrm>
        </p:spPr>
        <p:txBody>
          <a:bodyPr>
            <a:normAutofit/>
          </a:bodyPr>
          <a:lstStyle>
            <a:lvl1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54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text, size 54, Helvetica </a:t>
            </a:r>
            <a:r>
              <a:rPr lang="en-US" dirty="0" err="1"/>
              <a:t>Neue</a:t>
            </a:r>
            <a:r>
              <a:rPr lang="en-US" dirty="0"/>
              <a:t> or Arial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CA" dirty="0"/>
              <a:t>15-25 words per slide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467742" y="260648"/>
            <a:ext cx="6912570" cy="301625"/>
          </a:xfrm>
        </p:spPr>
        <p:txBody>
          <a:bodyPr/>
          <a:lstStyle>
            <a:lvl1pPr marL="0" indent="0">
              <a:buNone/>
              <a:defRPr sz="1800" b="1" baseline="0">
                <a:solidFill>
                  <a:schemeClr val="bg1"/>
                </a:solidFill>
                <a:latin typeface="Garamond" panose="02020404030301010803" pitchFamily="18" charset="0"/>
              </a:defRPr>
            </a:lvl1pPr>
            <a:lvl2pPr>
              <a:defRPr sz="1800">
                <a:latin typeface="Garamond" panose="02020404030301010803" pitchFamily="18" charset="0"/>
              </a:defRPr>
            </a:lvl2pPr>
            <a:lvl3pPr>
              <a:defRPr sz="1600">
                <a:latin typeface="Garamond" panose="02020404030301010803" pitchFamily="18" charset="0"/>
              </a:defRPr>
            </a:lvl3pPr>
            <a:lvl4pPr>
              <a:defRPr sz="1400">
                <a:latin typeface="Garamond" panose="02020404030301010803" pitchFamily="18" charset="0"/>
              </a:defRPr>
            </a:lvl4pPr>
            <a:lvl5pPr>
              <a:defRPr sz="1400"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Program, presentation or slide title</a:t>
            </a:r>
          </a:p>
        </p:txBody>
      </p:sp>
    </p:spTree>
    <p:extLst>
      <p:ext uri="{BB962C8B-B14F-4D97-AF65-F5344CB8AC3E}">
        <p14:creationId xmlns:p14="http://schemas.microsoft.com/office/powerpoint/2010/main" val="28873955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hape 184"/>
          <p:cNvCxnSpPr>
            <a:cxnSpLocks noChangeShapeType="1"/>
          </p:cNvCxnSpPr>
          <p:nvPr userDrawn="1"/>
        </p:nvCxnSpPr>
        <p:spPr bwMode="auto">
          <a:xfrm flipV="1">
            <a:off x="539750" y="620713"/>
            <a:ext cx="8064500" cy="14287"/>
          </a:xfrm>
          <a:prstGeom prst="straightConnector1">
            <a:avLst/>
          </a:prstGeom>
          <a:noFill/>
          <a:ln w="28575">
            <a:solidFill>
              <a:srgbClr val="5C6670"/>
            </a:solidFill>
            <a:prstDash val="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hape 184"/>
          <p:cNvCxnSpPr>
            <a:cxnSpLocks noChangeShapeType="1"/>
          </p:cNvCxnSpPr>
          <p:nvPr userDrawn="1"/>
        </p:nvCxnSpPr>
        <p:spPr bwMode="auto">
          <a:xfrm flipV="1">
            <a:off x="539750" y="6223000"/>
            <a:ext cx="8064500" cy="14288"/>
          </a:xfrm>
          <a:prstGeom prst="straightConnector1">
            <a:avLst/>
          </a:prstGeom>
          <a:noFill/>
          <a:ln w="28575">
            <a:solidFill>
              <a:srgbClr val="5C6670"/>
            </a:solidFill>
            <a:prstDash val="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467742" y="260648"/>
            <a:ext cx="6912570" cy="301625"/>
          </a:xfrm>
        </p:spPr>
        <p:txBody>
          <a:bodyPr/>
          <a:lstStyle>
            <a:lvl1pPr marL="0" indent="0">
              <a:buNone/>
              <a:defRPr sz="1800" b="1" baseline="0">
                <a:solidFill>
                  <a:srgbClr val="5C6670"/>
                </a:solidFill>
                <a:latin typeface="Garamond" panose="02020404030301010803" pitchFamily="18" charset="0"/>
              </a:defRPr>
            </a:lvl1pPr>
            <a:lvl2pPr>
              <a:defRPr sz="1800">
                <a:latin typeface="Garamond" panose="02020404030301010803" pitchFamily="18" charset="0"/>
              </a:defRPr>
            </a:lvl2pPr>
            <a:lvl3pPr>
              <a:defRPr sz="1600">
                <a:latin typeface="Garamond" panose="02020404030301010803" pitchFamily="18" charset="0"/>
              </a:defRPr>
            </a:lvl3pPr>
            <a:lvl4pPr>
              <a:defRPr sz="1400">
                <a:latin typeface="Garamond" panose="02020404030301010803" pitchFamily="18" charset="0"/>
              </a:defRPr>
            </a:lvl4pPr>
            <a:lvl5pPr>
              <a:defRPr sz="1400"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Program, presentation or slide title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907704" y="1268413"/>
            <a:ext cx="6624637" cy="3600450"/>
          </a:xfrm>
        </p:spPr>
        <p:txBody>
          <a:bodyPr>
            <a:normAutofit/>
          </a:bodyPr>
          <a:lstStyle>
            <a:lvl1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5400" b="0" baseline="0">
                <a:solidFill>
                  <a:srgbClr val="5C66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text, size 54, Helvetica </a:t>
            </a:r>
            <a:r>
              <a:rPr lang="en-US" dirty="0" err="1"/>
              <a:t>Neue</a:t>
            </a:r>
            <a:r>
              <a:rPr lang="en-US" dirty="0"/>
              <a:t> or Arial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CA" dirty="0"/>
              <a:t>15-25 words per slide</a:t>
            </a: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742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oky Teal content slide">
    <p:bg>
      <p:bgPr>
        <a:solidFill>
          <a:srgbClr val="4F7F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hape 184"/>
          <p:cNvCxnSpPr>
            <a:cxnSpLocks noChangeShapeType="1"/>
          </p:cNvCxnSpPr>
          <p:nvPr userDrawn="1"/>
        </p:nvCxnSpPr>
        <p:spPr bwMode="auto">
          <a:xfrm flipV="1">
            <a:off x="539750" y="620713"/>
            <a:ext cx="8064500" cy="14287"/>
          </a:xfrm>
          <a:prstGeom prst="straightConnector1">
            <a:avLst/>
          </a:prstGeom>
          <a:noFill/>
          <a:ln w="28575">
            <a:solidFill>
              <a:schemeClr val="bg1"/>
            </a:solidFill>
            <a:prstDash val="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hape 184"/>
          <p:cNvCxnSpPr>
            <a:cxnSpLocks noChangeShapeType="1"/>
          </p:cNvCxnSpPr>
          <p:nvPr userDrawn="1"/>
        </p:nvCxnSpPr>
        <p:spPr bwMode="auto">
          <a:xfrm flipV="1">
            <a:off x="539750" y="6223000"/>
            <a:ext cx="8064500" cy="14288"/>
          </a:xfrm>
          <a:prstGeom prst="straightConnector1">
            <a:avLst/>
          </a:prstGeom>
          <a:noFill/>
          <a:ln w="28575">
            <a:solidFill>
              <a:schemeClr val="bg1"/>
            </a:solidFill>
            <a:prstDash val="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907704" y="1268413"/>
            <a:ext cx="6624637" cy="3600450"/>
          </a:xfrm>
        </p:spPr>
        <p:txBody>
          <a:bodyPr>
            <a:normAutofit/>
          </a:bodyPr>
          <a:lstStyle>
            <a:lvl1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54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text, size 54, Helvetica </a:t>
            </a:r>
            <a:r>
              <a:rPr lang="en-US" dirty="0" err="1"/>
              <a:t>Neue</a:t>
            </a:r>
            <a:r>
              <a:rPr lang="en-US" dirty="0"/>
              <a:t> or Arial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CA" dirty="0"/>
              <a:t>15-25 words per slide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467742" y="260648"/>
            <a:ext cx="6912570" cy="301625"/>
          </a:xfrm>
        </p:spPr>
        <p:txBody>
          <a:bodyPr/>
          <a:lstStyle>
            <a:lvl1pPr marL="0" indent="0">
              <a:buNone/>
              <a:defRPr sz="1800" b="1" baseline="0">
                <a:solidFill>
                  <a:schemeClr val="bg1"/>
                </a:solidFill>
                <a:latin typeface="Garamond" panose="02020404030301010803" pitchFamily="18" charset="0"/>
              </a:defRPr>
            </a:lvl1pPr>
            <a:lvl2pPr>
              <a:defRPr sz="1800">
                <a:latin typeface="Garamond" panose="02020404030301010803" pitchFamily="18" charset="0"/>
              </a:defRPr>
            </a:lvl2pPr>
            <a:lvl3pPr>
              <a:defRPr sz="1600">
                <a:latin typeface="Garamond" panose="02020404030301010803" pitchFamily="18" charset="0"/>
              </a:defRPr>
            </a:lvl3pPr>
            <a:lvl4pPr>
              <a:defRPr sz="1400">
                <a:latin typeface="Garamond" panose="02020404030301010803" pitchFamily="18" charset="0"/>
              </a:defRPr>
            </a:lvl4pPr>
            <a:lvl5pPr>
              <a:defRPr sz="1400"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Program, presentation or slide title</a:t>
            </a:r>
          </a:p>
        </p:txBody>
      </p:sp>
    </p:spTree>
    <p:extLst>
      <p:ext uri="{BB962C8B-B14F-4D97-AF65-F5344CB8AC3E}">
        <p14:creationId xmlns:p14="http://schemas.microsoft.com/office/powerpoint/2010/main" val="3055081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oky Teal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hape 184"/>
          <p:cNvCxnSpPr>
            <a:cxnSpLocks noChangeShapeType="1"/>
          </p:cNvCxnSpPr>
          <p:nvPr userDrawn="1"/>
        </p:nvCxnSpPr>
        <p:spPr bwMode="auto">
          <a:xfrm flipV="1">
            <a:off x="539750" y="620713"/>
            <a:ext cx="8064500" cy="14287"/>
          </a:xfrm>
          <a:prstGeom prst="straightConnector1">
            <a:avLst/>
          </a:prstGeom>
          <a:noFill/>
          <a:ln w="28575">
            <a:solidFill>
              <a:srgbClr val="4F7F70"/>
            </a:solidFill>
            <a:prstDash val="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hape 184"/>
          <p:cNvCxnSpPr>
            <a:cxnSpLocks noChangeShapeType="1"/>
          </p:cNvCxnSpPr>
          <p:nvPr userDrawn="1"/>
        </p:nvCxnSpPr>
        <p:spPr bwMode="auto">
          <a:xfrm flipV="1">
            <a:off x="539750" y="6223000"/>
            <a:ext cx="8064500" cy="14288"/>
          </a:xfrm>
          <a:prstGeom prst="straightConnector1">
            <a:avLst/>
          </a:prstGeom>
          <a:noFill/>
          <a:ln w="28575">
            <a:solidFill>
              <a:srgbClr val="4F7F70"/>
            </a:solidFill>
            <a:prstDash val="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467742" y="260648"/>
            <a:ext cx="6912570" cy="301625"/>
          </a:xfrm>
        </p:spPr>
        <p:txBody>
          <a:bodyPr/>
          <a:lstStyle>
            <a:lvl1pPr marL="0" indent="0">
              <a:buNone/>
              <a:defRPr sz="1800" b="1" baseline="0">
                <a:solidFill>
                  <a:srgbClr val="4F7F70"/>
                </a:solidFill>
                <a:latin typeface="Garamond" panose="02020404030301010803" pitchFamily="18" charset="0"/>
              </a:defRPr>
            </a:lvl1pPr>
            <a:lvl2pPr>
              <a:defRPr sz="1800">
                <a:latin typeface="Garamond" panose="02020404030301010803" pitchFamily="18" charset="0"/>
              </a:defRPr>
            </a:lvl2pPr>
            <a:lvl3pPr>
              <a:defRPr sz="1600">
                <a:latin typeface="Garamond" panose="02020404030301010803" pitchFamily="18" charset="0"/>
              </a:defRPr>
            </a:lvl3pPr>
            <a:lvl4pPr>
              <a:defRPr sz="1400">
                <a:latin typeface="Garamond" panose="02020404030301010803" pitchFamily="18" charset="0"/>
              </a:defRPr>
            </a:lvl4pPr>
            <a:lvl5pPr>
              <a:defRPr sz="1400"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Program, presentation or slide title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907704" y="1268413"/>
            <a:ext cx="6624637" cy="3600450"/>
          </a:xfrm>
        </p:spPr>
        <p:txBody>
          <a:bodyPr>
            <a:normAutofit/>
          </a:bodyPr>
          <a:lstStyle>
            <a:lvl1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5400" b="0" baseline="0">
                <a:solidFill>
                  <a:srgbClr val="4F7F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text, size 54, Helvetica </a:t>
            </a:r>
            <a:r>
              <a:rPr lang="en-US" dirty="0" err="1"/>
              <a:t>Neue</a:t>
            </a:r>
            <a:r>
              <a:rPr lang="en-US" dirty="0"/>
              <a:t> or Arial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CA" dirty="0"/>
              <a:t>15-25 words per slide</a:t>
            </a: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6092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Mauve content slide">
    <p:bg>
      <p:bgPr>
        <a:solidFill>
          <a:srgbClr val="6D3A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hape 184"/>
          <p:cNvCxnSpPr>
            <a:cxnSpLocks noChangeShapeType="1"/>
          </p:cNvCxnSpPr>
          <p:nvPr userDrawn="1"/>
        </p:nvCxnSpPr>
        <p:spPr bwMode="auto">
          <a:xfrm flipV="1">
            <a:off x="539750" y="620713"/>
            <a:ext cx="8064500" cy="14287"/>
          </a:xfrm>
          <a:prstGeom prst="straightConnector1">
            <a:avLst/>
          </a:prstGeom>
          <a:noFill/>
          <a:ln w="28575">
            <a:solidFill>
              <a:schemeClr val="bg1"/>
            </a:solidFill>
            <a:prstDash val="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hape 184"/>
          <p:cNvCxnSpPr>
            <a:cxnSpLocks noChangeShapeType="1"/>
          </p:cNvCxnSpPr>
          <p:nvPr userDrawn="1"/>
        </p:nvCxnSpPr>
        <p:spPr bwMode="auto">
          <a:xfrm flipV="1">
            <a:off x="539750" y="6223000"/>
            <a:ext cx="8064500" cy="14288"/>
          </a:xfrm>
          <a:prstGeom prst="straightConnector1">
            <a:avLst/>
          </a:prstGeom>
          <a:noFill/>
          <a:ln w="28575">
            <a:solidFill>
              <a:schemeClr val="bg1"/>
            </a:solidFill>
            <a:prstDash val="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907704" y="1268413"/>
            <a:ext cx="6624637" cy="3600450"/>
          </a:xfrm>
        </p:spPr>
        <p:txBody>
          <a:bodyPr>
            <a:normAutofit/>
          </a:bodyPr>
          <a:lstStyle>
            <a:lvl1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54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text, size 54, Helvetica </a:t>
            </a:r>
            <a:r>
              <a:rPr lang="en-US" dirty="0" err="1"/>
              <a:t>Neue</a:t>
            </a:r>
            <a:r>
              <a:rPr lang="en-US" dirty="0"/>
              <a:t> or Arial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CA" dirty="0"/>
              <a:t>15-25 words per slide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467742" y="260648"/>
            <a:ext cx="6912570" cy="301625"/>
          </a:xfrm>
        </p:spPr>
        <p:txBody>
          <a:bodyPr/>
          <a:lstStyle>
            <a:lvl1pPr marL="0" indent="0">
              <a:buNone/>
              <a:defRPr sz="1800" b="1" baseline="0">
                <a:solidFill>
                  <a:schemeClr val="bg1"/>
                </a:solidFill>
                <a:latin typeface="Garamond" panose="02020404030301010803" pitchFamily="18" charset="0"/>
              </a:defRPr>
            </a:lvl1pPr>
            <a:lvl2pPr>
              <a:defRPr sz="1800">
                <a:latin typeface="Garamond" panose="02020404030301010803" pitchFamily="18" charset="0"/>
              </a:defRPr>
            </a:lvl2pPr>
            <a:lvl3pPr>
              <a:defRPr sz="1600">
                <a:latin typeface="Garamond" panose="02020404030301010803" pitchFamily="18" charset="0"/>
              </a:defRPr>
            </a:lvl3pPr>
            <a:lvl4pPr>
              <a:defRPr sz="1400">
                <a:latin typeface="Garamond" panose="02020404030301010803" pitchFamily="18" charset="0"/>
              </a:defRPr>
            </a:lvl4pPr>
            <a:lvl5pPr>
              <a:defRPr sz="1400"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Program, presentation or slide title</a:t>
            </a:r>
          </a:p>
        </p:txBody>
      </p:sp>
    </p:spTree>
    <p:extLst>
      <p:ext uri="{BB962C8B-B14F-4D97-AF65-F5344CB8AC3E}">
        <p14:creationId xmlns:p14="http://schemas.microsoft.com/office/powerpoint/2010/main" val="848485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Mauve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hape 184"/>
          <p:cNvCxnSpPr>
            <a:cxnSpLocks noChangeShapeType="1"/>
          </p:cNvCxnSpPr>
          <p:nvPr userDrawn="1"/>
        </p:nvCxnSpPr>
        <p:spPr bwMode="auto">
          <a:xfrm flipV="1">
            <a:off x="539750" y="620713"/>
            <a:ext cx="8064500" cy="14287"/>
          </a:xfrm>
          <a:prstGeom prst="straightConnector1">
            <a:avLst/>
          </a:prstGeom>
          <a:noFill/>
          <a:ln w="28575">
            <a:solidFill>
              <a:srgbClr val="6D3A5D"/>
            </a:solidFill>
            <a:prstDash val="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hape 184"/>
          <p:cNvCxnSpPr>
            <a:cxnSpLocks noChangeShapeType="1"/>
          </p:cNvCxnSpPr>
          <p:nvPr userDrawn="1"/>
        </p:nvCxnSpPr>
        <p:spPr bwMode="auto">
          <a:xfrm flipV="1">
            <a:off x="539750" y="6223000"/>
            <a:ext cx="8064500" cy="14288"/>
          </a:xfrm>
          <a:prstGeom prst="straightConnector1">
            <a:avLst/>
          </a:prstGeom>
          <a:noFill/>
          <a:ln w="28575">
            <a:solidFill>
              <a:srgbClr val="6D3A5D"/>
            </a:solidFill>
            <a:prstDash val="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467742" y="260648"/>
            <a:ext cx="6912570" cy="301625"/>
          </a:xfrm>
        </p:spPr>
        <p:txBody>
          <a:bodyPr/>
          <a:lstStyle>
            <a:lvl1pPr marL="0" indent="0">
              <a:buNone/>
              <a:defRPr sz="1800" b="1" baseline="0">
                <a:solidFill>
                  <a:srgbClr val="6D3A5D"/>
                </a:solidFill>
                <a:latin typeface="Garamond" panose="02020404030301010803" pitchFamily="18" charset="0"/>
              </a:defRPr>
            </a:lvl1pPr>
            <a:lvl2pPr>
              <a:defRPr sz="1800">
                <a:latin typeface="Garamond" panose="02020404030301010803" pitchFamily="18" charset="0"/>
              </a:defRPr>
            </a:lvl2pPr>
            <a:lvl3pPr>
              <a:defRPr sz="1600">
                <a:latin typeface="Garamond" panose="02020404030301010803" pitchFamily="18" charset="0"/>
              </a:defRPr>
            </a:lvl3pPr>
            <a:lvl4pPr>
              <a:defRPr sz="1400">
                <a:latin typeface="Garamond" panose="02020404030301010803" pitchFamily="18" charset="0"/>
              </a:defRPr>
            </a:lvl4pPr>
            <a:lvl5pPr>
              <a:defRPr sz="1400"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Program, presentation or slide title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907704" y="1268413"/>
            <a:ext cx="6624637" cy="3600450"/>
          </a:xfrm>
        </p:spPr>
        <p:txBody>
          <a:bodyPr>
            <a:normAutofit/>
          </a:bodyPr>
          <a:lstStyle>
            <a:lvl1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5400" b="0" baseline="0">
                <a:solidFill>
                  <a:srgbClr val="6D3A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text, size 54, Helvetica </a:t>
            </a:r>
            <a:r>
              <a:rPr lang="en-US" dirty="0" err="1"/>
              <a:t>Neue</a:t>
            </a:r>
            <a:r>
              <a:rPr lang="en-US" dirty="0"/>
              <a:t> or Arial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CA" dirty="0"/>
              <a:t>15-25 words per slide</a:t>
            </a: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3281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8"/>
          <p:cNvSpPr>
            <a:spLocks noChangeArrowheads="1"/>
          </p:cNvSpPr>
          <p:nvPr userDrawn="1"/>
        </p:nvSpPr>
        <p:spPr bwMode="auto">
          <a:xfrm>
            <a:off x="539750" y="404813"/>
            <a:ext cx="8064500" cy="5688012"/>
          </a:xfrm>
          <a:prstGeom prst="roundRect">
            <a:avLst>
              <a:gd name="adj" fmla="val 5929"/>
            </a:avLst>
          </a:prstGeom>
          <a:solidFill>
            <a:srgbClr val="005E85"/>
          </a:solidFill>
          <a:ln>
            <a:noFill/>
          </a:ln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en-US" altLang="en-US" sz="2400">
              <a:solidFill>
                <a:srgbClr val="000000"/>
              </a:solidFill>
              <a:latin typeface="Arial" pitchFamily="34" charset="0"/>
              <a:sym typeface="Arial" pitchFamily="34" charset="0"/>
            </a:endParaRPr>
          </a:p>
        </p:txBody>
      </p:sp>
      <p:pic>
        <p:nvPicPr>
          <p:cNvPr id="5" name="Shape 91" descr="631px-Alberta_Health_Services_Logo.svg.png"/>
          <p:cNvPicPr preferRelativeResize="0"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925" y="6237288"/>
            <a:ext cx="1330325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99592" y="5444902"/>
            <a:ext cx="3600450" cy="360362"/>
          </a:xfrm>
        </p:spPr>
        <p:txBody>
          <a:bodyPr/>
          <a:lstStyle>
            <a:lvl1pPr marL="0" indent="0">
              <a:buNone/>
              <a:defRPr sz="1800" b="1" baseline="0">
                <a:solidFill>
                  <a:schemeClr val="bg1"/>
                </a:solidFill>
                <a:latin typeface="Garamond" panose="02020404030301010803" pitchFamily="18" charset="0"/>
              </a:defRPr>
            </a:lvl1pPr>
          </a:lstStyle>
          <a:p>
            <a:pPr lvl="0"/>
            <a:r>
              <a:rPr lang="en-US" dirty="0"/>
              <a:t>Day, month, year</a:t>
            </a:r>
          </a:p>
        </p:txBody>
      </p:sp>
    </p:spTree>
    <p:extLst>
      <p:ext uri="{BB962C8B-B14F-4D97-AF65-F5344CB8AC3E}">
        <p14:creationId xmlns:p14="http://schemas.microsoft.com/office/powerpoint/2010/main" val="23228819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 #1 Picture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971550" y="549275"/>
            <a:ext cx="7345363" cy="5754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4800" b="1" dirty="0">
                <a:solidFill>
                  <a:srgbClr val="00ADBB"/>
                </a:solidFill>
                <a:latin typeface="Helvetica Neue" panose="020B0604020202020204" charset="0"/>
                <a:cs typeface="+mn-cs"/>
              </a:rPr>
              <a:t>Tip #1: </a:t>
            </a:r>
            <a:r>
              <a:rPr lang="en-CA" sz="4800" dirty="0">
                <a:solidFill>
                  <a:srgbClr val="00ADBB"/>
                </a:solidFill>
                <a:latin typeface="Helvetica Neue" panose="020B0604020202020204" charset="0"/>
                <a:cs typeface="+mn-cs"/>
              </a:rPr>
              <a:t>Picture shape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CA" sz="3200" b="1" dirty="0">
              <a:latin typeface="Helvetica Neue" panose="020B060402020202020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2400" dirty="0">
                <a:latin typeface="Helvetica Neue" panose="020B0604020202020204" charset="0"/>
                <a:cs typeface="+mn-cs"/>
              </a:rPr>
              <a:t>You change the shape of your photo to have round corners such as the on this template.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CA" sz="2400" dirty="0">
                <a:latin typeface="Helvetica Neue" panose="020B0604020202020204" charset="0"/>
                <a:cs typeface="+mn-cs"/>
              </a:rPr>
              <a:t>Click on the picture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CA" sz="2400" dirty="0">
                <a:latin typeface="Helvetica Neue" panose="020B0604020202020204" charset="0"/>
                <a:cs typeface="+mn-cs"/>
              </a:rPr>
              <a:t>Choose the “Picture tools” tab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CA" sz="2400" dirty="0">
                <a:latin typeface="Helvetica Neue" panose="020B0604020202020204" charset="0"/>
                <a:cs typeface="+mn-cs"/>
              </a:rPr>
              <a:t>On the crop button, click the down arrow and choose “crop to shape”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CA" sz="2400" dirty="0">
                <a:latin typeface="Helvetica Neue" panose="020B0604020202020204" charset="0"/>
                <a:cs typeface="+mn-cs"/>
              </a:rPr>
              <a:t>Choose the rounded rectangle from the rectangle category (it is the second option, but could depend on your version of word).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en-CA" sz="2400" dirty="0">
              <a:latin typeface="Helvetica Neue" panose="020B060402020202020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2400" dirty="0">
                <a:latin typeface="Helvetica Neue" panose="020B0604020202020204" charset="0"/>
                <a:cs typeface="+mn-cs"/>
              </a:rPr>
              <a:t>*To adjust the roundness of corners—see Tip #2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CA" sz="2400" dirty="0">
              <a:latin typeface="+mn-lt"/>
              <a:cs typeface="+mn-cs"/>
            </a:endParaRPr>
          </a:p>
        </p:txBody>
      </p:sp>
      <p:sp>
        <p:nvSpPr>
          <p:cNvPr id="3" name="Shape 104"/>
          <p:cNvSpPr txBox="1">
            <a:spLocks noChangeArrowheads="1"/>
          </p:cNvSpPr>
          <p:nvPr userDrawn="1"/>
        </p:nvSpPr>
        <p:spPr bwMode="auto">
          <a:xfrm>
            <a:off x="971550" y="6327775"/>
            <a:ext cx="7200900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Clr>
                <a:srgbClr val="FF6600"/>
              </a:buClr>
              <a:buSzPct val="25000"/>
              <a:defRPr/>
            </a:pPr>
            <a:r>
              <a:rPr lang="en-US" altLang="en-US" sz="1200" b="1">
                <a:solidFill>
                  <a:srgbClr val="00ADBB"/>
                </a:solidFill>
                <a:latin typeface="Helvetica Neue"/>
                <a:sym typeface="Helvetica Neue"/>
              </a:rPr>
              <a:t>NOTE: This slide is not intended for use in a presentation</a:t>
            </a:r>
          </a:p>
        </p:txBody>
      </p:sp>
    </p:spTree>
    <p:extLst>
      <p:ext uri="{BB962C8B-B14F-4D97-AF65-F5344CB8AC3E}">
        <p14:creationId xmlns:p14="http://schemas.microsoft.com/office/powerpoint/2010/main" val="2413814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88"/>
          <p:cNvSpPr>
            <a:spLocks noChangeArrowheads="1"/>
          </p:cNvSpPr>
          <p:nvPr userDrawn="1"/>
        </p:nvSpPr>
        <p:spPr bwMode="auto">
          <a:xfrm>
            <a:off x="539750" y="765175"/>
            <a:ext cx="8064500" cy="5327650"/>
          </a:xfrm>
          <a:prstGeom prst="roundRect">
            <a:avLst>
              <a:gd name="adj" fmla="val 6414"/>
            </a:avLst>
          </a:prstGeom>
          <a:gradFill rotWithShape="1">
            <a:gsLst>
              <a:gs pos="0">
                <a:srgbClr val="CACEC1"/>
              </a:gs>
              <a:gs pos="50000">
                <a:srgbClr val="DDE0D8"/>
              </a:gs>
              <a:gs pos="100000">
                <a:srgbClr val="EEEFEB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en-US" altLang="en-US" sz="2400">
              <a:solidFill>
                <a:srgbClr val="000000"/>
              </a:solidFill>
              <a:latin typeface="Arial" pitchFamily="34" charset="0"/>
              <a:sym typeface="Arial" pitchFamily="34" charset="0"/>
            </a:endParaRPr>
          </a:p>
        </p:txBody>
      </p:sp>
      <p:pic>
        <p:nvPicPr>
          <p:cNvPr id="6" name="Shape 91" descr="631px-Alberta_Health_Services_Logo.svg.png"/>
          <p:cNvPicPr preferRelativeResize="0"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925" y="6237288"/>
            <a:ext cx="1330325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hape 184"/>
          <p:cNvCxnSpPr>
            <a:cxnSpLocks noChangeShapeType="1"/>
          </p:cNvCxnSpPr>
          <p:nvPr userDrawn="1"/>
        </p:nvCxnSpPr>
        <p:spPr bwMode="auto">
          <a:xfrm flipV="1">
            <a:off x="539750" y="620713"/>
            <a:ext cx="8064500" cy="14287"/>
          </a:xfrm>
          <a:prstGeom prst="straightConnector1">
            <a:avLst/>
          </a:prstGeom>
          <a:noFill/>
          <a:ln w="28575">
            <a:solidFill>
              <a:srgbClr val="00B0B9"/>
            </a:solidFill>
            <a:prstDash val="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971550" y="2277740"/>
            <a:ext cx="7345363" cy="1511300"/>
          </a:xfrm>
        </p:spPr>
        <p:txBody>
          <a:bodyPr/>
          <a:lstStyle>
            <a:lvl1pPr marL="0" indent="0">
              <a:buNone/>
              <a:defRPr sz="8000" b="1">
                <a:solidFill>
                  <a:srgbClr val="00AD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71600" y="3213844"/>
            <a:ext cx="7345363" cy="1511300"/>
          </a:xfrm>
        </p:spPr>
        <p:txBody>
          <a:bodyPr/>
          <a:lstStyle>
            <a:lvl1pPr marL="0" indent="0">
              <a:buNone/>
              <a:defRPr sz="8000" b="1">
                <a:solidFill>
                  <a:srgbClr val="B8BE3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467742" y="260648"/>
            <a:ext cx="6912570" cy="301625"/>
          </a:xfrm>
        </p:spPr>
        <p:txBody>
          <a:bodyPr/>
          <a:lstStyle>
            <a:lvl1pPr marL="0" indent="0">
              <a:buNone/>
              <a:defRPr sz="1800" b="1" baseline="0">
                <a:solidFill>
                  <a:srgbClr val="00ADBB"/>
                </a:solidFill>
                <a:latin typeface="Garamond" panose="02020404030301010803" pitchFamily="18" charset="0"/>
              </a:defRPr>
            </a:lvl1pPr>
            <a:lvl2pPr>
              <a:defRPr sz="1800">
                <a:latin typeface="Garamond" panose="02020404030301010803" pitchFamily="18" charset="0"/>
              </a:defRPr>
            </a:lvl2pPr>
            <a:lvl3pPr>
              <a:defRPr sz="1600">
                <a:latin typeface="Garamond" panose="02020404030301010803" pitchFamily="18" charset="0"/>
              </a:defRPr>
            </a:lvl3pPr>
            <a:lvl4pPr>
              <a:defRPr sz="1400">
                <a:latin typeface="Garamond" panose="02020404030301010803" pitchFamily="18" charset="0"/>
              </a:defRPr>
            </a:lvl4pPr>
            <a:lvl5pPr>
              <a:defRPr sz="1400"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Program, presentation or slide title</a:t>
            </a:r>
          </a:p>
        </p:txBody>
      </p:sp>
    </p:spTree>
    <p:extLst>
      <p:ext uri="{BB962C8B-B14F-4D97-AF65-F5344CB8AC3E}">
        <p14:creationId xmlns:p14="http://schemas.microsoft.com/office/powerpoint/2010/main" val="3983668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 #2 Adjusting round cor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971550" y="549275"/>
            <a:ext cx="7345363" cy="452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4800" b="1" dirty="0">
                <a:solidFill>
                  <a:srgbClr val="00ADBB"/>
                </a:solidFill>
                <a:latin typeface="Helvetica Neue" panose="020B0604020202020204" charset="0"/>
                <a:cs typeface="+mn-cs"/>
              </a:rPr>
              <a:t>Tip #2: </a:t>
            </a:r>
            <a:r>
              <a:rPr lang="en-CA" sz="4800" dirty="0">
                <a:solidFill>
                  <a:srgbClr val="00ADBB"/>
                </a:solidFill>
                <a:latin typeface="Helvetica Neue" panose="020B0604020202020204" charset="0"/>
                <a:cs typeface="+mn-cs"/>
              </a:rPr>
              <a:t>Adjusting round corners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CA" sz="24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2400" dirty="0">
                <a:latin typeface="Helvetica Neue" panose="020B0604020202020204" charset="0"/>
              </a:rPr>
              <a:t>You can adjust the roundness of the corners on your photo.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CA" sz="2400" dirty="0">
                <a:latin typeface="Helvetica Neue" panose="020B0604020202020204" charset="0"/>
              </a:rPr>
              <a:t>Click the picture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CA" sz="2400" dirty="0">
                <a:latin typeface="Helvetica Neue" panose="020B0604020202020204" charset="0"/>
              </a:rPr>
              <a:t>A yellow diamond on the top left of the photo will appear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CA" sz="2400" dirty="0">
                <a:latin typeface="Helvetica Neue" panose="020B0604020202020204" charset="0"/>
              </a:rPr>
              <a:t>Drag the diamond to the left of the</a:t>
            </a:r>
            <a:r>
              <a:rPr lang="en-CA" sz="2400" baseline="0" dirty="0">
                <a:latin typeface="Helvetica Neue" panose="020B0604020202020204" charset="0"/>
              </a:rPr>
              <a:t> photo </a:t>
            </a:r>
            <a:r>
              <a:rPr lang="en-CA" sz="2400" dirty="0">
                <a:latin typeface="Helvetica Neue" panose="020B0604020202020204" charset="0"/>
              </a:rPr>
              <a:t>to reduce the roundness.</a:t>
            </a:r>
            <a:r>
              <a:rPr lang="en-CA" sz="2400" baseline="0" dirty="0">
                <a:latin typeface="Helvetica Neue" panose="020B0604020202020204" charset="0"/>
              </a:rPr>
              <a:t> </a:t>
            </a:r>
            <a:endParaRPr lang="en-CA" sz="4800" dirty="0">
              <a:solidFill>
                <a:srgbClr val="00ADBB"/>
              </a:solidFill>
              <a:latin typeface="Helvetica Neue" panose="020B0604020202020204" charset="0"/>
            </a:endParaRPr>
          </a:p>
        </p:txBody>
      </p:sp>
      <p:sp>
        <p:nvSpPr>
          <p:cNvPr id="3" name="Shape 104"/>
          <p:cNvSpPr txBox="1">
            <a:spLocks noChangeArrowheads="1"/>
          </p:cNvSpPr>
          <p:nvPr userDrawn="1"/>
        </p:nvSpPr>
        <p:spPr bwMode="auto">
          <a:xfrm>
            <a:off x="971550" y="6327775"/>
            <a:ext cx="7200900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Clr>
                <a:srgbClr val="FF6600"/>
              </a:buClr>
              <a:buSzPct val="25000"/>
              <a:defRPr/>
            </a:pPr>
            <a:r>
              <a:rPr lang="en-US" altLang="en-US" sz="1200" b="1">
                <a:solidFill>
                  <a:srgbClr val="00ADBB"/>
                </a:solidFill>
                <a:latin typeface="Helvetica Neue"/>
                <a:sym typeface="Helvetica Neue"/>
              </a:rPr>
              <a:t>NOTE: This slide is not intended for use in a presentation</a:t>
            </a:r>
          </a:p>
        </p:txBody>
      </p:sp>
    </p:spTree>
    <p:extLst>
      <p:ext uri="{BB962C8B-B14F-4D97-AF65-F5344CB8AC3E}">
        <p14:creationId xmlns:p14="http://schemas.microsoft.com/office/powerpoint/2010/main" val="29315586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 userDrawn="1"/>
        </p:nvSpPr>
        <p:spPr bwMode="auto">
          <a:xfrm>
            <a:off x="971550" y="549275"/>
            <a:ext cx="7345363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CA" altLang="en-US" sz="4800" b="1" dirty="0">
                <a:solidFill>
                  <a:srgbClr val="00ADBB"/>
                </a:solidFill>
                <a:latin typeface="Helvetica Neue"/>
              </a:rPr>
              <a:t>Tip #3: </a:t>
            </a:r>
            <a:r>
              <a:rPr lang="en-CA" altLang="en-US" sz="4800" dirty="0">
                <a:solidFill>
                  <a:srgbClr val="00ADBB"/>
                </a:solidFill>
                <a:latin typeface="Helvetica Neue"/>
              </a:rPr>
              <a:t>Words per slide</a:t>
            </a:r>
          </a:p>
          <a:p>
            <a:pPr>
              <a:defRPr/>
            </a:pPr>
            <a:endParaRPr lang="en-CA" altLang="en-US" sz="2400" dirty="0">
              <a:latin typeface="Helvetica Neue"/>
            </a:endParaRPr>
          </a:p>
          <a:p>
            <a:pPr>
              <a:defRPr/>
            </a:pPr>
            <a:r>
              <a:rPr lang="en-CA" altLang="en-US" sz="2400" dirty="0">
                <a:latin typeface="Helvetica Neue"/>
              </a:rPr>
              <a:t>We recommend 15-25 words per slide. </a:t>
            </a:r>
          </a:p>
          <a:p>
            <a:pPr>
              <a:defRPr/>
            </a:pPr>
            <a:endParaRPr lang="en-CA" altLang="en-US" sz="2400" dirty="0">
              <a:latin typeface="Helvetica Neue"/>
            </a:endParaRPr>
          </a:p>
          <a:p>
            <a:pPr>
              <a:defRPr/>
            </a:pPr>
            <a:r>
              <a:rPr lang="en-CA" altLang="en-US" sz="2400" dirty="0">
                <a:latin typeface="Helvetica Neue"/>
              </a:rPr>
              <a:t>More words on a slide will make it difficult for people to pay attention to who is speaking. Less words allows people to focus on you and your key messages. </a:t>
            </a:r>
            <a:endParaRPr lang="en-CA" altLang="en-US" sz="2400" dirty="0"/>
          </a:p>
        </p:txBody>
      </p:sp>
      <p:sp>
        <p:nvSpPr>
          <p:cNvPr id="3" name="Shape 104"/>
          <p:cNvSpPr txBox="1">
            <a:spLocks noChangeArrowheads="1"/>
          </p:cNvSpPr>
          <p:nvPr userDrawn="1"/>
        </p:nvSpPr>
        <p:spPr bwMode="auto">
          <a:xfrm>
            <a:off x="971550" y="6327775"/>
            <a:ext cx="7200900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Clr>
                <a:srgbClr val="FF6600"/>
              </a:buClr>
              <a:buSzPct val="25000"/>
              <a:defRPr/>
            </a:pPr>
            <a:r>
              <a:rPr lang="en-US" altLang="en-US" sz="1200" b="1">
                <a:solidFill>
                  <a:srgbClr val="00ADBB"/>
                </a:solidFill>
                <a:latin typeface="Helvetica Neue"/>
                <a:sym typeface="Helvetica Neue"/>
              </a:rPr>
              <a:t>NOTE: This slide is not intended for use in a presentation</a:t>
            </a:r>
          </a:p>
        </p:txBody>
      </p:sp>
    </p:spTree>
    <p:extLst>
      <p:ext uri="{BB962C8B-B14F-4D97-AF65-F5344CB8AC3E}">
        <p14:creationId xmlns:p14="http://schemas.microsoft.com/office/powerpoint/2010/main" val="31721328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 userDrawn="1"/>
        </p:nvSpPr>
        <p:spPr bwMode="auto">
          <a:xfrm>
            <a:off x="971550" y="549275"/>
            <a:ext cx="7345363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CA" altLang="en-US" sz="4800" b="1" dirty="0">
                <a:solidFill>
                  <a:srgbClr val="00ADBB"/>
                </a:solidFill>
                <a:latin typeface="Helvetica Neue"/>
              </a:rPr>
              <a:t>Tip #4: </a:t>
            </a:r>
            <a:r>
              <a:rPr lang="en-CA" altLang="en-US" sz="4800" b="0" dirty="0">
                <a:solidFill>
                  <a:srgbClr val="00ADBB"/>
                </a:solidFill>
                <a:latin typeface="Helvetica Neue"/>
              </a:rPr>
              <a:t>Font</a:t>
            </a:r>
            <a:r>
              <a:rPr lang="en-CA" altLang="en-US" sz="4800" b="0" baseline="0" dirty="0">
                <a:solidFill>
                  <a:srgbClr val="00ADBB"/>
                </a:solidFill>
                <a:latin typeface="Helvetica Neue"/>
              </a:rPr>
              <a:t> size</a:t>
            </a:r>
            <a:endParaRPr lang="en-CA" altLang="en-US" sz="4800" dirty="0">
              <a:solidFill>
                <a:srgbClr val="00ADBB"/>
              </a:solidFill>
              <a:latin typeface="Helvetica Neue"/>
            </a:endParaRPr>
          </a:p>
          <a:p>
            <a:pPr>
              <a:defRPr/>
            </a:pPr>
            <a:endParaRPr lang="en-CA" altLang="en-US" sz="2400" dirty="0">
              <a:latin typeface="Helvetica Neue"/>
            </a:endParaRPr>
          </a:p>
          <a:p>
            <a:pPr>
              <a:defRPr/>
            </a:pPr>
            <a:r>
              <a:rPr lang="en-CA" altLang="en-US" sz="2400" dirty="0">
                <a:latin typeface="Helvetica Neue"/>
              </a:rPr>
              <a:t>We recommend</a:t>
            </a:r>
            <a:r>
              <a:rPr lang="en-CA" altLang="en-US" sz="2400" baseline="0" dirty="0">
                <a:latin typeface="Helvetica Neue"/>
              </a:rPr>
              <a:t> using size 54 or larger for content on slides. This will help audiences at the back of rooms see the slides and content easily. </a:t>
            </a:r>
          </a:p>
          <a:p>
            <a:pPr>
              <a:defRPr/>
            </a:pPr>
            <a:endParaRPr lang="en-CA" altLang="en-US" sz="2400" baseline="0" dirty="0">
              <a:latin typeface="Helvetica Neue"/>
            </a:endParaRPr>
          </a:p>
          <a:p>
            <a:pPr>
              <a:defRPr/>
            </a:pPr>
            <a:r>
              <a:rPr lang="en-CA" altLang="en-US" sz="2400" baseline="0" dirty="0">
                <a:latin typeface="Helvetica Neue"/>
              </a:rPr>
              <a:t>The department, program or presentation name at the top of the slide can be no smaller than 18. </a:t>
            </a:r>
            <a:endParaRPr lang="en-CA" altLang="en-US" sz="2400" dirty="0">
              <a:latin typeface="Helvetica Neue"/>
            </a:endParaRPr>
          </a:p>
          <a:p>
            <a:pPr>
              <a:defRPr/>
            </a:pPr>
            <a:endParaRPr lang="en-CA" altLang="en-US" sz="2400" dirty="0">
              <a:latin typeface="Helvetica Neue"/>
            </a:endParaRPr>
          </a:p>
        </p:txBody>
      </p:sp>
      <p:sp>
        <p:nvSpPr>
          <p:cNvPr id="3" name="Shape 104"/>
          <p:cNvSpPr txBox="1">
            <a:spLocks noChangeArrowheads="1"/>
          </p:cNvSpPr>
          <p:nvPr userDrawn="1"/>
        </p:nvSpPr>
        <p:spPr bwMode="auto">
          <a:xfrm>
            <a:off x="971550" y="6327775"/>
            <a:ext cx="7200900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Clr>
                <a:srgbClr val="FF6600"/>
              </a:buClr>
              <a:buSzPct val="25000"/>
              <a:defRPr/>
            </a:pPr>
            <a:r>
              <a:rPr lang="en-US" altLang="en-US" sz="1200" b="1">
                <a:solidFill>
                  <a:srgbClr val="00ADBB"/>
                </a:solidFill>
                <a:latin typeface="Helvetica Neue"/>
                <a:sym typeface="Helvetica Neue"/>
              </a:rPr>
              <a:t>NOTE: This slide is not intended for use in a 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6906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88"/>
          <p:cNvSpPr>
            <a:spLocks noChangeArrowheads="1"/>
          </p:cNvSpPr>
          <p:nvPr userDrawn="1"/>
        </p:nvSpPr>
        <p:spPr bwMode="auto">
          <a:xfrm>
            <a:off x="539750" y="765175"/>
            <a:ext cx="8064500" cy="5327650"/>
          </a:xfrm>
          <a:prstGeom prst="roundRect">
            <a:avLst>
              <a:gd name="adj" fmla="val 6214"/>
            </a:avLst>
          </a:prstGeom>
          <a:solidFill>
            <a:srgbClr val="9AB9AD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en-US" altLang="en-US" sz="2400">
              <a:solidFill>
                <a:srgbClr val="000000"/>
              </a:solidFill>
              <a:latin typeface="Arial" pitchFamily="34" charset="0"/>
              <a:sym typeface="Arial" pitchFamily="34" charset="0"/>
            </a:endParaRPr>
          </a:p>
        </p:txBody>
      </p:sp>
      <p:pic>
        <p:nvPicPr>
          <p:cNvPr id="6" name="Shape 91" descr="631px-Alberta_Health_Services_Logo.svg.png"/>
          <p:cNvPicPr preferRelativeResize="0"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925" y="6237288"/>
            <a:ext cx="1330325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hape 184"/>
          <p:cNvCxnSpPr>
            <a:cxnSpLocks noChangeShapeType="1"/>
          </p:cNvCxnSpPr>
          <p:nvPr userDrawn="1"/>
        </p:nvCxnSpPr>
        <p:spPr bwMode="auto">
          <a:xfrm flipV="1">
            <a:off x="539750" y="620713"/>
            <a:ext cx="8064500" cy="14287"/>
          </a:xfrm>
          <a:prstGeom prst="straightConnector1">
            <a:avLst/>
          </a:prstGeom>
          <a:noFill/>
          <a:ln w="28575">
            <a:solidFill>
              <a:srgbClr val="00B0B9"/>
            </a:solidFill>
            <a:prstDash val="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971550" y="2277740"/>
            <a:ext cx="7345363" cy="1511300"/>
          </a:xfrm>
        </p:spPr>
        <p:txBody>
          <a:bodyPr/>
          <a:lstStyle>
            <a:lvl1pPr marL="0" indent="0">
              <a:buNone/>
              <a:defRPr sz="8000" b="1">
                <a:solidFill>
                  <a:srgbClr val="00AD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71600" y="3213844"/>
            <a:ext cx="7345363" cy="1511300"/>
          </a:xfrm>
        </p:spPr>
        <p:txBody>
          <a:bodyPr/>
          <a:lstStyle>
            <a:lvl1pPr marL="0" indent="0">
              <a:buNone/>
              <a:defRPr sz="8000" b="1">
                <a:solidFill>
                  <a:srgbClr val="4F7F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467742" y="260648"/>
            <a:ext cx="6912570" cy="301625"/>
          </a:xfrm>
        </p:spPr>
        <p:txBody>
          <a:bodyPr/>
          <a:lstStyle>
            <a:lvl1pPr marL="0" indent="0">
              <a:buNone/>
              <a:defRPr sz="1800" b="1" baseline="0">
                <a:solidFill>
                  <a:srgbClr val="00ADBB"/>
                </a:solidFill>
                <a:latin typeface="Garamond" panose="02020404030301010803" pitchFamily="18" charset="0"/>
              </a:defRPr>
            </a:lvl1pPr>
            <a:lvl2pPr>
              <a:defRPr sz="1800">
                <a:latin typeface="Garamond" panose="02020404030301010803" pitchFamily="18" charset="0"/>
              </a:defRPr>
            </a:lvl2pPr>
            <a:lvl3pPr>
              <a:defRPr sz="1600">
                <a:latin typeface="Garamond" panose="02020404030301010803" pitchFamily="18" charset="0"/>
              </a:defRPr>
            </a:lvl3pPr>
            <a:lvl4pPr>
              <a:defRPr sz="1400">
                <a:latin typeface="Garamond" panose="02020404030301010803" pitchFamily="18" charset="0"/>
              </a:defRPr>
            </a:lvl4pPr>
            <a:lvl5pPr>
              <a:defRPr sz="1400"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Program, presentation or slide title</a:t>
            </a:r>
          </a:p>
        </p:txBody>
      </p:sp>
    </p:spTree>
    <p:extLst>
      <p:ext uri="{BB962C8B-B14F-4D97-AF65-F5344CB8AC3E}">
        <p14:creationId xmlns:p14="http://schemas.microsoft.com/office/powerpoint/2010/main" val="3837611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ridg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88"/>
          <p:cNvSpPr>
            <a:spLocks noChangeArrowheads="1"/>
          </p:cNvSpPr>
          <p:nvPr userDrawn="1"/>
        </p:nvSpPr>
        <p:spPr bwMode="auto">
          <a:xfrm>
            <a:off x="539750" y="765175"/>
            <a:ext cx="8064500" cy="5327650"/>
          </a:xfrm>
          <a:prstGeom prst="roundRect">
            <a:avLst>
              <a:gd name="adj" fmla="val 6214"/>
            </a:avLst>
          </a:prstGeom>
          <a:solidFill>
            <a:srgbClr val="9AB9AD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en-US" altLang="en-US" sz="2400">
              <a:solidFill>
                <a:srgbClr val="000000"/>
              </a:solidFill>
              <a:latin typeface="Arial" pitchFamily="34" charset="0"/>
              <a:sym typeface="Arial" pitchFamily="34" charset="0"/>
            </a:endParaRPr>
          </a:p>
        </p:txBody>
      </p:sp>
      <p:cxnSp>
        <p:nvCxnSpPr>
          <p:cNvPr id="7" name="Shape 184"/>
          <p:cNvCxnSpPr>
            <a:cxnSpLocks noChangeShapeType="1"/>
          </p:cNvCxnSpPr>
          <p:nvPr userDrawn="1"/>
        </p:nvCxnSpPr>
        <p:spPr bwMode="auto">
          <a:xfrm flipV="1">
            <a:off x="539750" y="620713"/>
            <a:ext cx="8064500" cy="14287"/>
          </a:xfrm>
          <a:prstGeom prst="straightConnector1">
            <a:avLst/>
          </a:prstGeom>
          <a:noFill/>
          <a:ln w="28575">
            <a:solidFill>
              <a:srgbClr val="00B0B9"/>
            </a:solidFill>
            <a:prstDash val="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971550" y="2277740"/>
            <a:ext cx="7345363" cy="1511300"/>
          </a:xfrm>
        </p:spPr>
        <p:txBody>
          <a:bodyPr/>
          <a:lstStyle>
            <a:lvl1pPr marL="0" indent="0">
              <a:buNone/>
              <a:defRPr sz="8000" b="1">
                <a:solidFill>
                  <a:srgbClr val="00AD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71600" y="3213844"/>
            <a:ext cx="7345363" cy="1511300"/>
          </a:xfrm>
        </p:spPr>
        <p:txBody>
          <a:bodyPr/>
          <a:lstStyle>
            <a:lvl1pPr marL="0" indent="0">
              <a:buNone/>
              <a:defRPr sz="8000" b="1">
                <a:solidFill>
                  <a:srgbClr val="4F7F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467742" y="260648"/>
            <a:ext cx="6912570" cy="301625"/>
          </a:xfrm>
        </p:spPr>
        <p:txBody>
          <a:bodyPr/>
          <a:lstStyle>
            <a:lvl1pPr marL="0" indent="0">
              <a:buNone/>
              <a:defRPr sz="1800" b="1" baseline="0">
                <a:solidFill>
                  <a:srgbClr val="00ADBB"/>
                </a:solidFill>
                <a:latin typeface="Garamond" panose="02020404030301010803" pitchFamily="18" charset="0"/>
              </a:defRPr>
            </a:lvl1pPr>
            <a:lvl2pPr>
              <a:defRPr sz="1800">
                <a:latin typeface="Garamond" panose="02020404030301010803" pitchFamily="18" charset="0"/>
              </a:defRPr>
            </a:lvl2pPr>
            <a:lvl3pPr>
              <a:defRPr sz="1600">
                <a:latin typeface="Garamond" panose="02020404030301010803" pitchFamily="18" charset="0"/>
              </a:defRPr>
            </a:lvl3pPr>
            <a:lvl4pPr>
              <a:defRPr sz="1400">
                <a:latin typeface="Garamond" panose="02020404030301010803" pitchFamily="18" charset="0"/>
              </a:defRPr>
            </a:lvl4pPr>
            <a:lvl5pPr>
              <a:defRPr sz="1400"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Program, presentation or slide title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7164288" y="6199609"/>
            <a:ext cx="1445518" cy="397743"/>
          </a:xfrm>
        </p:spPr>
        <p:txBody>
          <a:bodyPr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14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CA" dirty="0"/>
              <a:t>Insert </a:t>
            </a:r>
            <a:r>
              <a:rPr lang="en-CA" dirty="0" err="1"/>
              <a:t>bridgeline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54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 36 Immunization feature jpg.jpg"/>
          <p:cNvPicPr>
            <a:picLocks noChangeAspect="1"/>
          </p:cNvPicPr>
          <p:nvPr userDrawn="1"/>
        </p:nvPicPr>
        <p:blipFill>
          <a:blip r:embed="rId2" cstate="screen"/>
          <a:srcRect t="9100" b="39100"/>
          <a:stretch>
            <a:fillRect/>
          </a:stretch>
        </p:blipFill>
        <p:spPr>
          <a:xfrm>
            <a:off x="539552" y="764704"/>
            <a:ext cx="8000890" cy="5328592"/>
          </a:xfrm>
          <a:prstGeom prst="roundRect">
            <a:avLst>
              <a:gd name="adj" fmla="val 7488"/>
            </a:avLst>
          </a:prstGeom>
        </p:spPr>
      </p:pic>
      <p:cxnSp>
        <p:nvCxnSpPr>
          <p:cNvPr id="5" name="Shape 184"/>
          <p:cNvCxnSpPr>
            <a:cxnSpLocks noChangeShapeType="1"/>
          </p:cNvCxnSpPr>
          <p:nvPr userDrawn="1"/>
        </p:nvCxnSpPr>
        <p:spPr bwMode="auto">
          <a:xfrm flipV="1">
            <a:off x="539750" y="620713"/>
            <a:ext cx="8064500" cy="14287"/>
          </a:xfrm>
          <a:prstGeom prst="straightConnector1">
            <a:avLst/>
          </a:prstGeom>
          <a:noFill/>
          <a:ln w="28575">
            <a:solidFill>
              <a:srgbClr val="00ADBB"/>
            </a:solidFill>
            <a:prstDash val="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Shape 91" descr="631px-Alberta_Health_Services_Logo.svg.png"/>
          <p:cNvPicPr preferRelativeResize="0"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925" y="6237288"/>
            <a:ext cx="1330325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539750" y="764704"/>
            <a:ext cx="8000692" cy="5328592"/>
          </a:xfrm>
        </p:spPr>
        <p:txBody>
          <a:bodyPr rtlCol="0">
            <a:normAutofit/>
          </a:bodyPr>
          <a:lstStyle>
            <a:lvl1pPr marL="0" indent="0">
              <a:buNone/>
              <a:defRPr baseline="0">
                <a:solidFill>
                  <a:schemeClr val="tx1"/>
                </a:solidFill>
                <a:latin typeface="Helvetica Neue"/>
              </a:defRPr>
            </a:lvl1pPr>
          </a:lstStyle>
          <a:p>
            <a:pPr lvl="0"/>
            <a:r>
              <a:rPr lang="en-CA" noProof="0" dirty="0"/>
              <a:t>Insert picture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467742" y="260648"/>
            <a:ext cx="6912570" cy="301625"/>
          </a:xfrm>
        </p:spPr>
        <p:txBody>
          <a:bodyPr/>
          <a:lstStyle>
            <a:lvl1pPr marL="0" indent="0">
              <a:buNone/>
              <a:defRPr sz="1800" b="1" baseline="0">
                <a:solidFill>
                  <a:srgbClr val="00ADBB"/>
                </a:solidFill>
                <a:latin typeface="Garamond" panose="02020404030301010803" pitchFamily="18" charset="0"/>
              </a:defRPr>
            </a:lvl1pPr>
            <a:lvl2pPr>
              <a:defRPr sz="1800">
                <a:latin typeface="Garamond" panose="02020404030301010803" pitchFamily="18" charset="0"/>
              </a:defRPr>
            </a:lvl2pPr>
            <a:lvl3pPr>
              <a:defRPr sz="1600">
                <a:latin typeface="Garamond" panose="02020404030301010803" pitchFamily="18" charset="0"/>
              </a:defRPr>
            </a:lvl3pPr>
            <a:lvl4pPr>
              <a:defRPr sz="1400">
                <a:latin typeface="Garamond" panose="02020404030301010803" pitchFamily="18" charset="0"/>
              </a:defRPr>
            </a:lvl4pPr>
            <a:lvl5pPr>
              <a:defRPr sz="1400"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Program, presentation or slide title</a:t>
            </a:r>
          </a:p>
        </p:txBody>
      </p:sp>
    </p:spTree>
    <p:extLst>
      <p:ext uri="{BB962C8B-B14F-4D97-AF65-F5344CB8AC3E}">
        <p14:creationId xmlns:p14="http://schemas.microsoft.com/office/powerpoint/2010/main" val="3463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hape 184"/>
          <p:cNvCxnSpPr>
            <a:cxnSpLocks noChangeShapeType="1"/>
          </p:cNvCxnSpPr>
          <p:nvPr userDrawn="1"/>
        </p:nvCxnSpPr>
        <p:spPr bwMode="auto">
          <a:xfrm flipV="1">
            <a:off x="539750" y="620713"/>
            <a:ext cx="8064500" cy="14287"/>
          </a:xfrm>
          <a:prstGeom prst="straightConnector1">
            <a:avLst/>
          </a:prstGeom>
          <a:noFill/>
          <a:ln w="28575">
            <a:solidFill>
              <a:srgbClr val="00ADBB"/>
            </a:solidFill>
            <a:prstDash val="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Shape 91" descr="631px-Alberta_Health_Services_Logo.svg.png"/>
          <p:cNvPicPr preferRelativeResize="0"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925" y="6237288"/>
            <a:ext cx="1330325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539750" y="836712"/>
            <a:ext cx="8000692" cy="5328592"/>
          </a:xfrm>
        </p:spPr>
        <p:txBody>
          <a:bodyPr rtlCol="0">
            <a:normAutofit/>
          </a:bodyPr>
          <a:lstStyle>
            <a:lvl1pPr marL="0" indent="0">
              <a:buNone/>
              <a:defRPr baseline="0">
                <a:solidFill>
                  <a:schemeClr val="tx1"/>
                </a:solidFill>
                <a:latin typeface="Helvetica Neue"/>
              </a:defRPr>
            </a:lvl1pPr>
          </a:lstStyle>
          <a:p>
            <a:pPr lvl="0"/>
            <a:r>
              <a:rPr lang="en-CA" noProof="0" dirty="0"/>
              <a:t>Insert picture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467742" y="260648"/>
            <a:ext cx="6912570" cy="301625"/>
          </a:xfrm>
        </p:spPr>
        <p:txBody>
          <a:bodyPr/>
          <a:lstStyle>
            <a:lvl1pPr marL="0" indent="0">
              <a:buNone/>
              <a:defRPr sz="1800" b="1" baseline="0">
                <a:solidFill>
                  <a:srgbClr val="00ADBB"/>
                </a:solidFill>
                <a:latin typeface="Garamond" panose="02020404030301010803" pitchFamily="18" charset="0"/>
              </a:defRPr>
            </a:lvl1pPr>
            <a:lvl2pPr>
              <a:defRPr sz="1800">
                <a:latin typeface="Garamond" panose="02020404030301010803" pitchFamily="18" charset="0"/>
              </a:defRPr>
            </a:lvl2pPr>
            <a:lvl3pPr>
              <a:defRPr sz="1600">
                <a:latin typeface="Garamond" panose="02020404030301010803" pitchFamily="18" charset="0"/>
              </a:defRPr>
            </a:lvl3pPr>
            <a:lvl4pPr>
              <a:defRPr sz="1400">
                <a:latin typeface="Garamond" panose="02020404030301010803" pitchFamily="18" charset="0"/>
              </a:defRPr>
            </a:lvl4pPr>
            <a:lvl5pPr>
              <a:defRPr sz="1400"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Program, presentation or slide title</a:t>
            </a:r>
          </a:p>
        </p:txBody>
      </p:sp>
    </p:spTree>
    <p:extLst>
      <p:ext uri="{BB962C8B-B14F-4D97-AF65-F5344CB8AC3E}">
        <p14:creationId xmlns:p14="http://schemas.microsoft.com/office/powerpoint/2010/main" val="3832930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picture slide with bridg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hape 184"/>
          <p:cNvCxnSpPr>
            <a:cxnSpLocks noChangeShapeType="1"/>
          </p:cNvCxnSpPr>
          <p:nvPr userDrawn="1"/>
        </p:nvCxnSpPr>
        <p:spPr bwMode="auto">
          <a:xfrm flipV="1">
            <a:off x="539750" y="620713"/>
            <a:ext cx="8064500" cy="14287"/>
          </a:xfrm>
          <a:prstGeom prst="straightConnector1">
            <a:avLst/>
          </a:prstGeom>
          <a:noFill/>
          <a:ln w="28575">
            <a:solidFill>
              <a:srgbClr val="00ADBB"/>
            </a:solidFill>
            <a:prstDash val="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539750" y="836712"/>
            <a:ext cx="8000692" cy="5328592"/>
          </a:xfrm>
        </p:spPr>
        <p:txBody>
          <a:bodyPr rtlCol="0">
            <a:normAutofit/>
          </a:bodyPr>
          <a:lstStyle>
            <a:lvl1pPr marL="0" indent="0">
              <a:buNone/>
              <a:defRPr baseline="0">
                <a:solidFill>
                  <a:schemeClr val="tx1"/>
                </a:solidFill>
                <a:latin typeface="Helvetica Neue"/>
              </a:defRPr>
            </a:lvl1pPr>
          </a:lstStyle>
          <a:p>
            <a:pPr lvl="0"/>
            <a:r>
              <a:rPr lang="en-CA" noProof="0" dirty="0"/>
              <a:t>Insert picture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467742" y="260648"/>
            <a:ext cx="6912570" cy="301625"/>
          </a:xfrm>
        </p:spPr>
        <p:txBody>
          <a:bodyPr/>
          <a:lstStyle>
            <a:lvl1pPr marL="0" indent="0">
              <a:buNone/>
              <a:defRPr sz="1800" b="1" baseline="0">
                <a:solidFill>
                  <a:srgbClr val="00ADBB"/>
                </a:solidFill>
                <a:latin typeface="Garamond" panose="02020404030301010803" pitchFamily="18" charset="0"/>
              </a:defRPr>
            </a:lvl1pPr>
            <a:lvl2pPr>
              <a:defRPr sz="1800">
                <a:latin typeface="Garamond" panose="02020404030301010803" pitchFamily="18" charset="0"/>
              </a:defRPr>
            </a:lvl2pPr>
            <a:lvl3pPr>
              <a:defRPr sz="1600">
                <a:latin typeface="Garamond" panose="02020404030301010803" pitchFamily="18" charset="0"/>
              </a:defRPr>
            </a:lvl3pPr>
            <a:lvl4pPr>
              <a:defRPr sz="1400">
                <a:latin typeface="Garamond" panose="02020404030301010803" pitchFamily="18" charset="0"/>
              </a:defRPr>
            </a:lvl4pPr>
            <a:lvl5pPr>
              <a:defRPr sz="1400"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Program, presentation or slide title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7164288" y="6199609"/>
            <a:ext cx="1445518" cy="397743"/>
          </a:xfrm>
        </p:spPr>
        <p:txBody>
          <a:bodyPr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14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CA" dirty="0"/>
              <a:t>Insert </a:t>
            </a:r>
            <a:r>
              <a:rPr lang="en-CA" dirty="0" err="1"/>
              <a:t>bridgeline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537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content slide">
    <p:bg>
      <p:bgPr>
        <a:solidFill>
          <a:srgbClr val="00AD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hape 184"/>
          <p:cNvCxnSpPr>
            <a:cxnSpLocks noChangeShapeType="1"/>
          </p:cNvCxnSpPr>
          <p:nvPr userDrawn="1"/>
        </p:nvCxnSpPr>
        <p:spPr bwMode="auto">
          <a:xfrm flipV="1">
            <a:off x="539750" y="620713"/>
            <a:ext cx="8064500" cy="14287"/>
          </a:xfrm>
          <a:prstGeom prst="straightConnector1">
            <a:avLst/>
          </a:prstGeom>
          <a:noFill/>
          <a:ln w="28575">
            <a:solidFill>
              <a:schemeClr val="bg1"/>
            </a:solidFill>
            <a:prstDash val="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hape 184"/>
          <p:cNvCxnSpPr>
            <a:cxnSpLocks noChangeShapeType="1"/>
          </p:cNvCxnSpPr>
          <p:nvPr userDrawn="1"/>
        </p:nvCxnSpPr>
        <p:spPr bwMode="auto">
          <a:xfrm flipV="1">
            <a:off x="539750" y="6223000"/>
            <a:ext cx="8064500" cy="14288"/>
          </a:xfrm>
          <a:prstGeom prst="straightConnector1">
            <a:avLst/>
          </a:prstGeom>
          <a:noFill/>
          <a:ln w="28575">
            <a:solidFill>
              <a:schemeClr val="bg1"/>
            </a:solidFill>
            <a:prstDash val="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907704" y="1268413"/>
            <a:ext cx="6624637" cy="3600450"/>
          </a:xfrm>
        </p:spPr>
        <p:txBody>
          <a:bodyPr>
            <a:normAutofit/>
          </a:bodyPr>
          <a:lstStyle>
            <a:lvl1pPr marL="0" indent="0" algn="r">
              <a:buNone/>
              <a:defRPr sz="54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text, size 54, Helvetica </a:t>
            </a:r>
            <a:r>
              <a:rPr lang="en-US" dirty="0" err="1"/>
              <a:t>Neue</a:t>
            </a:r>
            <a:r>
              <a:rPr lang="en-US" dirty="0"/>
              <a:t> or Arial</a:t>
            </a:r>
          </a:p>
          <a:p>
            <a:pPr lvl="0"/>
            <a:r>
              <a:rPr lang="en-CA" dirty="0"/>
              <a:t>15-25 words per slide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467742" y="260648"/>
            <a:ext cx="6912570" cy="301625"/>
          </a:xfrm>
        </p:spPr>
        <p:txBody>
          <a:bodyPr/>
          <a:lstStyle>
            <a:lvl1pPr marL="0" indent="0">
              <a:buNone/>
              <a:defRPr sz="1800" b="1" baseline="0">
                <a:solidFill>
                  <a:schemeClr val="bg1"/>
                </a:solidFill>
                <a:latin typeface="Garamond" panose="02020404030301010803" pitchFamily="18" charset="0"/>
              </a:defRPr>
            </a:lvl1pPr>
            <a:lvl2pPr>
              <a:defRPr sz="1800">
                <a:latin typeface="Garamond" panose="02020404030301010803" pitchFamily="18" charset="0"/>
              </a:defRPr>
            </a:lvl2pPr>
            <a:lvl3pPr>
              <a:defRPr sz="1600">
                <a:latin typeface="Garamond" panose="02020404030301010803" pitchFamily="18" charset="0"/>
              </a:defRPr>
            </a:lvl3pPr>
            <a:lvl4pPr>
              <a:defRPr sz="1400">
                <a:latin typeface="Garamond" panose="02020404030301010803" pitchFamily="18" charset="0"/>
              </a:defRPr>
            </a:lvl4pPr>
            <a:lvl5pPr>
              <a:defRPr sz="1400"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Program, presentation or slide title</a:t>
            </a:r>
          </a:p>
        </p:txBody>
      </p:sp>
    </p:spTree>
    <p:extLst>
      <p:ext uri="{BB962C8B-B14F-4D97-AF65-F5344CB8AC3E}">
        <p14:creationId xmlns:p14="http://schemas.microsoft.com/office/powerpoint/2010/main" val="2891695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hape 184"/>
          <p:cNvCxnSpPr>
            <a:cxnSpLocks noChangeShapeType="1"/>
          </p:cNvCxnSpPr>
          <p:nvPr userDrawn="1"/>
        </p:nvCxnSpPr>
        <p:spPr bwMode="auto">
          <a:xfrm flipV="1">
            <a:off x="539750" y="620713"/>
            <a:ext cx="8064500" cy="14287"/>
          </a:xfrm>
          <a:prstGeom prst="straightConnector1">
            <a:avLst/>
          </a:prstGeom>
          <a:noFill/>
          <a:ln w="28575">
            <a:solidFill>
              <a:srgbClr val="00ADBB"/>
            </a:solidFill>
            <a:prstDash val="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hape 184"/>
          <p:cNvCxnSpPr>
            <a:cxnSpLocks noChangeShapeType="1"/>
          </p:cNvCxnSpPr>
          <p:nvPr userDrawn="1"/>
        </p:nvCxnSpPr>
        <p:spPr bwMode="auto">
          <a:xfrm flipV="1">
            <a:off x="539750" y="6223000"/>
            <a:ext cx="8064500" cy="14288"/>
          </a:xfrm>
          <a:prstGeom prst="straightConnector1">
            <a:avLst/>
          </a:prstGeom>
          <a:noFill/>
          <a:ln w="28575">
            <a:solidFill>
              <a:srgbClr val="00ADBB"/>
            </a:solidFill>
            <a:prstDash val="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467742" y="260648"/>
            <a:ext cx="6912570" cy="301625"/>
          </a:xfrm>
        </p:spPr>
        <p:txBody>
          <a:bodyPr/>
          <a:lstStyle>
            <a:lvl1pPr marL="0" indent="0">
              <a:buNone/>
              <a:defRPr sz="1800" b="1" baseline="0">
                <a:solidFill>
                  <a:srgbClr val="00ADBB"/>
                </a:solidFill>
                <a:latin typeface="Garamond" panose="02020404030301010803" pitchFamily="18" charset="0"/>
              </a:defRPr>
            </a:lvl1pPr>
            <a:lvl2pPr>
              <a:defRPr sz="1800">
                <a:latin typeface="Garamond" panose="02020404030301010803" pitchFamily="18" charset="0"/>
              </a:defRPr>
            </a:lvl2pPr>
            <a:lvl3pPr>
              <a:defRPr sz="1600">
                <a:latin typeface="Garamond" panose="02020404030301010803" pitchFamily="18" charset="0"/>
              </a:defRPr>
            </a:lvl3pPr>
            <a:lvl4pPr>
              <a:defRPr sz="1400">
                <a:latin typeface="Garamond" panose="02020404030301010803" pitchFamily="18" charset="0"/>
              </a:defRPr>
            </a:lvl4pPr>
            <a:lvl5pPr>
              <a:defRPr sz="1400"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Program, presentation or slide title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907704" y="1268413"/>
            <a:ext cx="6624637" cy="3600450"/>
          </a:xfrm>
        </p:spPr>
        <p:txBody>
          <a:bodyPr>
            <a:normAutofit/>
          </a:bodyPr>
          <a:lstStyle>
            <a:lvl1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5400" b="0" baseline="0">
                <a:solidFill>
                  <a:srgbClr val="00AD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Insert text, size 54, Helvetica </a:t>
            </a:r>
            <a:r>
              <a:rPr lang="en-US" dirty="0" err="1"/>
              <a:t>Neue</a:t>
            </a:r>
            <a:r>
              <a:rPr lang="en-US" dirty="0"/>
              <a:t> or Arial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CA" dirty="0"/>
              <a:t>15-25 words per slide</a:t>
            </a: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74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CA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CA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DB62440-7E87-41BC-AED8-3818049B418F}" type="datetimeFigureOut">
              <a:rPr lang="en-CA"/>
              <a:pPr>
                <a:defRPr/>
              </a:pPr>
              <a:t>2025-04-01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A9277BE-5DF1-4CBC-8139-FE686D0985CD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84" r:id="rId4"/>
    <p:sldLayoutId id="2147483767" r:id="rId5"/>
    <p:sldLayoutId id="2147483782" r:id="rId6"/>
    <p:sldLayoutId id="2147483785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  <p:sldLayoutId id="2147483778" r:id="rId18"/>
    <p:sldLayoutId id="2147483779" r:id="rId19"/>
    <p:sldLayoutId id="2147483780" r:id="rId20"/>
    <p:sldLayoutId id="2147483781" r:id="rId21"/>
    <p:sldLayoutId id="2147483783" r:id="rId2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35237" y="1074509"/>
            <a:ext cx="426184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Adequacy of Lateral Chest X-Rays with Arm Abduction.</a:t>
            </a:r>
            <a:r>
              <a:rPr lang="en-CA" b="1" dirty="0">
                <a:effectLst/>
              </a:rPr>
              <a:t> </a:t>
            </a:r>
          </a:p>
          <a:p>
            <a:endParaRPr lang="en-CA" b="1" i="1" u="sng" dirty="0">
              <a:latin typeface="+mn-lt"/>
            </a:endParaRPr>
          </a:p>
          <a:p>
            <a:r>
              <a:rPr lang="en-US" dirty="0">
                <a:latin typeface="+mn-lt"/>
              </a:rPr>
              <a:t>The simple action of raising hands and arms up to a higher level resulted in improved quality of lateral CXR.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Our project looked at the adequacy of Lateral CXR and found that too many had the upper chest obscured by the arms.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The simple intervention was to raise the arms higher by asking patients to hold a higher rung on the hand support for lateral CXR. 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IT WORKED!</a:t>
            </a:r>
            <a:endParaRPr lang="en-US" dirty="0">
              <a:solidFill>
                <a:srgbClr val="00ADBB"/>
              </a:solidFill>
              <a:latin typeface="Helvetica Neue" panose="020B0604020202020204"/>
            </a:endParaRPr>
          </a:p>
          <a:p>
            <a:endParaRPr lang="en-US" dirty="0">
              <a:latin typeface="Helvetica Neue" panose="020B060402020202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25824" y="342900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Insert Photo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0B3362-ABE4-FF4B-E076-AD1E8C227F8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49034B-FD94-F36B-810A-15501929C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15" y="1724025"/>
            <a:ext cx="4305300" cy="3228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91E9E6-0C41-9178-D1CD-61AE9CAE69DA}"/>
              </a:ext>
            </a:extLst>
          </p:cNvPr>
          <p:cNvSpPr txBox="1"/>
          <p:nvPr/>
        </p:nvSpPr>
        <p:spPr>
          <a:xfrm>
            <a:off x="701910" y="6235886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John Ross Bonanni, MD, Dr. Jordan </a:t>
            </a:r>
            <a:r>
              <a:rPr lang="en-C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Fingard</a:t>
            </a:r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Dominic </a:t>
            </a:r>
            <a:r>
              <a:rPr lang="en-C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CollinDoyle</a:t>
            </a:r>
            <a:r>
              <a:rPr lang="en-CA" dirty="0">
                <a:effectLst/>
              </a:rPr>
              <a:t> 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26D2EC-BED6-1320-364C-2DBA745AD9EF}"/>
              </a:ext>
            </a:extLst>
          </p:cNvPr>
          <p:cNvSpPr txBox="1"/>
          <p:nvPr/>
        </p:nvSpPr>
        <p:spPr>
          <a:xfrm>
            <a:off x="1615639" y="863306"/>
            <a:ext cx="228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Hands Up! </a:t>
            </a:r>
          </a:p>
        </p:txBody>
      </p:sp>
    </p:spTree>
    <p:extLst>
      <p:ext uri="{BB962C8B-B14F-4D97-AF65-F5344CB8AC3E}">
        <p14:creationId xmlns:p14="http://schemas.microsoft.com/office/powerpoint/2010/main" val="14446200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m-vis-tmpl-ppt-template-01" id="{F57A95E6-A5CA-43F0-BF02-7DF84C813E76}" vid="{081AE9DC-6602-4366-B7DB-ADBA6F33587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comm-vis-tmpl-ppt-template-01</Template>
  <TotalTime>698</TotalTime>
  <Words>99</Words>
  <Application>Microsoft Macintosh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Garamond</vt:lpstr>
      <vt:lpstr>Helvetica Neue</vt:lpstr>
      <vt:lpstr>Times New Roman</vt:lpstr>
      <vt:lpstr>Office Theme</vt:lpstr>
      <vt:lpstr>PowerPoint Presentation</vt:lpstr>
    </vt:vector>
  </TitlesOfParts>
  <Company>Alberta Health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Natalie McMurtry</dc:creator>
  <cp:lastModifiedBy>Sukhvinder Dhillon</cp:lastModifiedBy>
  <cp:revision>58</cp:revision>
  <dcterms:created xsi:type="dcterms:W3CDTF">2017-05-15T15:08:46Z</dcterms:created>
  <dcterms:modified xsi:type="dcterms:W3CDTF">2025-04-01T17:06:10Z</dcterms:modified>
</cp:coreProperties>
</file>