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1390" r:id="rId3"/>
    <p:sldId id="1490" r:id="rId4"/>
    <p:sldId id="1420" r:id="rId5"/>
    <p:sldId id="1375" r:id="rId6"/>
    <p:sldId id="1376" r:id="rId7"/>
    <p:sldId id="1491" r:id="rId8"/>
    <p:sldId id="1391" r:id="rId9"/>
    <p:sldId id="1400" r:id="rId10"/>
    <p:sldId id="1381" r:id="rId11"/>
    <p:sldId id="582" r:id="rId12"/>
    <p:sldId id="342" r:id="rId13"/>
    <p:sldId id="353" r:id="rId14"/>
    <p:sldId id="1401" r:id="rId15"/>
    <p:sldId id="1421" r:id="rId16"/>
    <p:sldId id="1422" r:id="rId17"/>
    <p:sldId id="1423" r:id="rId18"/>
    <p:sldId id="323" r:id="rId19"/>
    <p:sldId id="1484" r:id="rId20"/>
    <p:sldId id="1480" r:id="rId21"/>
    <p:sldId id="1488" r:id="rId22"/>
    <p:sldId id="1489" r:id="rId23"/>
    <p:sldId id="1486" r:id="rId24"/>
    <p:sldId id="629" r:id="rId25"/>
    <p:sldId id="13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mii Research" id="{515F2AD9-72FB-5144-BE6D-4F9130EDAE28}">
          <p14:sldIdLst>
            <p14:sldId id="256"/>
            <p14:sldId id="1390"/>
            <p14:sldId id="1490"/>
            <p14:sldId id="1420"/>
            <p14:sldId id="1375"/>
            <p14:sldId id="1376"/>
            <p14:sldId id="1491"/>
            <p14:sldId id="1391"/>
            <p14:sldId id="1400"/>
            <p14:sldId id="1381"/>
            <p14:sldId id="582"/>
            <p14:sldId id="342"/>
            <p14:sldId id="353"/>
            <p14:sldId id="1401"/>
            <p14:sldId id="1421"/>
            <p14:sldId id="1422"/>
            <p14:sldId id="1423"/>
            <p14:sldId id="323"/>
            <p14:sldId id="1484"/>
            <p14:sldId id="1480"/>
            <p14:sldId id="1488"/>
            <p14:sldId id="1489"/>
            <p14:sldId id="1486"/>
            <p14:sldId id="629"/>
            <p14:sldId id="1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07"/>
    <a:srgbClr val="19456F"/>
    <a:srgbClr val="593C4B"/>
    <a:srgbClr val="DC7AD5"/>
    <a:srgbClr val="B5FBFF"/>
    <a:srgbClr val="641F45"/>
    <a:srgbClr val="176B9A"/>
    <a:srgbClr val="D1D99C"/>
    <a:srgbClr val="005363"/>
    <a:srgbClr val="D4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42"/>
    <p:restoredTop sz="92246" autoAdjust="0"/>
  </p:normalViewPr>
  <p:slideViewPr>
    <p:cSldViewPr snapToGrid="0" snapToObjects="1">
      <p:cViewPr varScale="1">
        <p:scale>
          <a:sx n="82" d="100"/>
          <a:sy n="82" d="100"/>
        </p:scale>
        <p:origin x="168" y="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4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E8360-325B-0D4D-8640-C8A8EEA5CADA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EF8A2-B55F-BE45-854A-E4B1BF21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F0F30-AB57-2C4A-A8D6-674C7FD649B1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D997C-9BA0-8643-8388-5EB10D8D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997C-9BA0-8643-8388-5EB10D8DD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D997C-9BA0-8643-8388-5EB10D8DDC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997C-9BA0-8643-8388-5EB10D8DDC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D997C-9BA0-8643-8388-5EB10D8DDC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3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997C-9BA0-8643-8388-5EB10D8DD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997C-9BA0-8643-8388-5EB10D8DD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262-9931-4A12-8120-F6881646B8D9}" type="slidenum">
              <a:rPr lang="en-CA" altLang="ja-JP" smtClean="0"/>
              <a:pPr/>
              <a:t>11</a:t>
            </a:fld>
            <a:endParaRPr lang="en-CA" altLang="ja-JP"/>
          </a:p>
        </p:txBody>
      </p:sp>
    </p:spTree>
    <p:extLst>
      <p:ext uri="{BB962C8B-B14F-4D97-AF65-F5344CB8AC3E}">
        <p14:creationId xmlns:p14="http://schemas.microsoft.com/office/powerpoint/2010/main" val="308360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262-9931-4A12-8120-F6881646B8D9}" type="slidenum">
              <a:rPr lang="en-CA" altLang="ja-JP" smtClean="0"/>
              <a:pPr/>
              <a:t>12</a:t>
            </a:fld>
            <a:endParaRPr lang="en-CA" altLang="ja-JP"/>
          </a:p>
        </p:txBody>
      </p:sp>
    </p:spTree>
    <p:extLst>
      <p:ext uri="{BB962C8B-B14F-4D97-AF65-F5344CB8AC3E}">
        <p14:creationId xmlns:p14="http://schemas.microsoft.com/office/powerpoint/2010/main" val="308360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262-9931-4A12-8120-F6881646B8D9}" type="slidenum">
              <a:rPr lang="en-CA" altLang="ja-JP" smtClean="0"/>
              <a:pPr/>
              <a:t>13</a:t>
            </a:fld>
            <a:endParaRPr lang="en-CA" altLang="ja-JP"/>
          </a:p>
        </p:txBody>
      </p:sp>
    </p:spTree>
    <p:extLst>
      <p:ext uri="{BB962C8B-B14F-4D97-AF65-F5344CB8AC3E}">
        <p14:creationId xmlns:p14="http://schemas.microsoft.com/office/powerpoint/2010/main" val="308360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997C-9BA0-8643-8388-5EB10D8DDC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997C-9BA0-8643-8388-5EB10D8DDC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4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fb9463588d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fb9463588d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/>
          <p:cNvSpPr/>
          <p:nvPr userDrawn="1"/>
        </p:nvSpPr>
        <p:spPr>
          <a:xfrm>
            <a:off x="0" y="5043237"/>
            <a:ext cx="1814763" cy="1814763"/>
          </a:xfrm>
          <a:prstGeom prst="rtTriangle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 userDrawn="1"/>
        </p:nvSpPr>
        <p:spPr>
          <a:xfrm rot="10800000">
            <a:off x="10377237" y="-1"/>
            <a:ext cx="1814763" cy="1814763"/>
          </a:xfrm>
          <a:prstGeom prst="rtTriangle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214437"/>
            <a:ext cx="9144000" cy="2295525"/>
          </a:xfrm>
        </p:spPr>
        <p:txBody>
          <a:bodyPr anchor="b"/>
          <a:lstStyle>
            <a:lvl1pPr algn="l">
              <a:defRPr sz="6000" b="0">
                <a:solidFill>
                  <a:srgbClr val="641F45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4516582" cy="268792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76B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08545" y="229791"/>
            <a:ext cx="3094122" cy="984646"/>
            <a:chOff x="1116931" y="229791"/>
            <a:chExt cx="3094122" cy="984646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01"/>
            <a:stretch/>
          </p:blipFill>
          <p:spPr>
            <a:xfrm>
              <a:off x="1116931" y="229791"/>
              <a:ext cx="1115017" cy="8925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2322140" y="721994"/>
              <a:ext cx="18889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spc="-100" dirty="0">
                  <a:solidFill>
                    <a:schemeClr val="accent5"/>
                  </a:solidFill>
                  <a:latin typeface="DINPro" charset="0"/>
                  <a:ea typeface="DINPro" charset="0"/>
                  <a:cs typeface="DINPro" charset="0"/>
                </a:rPr>
                <a:t>ALBERTA</a:t>
              </a:r>
              <a:r>
                <a:rPr lang="en-US" sz="1300" spc="-100" baseline="0" dirty="0">
                  <a:solidFill>
                    <a:schemeClr val="accent5"/>
                  </a:solidFill>
                  <a:latin typeface="DINPro" charset="0"/>
                  <a:ea typeface="DINPro" charset="0"/>
                  <a:cs typeface="DINPro" charset="0"/>
                </a:rPr>
                <a:t> MACHINE INTELLIGENCE INSTITUTE</a:t>
              </a:r>
              <a:endParaRPr lang="en-US" sz="1300" spc="-100" dirty="0">
                <a:solidFill>
                  <a:schemeClr val="accent5"/>
                </a:solidFill>
                <a:latin typeface="DINPro" charset="0"/>
                <a:ea typeface="DINPro" charset="0"/>
                <a:cs typeface="DINPro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757" y="766734"/>
            <a:ext cx="1713243" cy="40166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21413" y="5043237"/>
            <a:ext cx="4446587" cy="1246438"/>
          </a:xfrm>
        </p:spPr>
        <p:txBody>
          <a:bodyPr/>
          <a:lstStyle>
            <a:lvl1pPr marL="0" indent="0" algn="r">
              <a:buNone/>
              <a:defRPr b="0" i="0" baseline="0">
                <a:solidFill>
                  <a:srgbClr val="005363"/>
                </a:solidFill>
              </a:defRPr>
            </a:lvl1pPr>
          </a:lstStyle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68C2560D-EC28-3B41-86E8-18F1CE0113B4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4681" r="6108" b="41773"/>
          <a:stretch/>
        </p:blipFill>
        <p:spPr>
          <a:xfrm>
            <a:off x="7227306" y="0"/>
            <a:ext cx="4964694" cy="2943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D1D99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47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77444"/>
            <a:ext cx="12192000" cy="28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371742"/>
            <a:ext cx="838200" cy="1318946"/>
            <a:chOff x="0" y="371742"/>
            <a:chExt cx="838200" cy="1318946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71742"/>
              <a:ext cx="838200" cy="1318946"/>
            </a:xfrm>
            <a:prstGeom prst="rect">
              <a:avLst/>
            </a:prstGeom>
            <a:solidFill>
              <a:srgbClr val="005363"/>
            </a:solidFill>
            <a:ln>
              <a:solidFill>
                <a:srgbClr val="005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73" y="571812"/>
              <a:ext cx="667618" cy="5168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91" y="1308425"/>
              <a:ext cx="666000" cy="16249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B4E185A-AE20-9B4C-8574-1A55BA31411C}"/>
              </a:ext>
            </a:extLst>
          </p:cNvPr>
          <p:cNvSpPr txBox="1"/>
          <p:nvPr userDrawn="1"/>
        </p:nvSpPr>
        <p:spPr>
          <a:xfrm>
            <a:off x="7381837" y="6534834"/>
            <a:ext cx="481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kern="120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+mn-lt"/>
                <a:ea typeface="+mn-ea"/>
                <a:cs typeface="+mn-cs"/>
              </a:rPr>
              <a:t>Business School Finance Panel, October 28, 2022.</a:t>
            </a:r>
            <a:endParaRPr lang="en-CA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7306" y="0"/>
            <a:ext cx="4964694" cy="2943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D1D99C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77444"/>
            <a:ext cx="12192000" cy="28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371742"/>
            <a:ext cx="838200" cy="1318946"/>
            <a:chOff x="0" y="371742"/>
            <a:chExt cx="838200" cy="131894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71742"/>
              <a:ext cx="838200" cy="1318946"/>
            </a:xfrm>
            <a:prstGeom prst="rect">
              <a:avLst/>
            </a:prstGeom>
            <a:solidFill>
              <a:srgbClr val="005363"/>
            </a:solidFill>
            <a:ln>
              <a:solidFill>
                <a:srgbClr val="005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73" y="571812"/>
              <a:ext cx="667618" cy="51684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91" y="1308425"/>
              <a:ext cx="666000" cy="16249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3D5BB6-CB49-D396-A47E-03BD59F84AD0}"/>
              </a:ext>
            </a:extLst>
          </p:cNvPr>
          <p:cNvSpPr txBox="1"/>
          <p:nvPr userDrawn="1"/>
        </p:nvSpPr>
        <p:spPr>
          <a:xfrm>
            <a:off x="7381837" y="6534834"/>
            <a:ext cx="481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kern="120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+mn-lt"/>
                <a:ea typeface="+mn-ea"/>
                <a:cs typeface="+mn-cs"/>
              </a:rPr>
              <a:t>Business School Finance Panel, October 28, 2022.</a:t>
            </a:r>
            <a:endParaRPr lang="en-CA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77444"/>
            <a:ext cx="12192000" cy="28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176B9A"/>
                </a:solidFill>
                <a:latin typeface="Sangli-NorBoo" charset="0"/>
                <a:ea typeface="Sangli-NorBoo" charset="0"/>
                <a:cs typeface="Sangli-NorBo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176B9A"/>
                </a:solidFill>
                <a:latin typeface="Sangli-NorBoo" charset="0"/>
                <a:ea typeface="Sangli-NorBoo" charset="0"/>
                <a:cs typeface="Sangli-NorBo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371742"/>
            <a:ext cx="838200" cy="1318946"/>
            <a:chOff x="0" y="371742"/>
            <a:chExt cx="838200" cy="13189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371742"/>
              <a:ext cx="838200" cy="1318946"/>
            </a:xfrm>
            <a:prstGeom prst="rect">
              <a:avLst/>
            </a:prstGeom>
            <a:solidFill>
              <a:srgbClr val="005363"/>
            </a:solidFill>
            <a:ln>
              <a:solidFill>
                <a:srgbClr val="005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73" y="571812"/>
              <a:ext cx="667618" cy="5168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91" y="1308425"/>
              <a:ext cx="666000" cy="162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77444"/>
            <a:ext cx="12192000" cy="28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371742"/>
            <a:ext cx="838200" cy="1318946"/>
            <a:chOff x="0" y="371742"/>
            <a:chExt cx="838200" cy="131894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71742"/>
              <a:ext cx="838200" cy="1318946"/>
            </a:xfrm>
            <a:prstGeom prst="rect">
              <a:avLst/>
            </a:prstGeom>
            <a:solidFill>
              <a:srgbClr val="005363"/>
            </a:solidFill>
            <a:ln>
              <a:solidFill>
                <a:srgbClr val="005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73" y="571812"/>
              <a:ext cx="667618" cy="5168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91" y="1308425"/>
              <a:ext cx="666000" cy="162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77444"/>
            <a:ext cx="12192000" cy="2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77444"/>
            <a:ext cx="12192000" cy="28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71742"/>
            <a:ext cx="3932237" cy="16856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371742"/>
            <a:ext cx="838200" cy="1318946"/>
            <a:chOff x="0" y="371742"/>
            <a:chExt cx="838200" cy="131894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71742"/>
              <a:ext cx="838200" cy="1318946"/>
            </a:xfrm>
            <a:prstGeom prst="rect">
              <a:avLst/>
            </a:prstGeom>
            <a:solidFill>
              <a:srgbClr val="005363"/>
            </a:solidFill>
            <a:ln>
              <a:solidFill>
                <a:srgbClr val="005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73" y="571812"/>
              <a:ext cx="667618" cy="51684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91" y="1308425"/>
              <a:ext cx="666000" cy="162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77444"/>
            <a:ext cx="12192000" cy="28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71742"/>
            <a:ext cx="3932237" cy="16856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371742"/>
            <a:ext cx="838200" cy="1318946"/>
            <a:chOff x="0" y="371742"/>
            <a:chExt cx="838200" cy="131894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71742"/>
              <a:ext cx="838200" cy="1318946"/>
            </a:xfrm>
            <a:prstGeom prst="rect">
              <a:avLst/>
            </a:prstGeom>
            <a:solidFill>
              <a:srgbClr val="005363"/>
            </a:solidFill>
            <a:ln>
              <a:solidFill>
                <a:srgbClr val="005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73" y="571812"/>
              <a:ext cx="667618" cy="51684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91" y="1308425"/>
              <a:ext cx="666000" cy="162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normalizeH="0" baseline="0">
          <a:solidFill>
            <a:srgbClr val="641F45"/>
          </a:solidFill>
          <a:latin typeface="Sangli-NorBoo" charset="0"/>
          <a:ea typeface="Sangli-NorBoo" charset="0"/>
          <a:cs typeface="Sangli-NorBo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DINPro" charset="0"/>
          <a:ea typeface="DINPro" charset="0"/>
          <a:cs typeface="DIN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DINPro" charset="0"/>
          <a:ea typeface="DINPro" charset="0"/>
          <a:cs typeface="DIN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DINPro" charset="0"/>
          <a:ea typeface="DINPro" charset="0"/>
          <a:cs typeface="DIN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NPro" charset="0"/>
          <a:ea typeface="DINPro" charset="0"/>
          <a:cs typeface="DIN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NPro" charset="0"/>
          <a:ea typeface="DINPro" charset="0"/>
          <a:cs typeface="DIN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0492"/>
            <a:ext cx="9144000" cy="2295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Emergence of AI tools for regulatory compliance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71DFEA8-FE91-3A4D-BDBF-AB4813B3A0EF}"/>
              </a:ext>
            </a:extLst>
          </p:cNvPr>
          <p:cNvSpPr txBox="1">
            <a:spLocks/>
          </p:cNvSpPr>
          <p:nvPr/>
        </p:nvSpPr>
        <p:spPr>
          <a:xfrm>
            <a:off x="7166651" y="4529519"/>
            <a:ext cx="3951864" cy="1939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rgbClr val="005363"/>
                </a:solidFill>
                <a:latin typeface="DINPro" charset="0"/>
                <a:ea typeface="DINPro" charset="0"/>
                <a:cs typeface="DIN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Pro" charset="0"/>
                <a:ea typeface="DINPro" charset="0"/>
                <a:cs typeface="DIN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Pro" charset="0"/>
                <a:ea typeface="DINPro" charset="0"/>
                <a:cs typeface="DIN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Pro" charset="0"/>
                <a:ea typeface="DINPro" charset="0"/>
                <a:cs typeface="DIN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Pro" charset="0"/>
                <a:ea typeface="DINPro" charset="0"/>
                <a:cs typeface="DIN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Randy Goebel</a:t>
            </a:r>
          </a:p>
          <a:p>
            <a:r>
              <a:rPr lang="en-US" sz="2400" i="1" dirty="0">
                <a:solidFill>
                  <a:srgbClr val="D1D99C"/>
                </a:solidFill>
              </a:rPr>
              <a:t>AMII Fellow &amp; Co-founder</a:t>
            </a:r>
          </a:p>
          <a:p>
            <a:r>
              <a:rPr lang="en-US" sz="2400" i="1" dirty="0">
                <a:solidFill>
                  <a:srgbClr val="D1D99C"/>
                </a:solidFill>
              </a:rPr>
              <a:t>Professor of Computing Science</a:t>
            </a:r>
          </a:p>
          <a:p>
            <a:r>
              <a:rPr lang="en-US" sz="1800" dirty="0" err="1">
                <a:solidFill>
                  <a:srgbClr val="176B9A"/>
                </a:solidFill>
              </a:rPr>
              <a:t>rgoebel@ualberta.ca</a:t>
            </a:r>
            <a:endParaRPr lang="en-US" sz="1800" dirty="0">
              <a:solidFill>
                <a:srgbClr val="176B9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558800"/>
            <a:ext cx="660400" cy="8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520F-5863-EF4A-8B48-6E7CDC3E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on Legal Information Extraction and Entailment (COLIEE)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3944A-C964-6B48-8234-518A92CA5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312" y="200850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Yearly competition to develop AI &amp; Law research community</a:t>
            </a:r>
          </a:p>
          <a:p>
            <a:r>
              <a:rPr lang="en-US" dirty="0"/>
              <a:t>Organized by </a:t>
            </a:r>
            <a:r>
              <a:rPr lang="en-US" dirty="0" err="1"/>
              <a:t>UofA</a:t>
            </a:r>
            <a:r>
              <a:rPr lang="en-US" dirty="0"/>
              <a:t> (Goebel, Kim, </a:t>
            </a:r>
            <a:r>
              <a:rPr lang="en-US" dirty="0" err="1"/>
              <a:t>Rabelo</a:t>
            </a:r>
            <a:r>
              <a:rPr lang="en-US" dirty="0"/>
              <a:t>) and NII/Shizuoka/Hokkaido (Satoh, Kano, Yoshioka)</a:t>
            </a:r>
          </a:p>
          <a:p>
            <a:r>
              <a:rPr lang="en-US" dirty="0"/>
              <a:t>Run since 2014, in collaboration with International Conference on AI and Law (2017, 2019, 2021, …) and Japanese Society for AI </a:t>
            </a:r>
          </a:p>
          <a:p>
            <a:r>
              <a:rPr lang="en-US" dirty="0"/>
              <a:t>Competition tasks for statue law and case law</a:t>
            </a:r>
          </a:p>
          <a:p>
            <a:pPr lvl="1"/>
            <a:r>
              <a:rPr lang="en-US" dirty="0"/>
              <a:t>Statute law:  ≈ 1400 statues, questions from Japanese bar law exam</a:t>
            </a:r>
          </a:p>
          <a:p>
            <a:pPr lvl="1"/>
            <a:r>
              <a:rPr lang="en-US" dirty="0"/>
              <a:t>Case law: ≈ 4200 legal cases, mostly from Federal Canadian judgements (courtesy of Colin LaChance, </a:t>
            </a:r>
            <a:r>
              <a:rPr lang="en-US" dirty="0" err="1"/>
              <a:t>Vlex</a:t>
            </a:r>
            <a:r>
              <a:rPr lang="en-US" dirty="0"/>
              <a:t>/Compass Law</a:t>
            </a:r>
          </a:p>
          <a:p>
            <a:r>
              <a:rPr lang="en-US" dirty="0"/>
              <a:t>https://</a:t>
            </a:r>
            <a:r>
              <a:rPr lang="en-US" dirty="0" err="1"/>
              <a:t>sites.ualberta.ca</a:t>
            </a:r>
            <a:r>
              <a:rPr lang="en-US" dirty="0"/>
              <a:t>/~</a:t>
            </a:r>
            <a:r>
              <a:rPr lang="en-US" dirty="0" err="1"/>
              <a:t>rabelo</a:t>
            </a:r>
            <a:r>
              <a:rPr lang="en-US" dirty="0"/>
              <a:t>/COLIEE2022/</a:t>
            </a:r>
          </a:p>
        </p:txBody>
      </p:sp>
    </p:spTree>
    <p:extLst>
      <p:ext uri="{BB962C8B-B14F-4D97-AF65-F5344CB8AC3E}">
        <p14:creationId xmlns:p14="http://schemas.microsoft.com/office/powerpoint/2010/main" val="284624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ja-JP" dirty="0"/>
              <a:t>COLIEE Statue Law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6647" y="2555029"/>
            <a:ext cx="384488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If a person </a:t>
            </a:r>
            <a:r>
              <a:rPr lang="mr-IN" sz="2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…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in order to allow a principal to escape imminent danger to the principal's person, reputation or property, the Manager shall not be liable to compensate for damages 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6996" y="2555029"/>
            <a:ext cx="470575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cases where an individual rescues another person from getting hit by a car by pushing that person out of the way, causing the person's luxury kimono to get dirty, the rescuer does not have to compensate damages for the kimono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268969" y="3649480"/>
            <a:ext cx="1390184" cy="7379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Yes/No?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647" y="1846035"/>
            <a:ext cx="155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Statute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96280" y="1846035"/>
            <a:ext cx="189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80052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ja-JP" dirty="0"/>
              <a:t>COLIEE Case Law Task 1: Case Retrieval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16213" y="6453336"/>
            <a:ext cx="3788139" cy="241176"/>
          </a:xfrm>
          <a:prstGeom prst="rect">
            <a:avLst/>
          </a:prstGeom>
        </p:spPr>
        <p:txBody>
          <a:bodyPr/>
          <a:lstStyle/>
          <a:p>
            <a:fld id="{55D8AA5C-1F2E-4F09-8C8C-208E6301C12D}" type="slidenum">
              <a:rPr lang="en-CA" altLang="ja-JP" smtClean="0"/>
              <a:pPr/>
              <a:t>12</a:t>
            </a:fld>
            <a:endParaRPr lang="en-CA" altLang="ja-JP" dirty="0"/>
          </a:p>
        </p:txBody>
      </p:sp>
      <p:sp>
        <p:nvSpPr>
          <p:cNvPr id="4" name="Right Arrow 3"/>
          <p:cNvSpPr/>
          <p:nvPr/>
        </p:nvSpPr>
        <p:spPr>
          <a:xfrm>
            <a:off x="6257743" y="3434319"/>
            <a:ext cx="1390184" cy="7379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noticed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636" y="1690935"/>
            <a:ext cx="1231500" cy="978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16" y="3204747"/>
            <a:ext cx="1231500" cy="978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821" y="2207691"/>
            <a:ext cx="1231500" cy="9782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022" y="2733817"/>
            <a:ext cx="1231500" cy="978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3092" y="2063869"/>
            <a:ext cx="113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61632" y="313834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332" y="2618822"/>
            <a:ext cx="103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4379" y="4328074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case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58" y="4406866"/>
            <a:ext cx="1231500" cy="9782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43" y="4923622"/>
            <a:ext cx="1231500" cy="9782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444" y="5449748"/>
            <a:ext cx="1231500" cy="9782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56641" y="4779800"/>
            <a:ext cx="129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</a:t>
            </a:r>
            <a:r>
              <a:rPr lang="en-US" baseline="-25000" dirty="0"/>
              <a:t>200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38619" y="5854276"/>
            <a:ext cx="86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facts</a:t>
            </a:r>
            <a:r>
              <a:rPr lang="en-US" baseline="-25000" dirty="0"/>
              <a:t>200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09881" y="5334753"/>
            <a:ext cx="11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</a:t>
            </a:r>
            <a:r>
              <a:rPr lang="en-US" baseline="-25000" dirty="0"/>
              <a:t>200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4267061" y="360519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4400" dirty="0"/>
              <a:t>…</a:t>
            </a:r>
            <a:endParaRPr lang="en-US" sz="4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914" y="2538138"/>
            <a:ext cx="1231500" cy="97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099" y="3054894"/>
            <a:ext cx="1231500" cy="97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00" y="3581020"/>
            <a:ext cx="1231500" cy="9782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89452" y="2911072"/>
            <a:ext cx="112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summary</a:t>
            </a:r>
            <a:r>
              <a:rPr lang="en-US" baseline="-25000" dirty="0" err="1"/>
              <a:t>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071430" y="39855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facts</a:t>
            </a:r>
            <a:r>
              <a:rPr lang="en-US" baseline="-25000" dirty="0" err="1"/>
              <a:t>x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442692" y="3466025"/>
            <a:ext cx="10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decision</a:t>
            </a:r>
            <a:r>
              <a:rPr lang="en-US" baseline="-25000" dirty="0" err="1"/>
              <a:t>x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517150" y="3273958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/>
              <a:t>+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6194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ja-JP" dirty="0"/>
              <a:t>COLIEE Case Law Task 2: Case Entailment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9285433" y="3151466"/>
            <a:ext cx="1390184" cy="7379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entailment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636" y="1690935"/>
            <a:ext cx="1231500" cy="978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16" y="3204747"/>
            <a:ext cx="1231500" cy="978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821" y="2207691"/>
            <a:ext cx="1231500" cy="9782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022" y="2733817"/>
            <a:ext cx="1231500" cy="978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3092" y="2063869"/>
            <a:ext cx="113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61632" y="313834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332" y="2618822"/>
            <a:ext cx="103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4379" y="4328074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case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58" y="4406866"/>
            <a:ext cx="1231500" cy="9782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43" y="4923622"/>
            <a:ext cx="1231500" cy="9782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444" y="5449748"/>
            <a:ext cx="1231500" cy="9782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56641" y="4779800"/>
            <a:ext cx="129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</a:t>
            </a:r>
            <a:r>
              <a:rPr lang="en-US" baseline="-25000" dirty="0"/>
              <a:t>200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38619" y="5854276"/>
            <a:ext cx="86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facts</a:t>
            </a:r>
            <a:r>
              <a:rPr lang="en-US" baseline="-25000" dirty="0"/>
              <a:t>200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09881" y="5334753"/>
            <a:ext cx="11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</a:t>
            </a:r>
            <a:r>
              <a:rPr lang="en-US" baseline="-25000" dirty="0"/>
              <a:t>200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4267061" y="360519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4400" dirty="0"/>
              <a:t>…</a:t>
            </a:r>
            <a:endParaRPr lang="en-US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517150" y="3273958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/>
              <a:t>+</a:t>
            </a:r>
            <a:endParaRPr lang="en-US" sz="4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026243" y="2865353"/>
            <a:ext cx="1317346" cy="2884451"/>
            <a:chOff x="5026243" y="2865353"/>
            <a:chExt cx="1317346" cy="2884451"/>
          </a:xfrm>
        </p:grpSpPr>
        <p:sp>
          <p:nvSpPr>
            <p:cNvPr id="3" name="Rectangle 2"/>
            <p:cNvSpPr/>
            <p:nvPr/>
          </p:nvSpPr>
          <p:spPr>
            <a:xfrm>
              <a:off x="5065936" y="2865353"/>
              <a:ext cx="49106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26243" y="4651687"/>
              <a:ext cx="49106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62910" y="2988154"/>
              <a:ext cx="49106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52522" y="5704085"/>
              <a:ext cx="49106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87155" y="3300151"/>
            <a:ext cx="6604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28A1F-4D29-2CC6-CE33-34C3D2DB12AF}"/>
              </a:ext>
            </a:extLst>
          </p:cNvPr>
          <p:cNvSpPr/>
          <p:nvPr/>
        </p:nvSpPr>
        <p:spPr>
          <a:xfrm>
            <a:off x="6673759" y="2722961"/>
            <a:ext cx="491067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9FFBB1-2B41-4CC9-9B2F-BF92AC43799E}"/>
              </a:ext>
            </a:extLst>
          </p:cNvPr>
          <p:cNvSpPr/>
          <p:nvPr/>
        </p:nvSpPr>
        <p:spPr>
          <a:xfrm>
            <a:off x="6673758" y="3506763"/>
            <a:ext cx="491067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4A560-C9D3-CB91-D7D5-6EF102D86FF0}"/>
              </a:ext>
            </a:extLst>
          </p:cNvPr>
          <p:cNvSpPr/>
          <p:nvPr/>
        </p:nvSpPr>
        <p:spPr>
          <a:xfrm>
            <a:off x="6673758" y="3078582"/>
            <a:ext cx="491067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0A4805-320D-2602-5C3F-BDA7BD0DDF1F}"/>
              </a:ext>
            </a:extLst>
          </p:cNvPr>
          <p:cNvSpPr/>
          <p:nvPr/>
        </p:nvSpPr>
        <p:spPr>
          <a:xfrm>
            <a:off x="6673757" y="4660842"/>
            <a:ext cx="491067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EDED3B-0333-FAFC-E30E-2BC77727551A}"/>
              </a:ext>
            </a:extLst>
          </p:cNvPr>
          <p:cNvSpPr/>
          <p:nvPr/>
        </p:nvSpPr>
        <p:spPr>
          <a:xfrm>
            <a:off x="10912225" y="3483903"/>
            <a:ext cx="660400" cy="457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7477C-BA7D-2F27-072A-710639F06152}"/>
              </a:ext>
            </a:extLst>
          </p:cNvPr>
          <p:cNvSpPr txBox="1"/>
          <p:nvPr/>
        </p:nvSpPr>
        <p:spPr>
          <a:xfrm>
            <a:off x="7616142" y="5334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96A34-CCFB-E526-2BA9-D94BBCBA37C4}"/>
              </a:ext>
            </a:extLst>
          </p:cNvPr>
          <p:cNvSpPr txBox="1"/>
          <p:nvPr/>
        </p:nvSpPr>
        <p:spPr>
          <a:xfrm rot="5400000">
            <a:off x="7327162" y="3807105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D0290A-F3E7-D4E8-7955-68B0B6C7A510}"/>
              </a:ext>
            </a:extLst>
          </p:cNvPr>
          <p:cNvSpPr/>
          <p:nvPr/>
        </p:nvSpPr>
        <p:spPr>
          <a:xfrm>
            <a:off x="7612923" y="2722961"/>
            <a:ext cx="491067" cy="4571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345CDF-1D75-B4C0-9FEA-B85DAA94AC36}"/>
              </a:ext>
            </a:extLst>
          </p:cNvPr>
          <p:cNvSpPr/>
          <p:nvPr/>
        </p:nvSpPr>
        <p:spPr>
          <a:xfrm>
            <a:off x="7612922" y="3506763"/>
            <a:ext cx="491067" cy="4571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0F6C74-EA1A-0A45-42C2-5104BEFA9331}"/>
              </a:ext>
            </a:extLst>
          </p:cNvPr>
          <p:cNvSpPr/>
          <p:nvPr/>
        </p:nvSpPr>
        <p:spPr>
          <a:xfrm>
            <a:off x="7612922" y="3078582"/>
            <a:ext cx="491067" cy="457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92068-1822-41FD-E4EC-0689509B86A6}"/>
              </a:ext>
            </a:extLst>
          </p:cNvPr>
          <p:cNvSpPr/>
          <p:nvPr/>
        </p:nvSpPr>
        <p:spPr>
          <a:xfrm>
            <a:off x="7612921" y="4660842"/>
            <a:ext cx="491067" cy="4571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60D9A1-66B8-3FF9-AF9A-346DF5C5BFF5}"/>
              </a:ext>
            </a:extLst>
          </p:cNvPr>
          <p:cNvSpPr txBox="1"/>
          <p:nvPr/>
        </p:nvSpPr>
        <p:spPr>
          <a:xfrm>
            <a:off x="8301436" y="2433201"/>
            <a:ext cx="593432" cy="254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0.3</a:t>
            </a:r>
          </a:p>
          <a:p>
            <a:pPr>
              <a:lnSpc>
                <a:spcPct val="150000"/>
              </a:lnSpc>
            </a:pPr>
            <a:r>
              <a:rPr lang="en-US" dirty="0"/>
              <a:t>0.88</a:t>
            </a:r>
          </a:p>
          <a:p>
            <a:pPr>
              <a:lnSpc>
                <a:spcPct val="150000"/>
              </a:lnSpc>
            </a:pPr>
            <a:r>
              <a:rPr lang="en-US" dirty="0"/>
              <a:t>0.56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0.29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6C1844-9BA8-BD7D-3943-76EBEFCAA728}"/>
              </a:ext>
            </a:extLst>
          </p:cNvPr>
          <p:cNvSpPr txBox="1"/>
          <p:nvPr/>
        </p:nvSpPr>
        <p:spPr>
          <a:xfrm>
            <a:off x="7242684" y="2561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≈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853DEA-038F-71D3-E379-08DDCB0220E3}"/>
              </a:ext>
            </a:extLst>
          </p:cNvPr>
          <p:cNvSpPr txBox="1"/>
          <p:nvPr/>
        </p:nvSpPr>
        <p:spPr>
          <a:xfrm>
            <a:off x="7242684" y="29536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≈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FEDBB-0E66-DAD2-1DAE-C7BAD4D0B5F0}"/>
              </a:ext>
            </a:extLst>
          </p:cNvPr>
          <p:cNvSpPr txBox="1"/>
          <p:nvPr/>
        </p:nvSpPr>
        <p:spPr>
          <a:xfrm>
            <a:off x="7242684" y="33520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≈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9484DE-959A-7D3F-4F16-EEB75C39C77D}"/>
              </a:ext>
            </a:extLst>
          </p:cNvPr>
          <p:cNvSpPr txBox="1"/>
          <p:nvPr/>
        </p:nvSpPr>
        <p:spPr>
          <a:xfrm>
            <a:off x="7242684" y="44898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3215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1" grpId="0" animBg="1"/>
      <p:bldP spid="7" grpId="0"/>
      <p:bldP spid="11" grpId="0" animBg="1"/>
      <p:bldP spid="12" grpId="0" animBg="1"/>
      <p:bldP spid="23" grpId="0" animBg="1"/>
      <p:bldP spid="24" grpId="0" animBg="1"/>
      <p:bldP spid="36" grpId="0"/>
      <p:bldP spid="37" grpId="0"/>
      <p:bldP spid="38" grpId="0"/>
      <p:bldP spid="3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A41C-0A84-2440-A70D-9AA44B16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AI Methods Fail?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0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" charset="0"/>
                <a:ea typeface="ＭＳ Ｐゴシック" charset="0"/>
              </a:rPr>
              <a:t>Error analysis </a:t>
            </a:r>
            <a:endParaRPr kumimoji="1" lang="ja-JP" alt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6109" y="1952395"/>
          <a:ext cx="11040532" cy="2565400"/>
        </p:xfrm>
        <a:graphic>
          <a:graphicData uri="http://schemas.openxmlformats.org/drawingml/2006/table">
            <a:tbl>
              <a:tblPr/>
              <a:tblGrid>
                <a:gridCol w="276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0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Error type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Accuracy (%)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Error type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Accuracy (%)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Specific example case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7.45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Paraphrasing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42.55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Exceptional case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8.09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Constraints in premise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28.09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Condition, conclusion mismatch 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3.19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Reference to another article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3.19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12" marR="121912"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136" name="Content Placeholder 2"/>
          <p:cNvSpPr>
            <a:spLocks noGrp="1"/>
          </p:cNvSpPr>
          <p:nvPr>
            <p:ph idx="1"/>
          </p:nvPr>
        </p:nvSpPr>
        <p:spPr>
          <a:xfrm>
            <a:off x="1695825" y="4838097"/>
            <a:ext cx="10160000" cy="1546225"/>
          </a:xfrm>
        </p:spPr>
        <p:txBody>
          <a:bodyPr/>
          <a:lstStyle/>
          <a:p>
            <a:r>
              <a:rPr lang="en-US" altLang="ja-JP" dirty="0">
                <a:latin typeface="Arial" charset="0"/>
                <a:ea typeface="ＭＳ Ｐゴシック" charset="0"/>
              </a:rPr>
              <a:t>Need to complement our knowledge base with paraphrasing dictionary.</a:t>
            </a:r>
          </a:p>
          <a:p>
            <a:r>
              <a:rPr kumimoji="1" lang="en-US" altLang="ja-JP" dirty="0">
                <a:latin typeface="Arial" charset="0"/>
              </a:rPr>
              <a:t>Need to capture better models of legal text structure</a:t>
            </a:r>
            <a:endParaRPr kumimoji="1" lang="ja-JP" alt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9421834-41B3-6663-F0F0-7B9B04A202CB}"/>
              </a:ext>
            </a:extLst>
          </p:cNvPr>
          <p:cNvSpPr/>
          <p:nvPr/>
        </p:nvSpPr>
        <p:spPr>
          <a:xfrm>
            <a:off x="6138528" y="2424227"/>
            <a:ext cx="3462670" cy="44656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23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61E2B8-6E83-0230-206D-CB3CAC8C3366}"/>
              </a:ext>
            </a:extLst>
          </p:cNvPr>
          <p:cNvSpPr/>
          <p:nvPr/>
        </p:nvSpPr>
        <p:spPr>
          <a:xfrm>
            <a:off x="6138528" y="3038624"/>
            <a:ext cx="3462670" cy="44656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523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01AF-30BB-0261-99E4-B64F8CA9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BC98B-BF50-0F18-33EB-FBBE03481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98" y="1506807"/>
            <a:ext cx="5722748" cy="4986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1EB5A-7043-88B9-091B-F757EE31FA4C}"/>
              </a:ext>
            </a:extLst>
          </p:cNvPr>
          <p:cNvSpPr txBox="1"/>
          <p:nvPr/>
        </p:nvSpPr>
        <p:spPr>
          <a:xfrm>
            <a:off x="7334267" y="1506807"/>
            <a:ext cx="46251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Table 4. Technical category statistics of questions, and correct answers of submitted runs for each category. # stands for number of corresponding questions, team names stand for their number of correct answers for the corresponding for accuracy of its left-hand-side correct answers∗. </a:t>
            </a:r>
          </a:p>
          <a:p>
            <a:endParaRPr lang="en-CA" dirty="0"/>
          </a:p>
          <a:p>
            <a:r>
              <a:rPr lang="en-CA" sz="1200" dirty="0"/>
              <a:t>(from Yoshioka et al., “Overview of Japanese Statute Law Retrieval and Entailment Task at COLIEE-2018” </a:t>
            </a:r>
          </a:p>
          <a:p>
            <a:r>
              <a:rPr lang="en-CA" sz="1200" dirty="0"/>
              <a:t> https://</a:t>
            </a:r>
            <a:r>
              <a:rPr lang="en-CA" sz="1200" dirty="0" err="1"/>
              <a:t>www.semanticscholar.org</a:t>
            </a:r>
            <a:r>
              <a:rPr lang="en-CA" sz="1200" dirty="0"/>
              <a:t>/paper/Overview-of-Japanese-Statute-Law-Retrieval-and-Task-Yoshioka-Kano/155dc253a145debb85e835d54b71f345bcce9f05</a:t>
            </a:r>
          </a:p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6FE7800-DA4D-871E-90A4-6DBC4E95C66A}"/>
              </a:ext>
            </a:extLst>
          </p:cNvPr>
          <p:cNvSpPr/>
          <p:nvPr/>
        </p:nvSpPr>
        <p:spPr>
          <a:xfrm>
            <a:off x="1226286" y="3052482"/>
            <a:ext cx="772635" cy="13728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2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917F7D-2AA7-D37E-A391-922CE255A59A}"/>
              </a:ext>
            </a:extLst>
          </p:cNvPr>
          <p:cNvSpPr/>
          <p:nvPr/>
        </p:nvSpPr>
        <p:spPr>
          <a:xfrm>
            <a:off x="1226287" y="3408827"/>
            <a:ext cx="723538" cy="32273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52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145DE24-DA19-844C-7726-540F698E0779}"/>
              </a:ext>
            </a:extLst>
          </p:cNvPr>
          <p:cNvSpPr/>
          <p:nvPr/>
        </p:nvSpPr>
        <p:spPr>
          <a:xfrm>
            <a:off x="1230764" y="4482918"/>
            <a:ext cx="772635" cy="32273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2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8559817-E20A-B672-D9EF-9C27AD421F58}"/>
              </a:ext>
            </a:extLst>
          </p:cNvPr>
          <p:cNvSpPr/>
          <p:nvPr/>
        </p:nvSpPr>
        <p:spPr>
          <a:xfrm>
            <a:off x="1263239" y="2682953"/>
            <a:ext cx="723538" cy="32273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52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1E152D-F2C5-64D3-02CC-4DFA55E751CC}"/>
              </a:ext>
            </a:extLst>
          </p:cNvPr>
          <p:cNvSpPr/>
          <p:nvPr/>
        </p:nvSpPr>
        <p:spPr>
          <a:xfrm>
            <a:off x="1263239" y="4805649"/>
            <a:ext cx="723538" cy="19703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52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BB14B59-8512-80DC-F7F6-0F1FBE93D612}"/>
              </a:ext>
            </a:extLst>
          </p:cNvPr>
          <p:cNvSpPr/>
          <p:nvPr/>
        </p:nvSpPr>
        <p:spPr>
          <a:xfrm>
            <a:off x="1263240" y="5175448"/>
            <a:ext cx="735682" cy="19703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2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A41C-0A84-2440-A70D-9AA44B16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hood of current AI NLP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0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entury Gothic" charset="0"/>
              </a:rPr>
              <a:t>Abstraction of Orthopedic RCTs</a:t>
            </a:r>
          </a:p>
        </p:txBody>
      </p:sp>
      <p:sp>
        <p:nvSpPr>
          <p:cNvPr id="481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689100"/>
            <a:ext cx="5313362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9"/>
          <p:cNvSpPr>
            <a:spLocks noChangeArrowheads="1"/>
          </p:cNvSpPr>
          <p:nvPr/>
        </p:nvSpPr>
        <p:spPr bwMode="auto">
          <a:xfrm>
            <a:off x="8250238" y="5859463"/>
            <a:ext cx="796925" cy="15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0" hangingPunct="0"/>
            <a:endParaRPr lang="en-US" sz="2400">
              <a:latin typeface="Chicago" charset="0"/>
            </a:endParaRPr>
          </a:p>
        </p:txBody>
      </p:sp>
      <p:sp>
        <p:nvSpPr>
          <p:cNvPr id="48133" name="TextBox 11"/>
          <p:cNvSpPr txBox="1">
            <a:spLocks noChangeArrowheads="1"/>
          </p:cNvSpPr>
          <p:nvPr/>
        </p:nvSpPr>
        <p:spPr bwMode="auto">
          <a:xfrm>
            <a:off x="9113838" y="5727700"/>
            <a:ext cx="61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noun</a:t>
            </a:r>
          </a:p>
        </p:txBody>
      </p:sp>
      <p:sp>
        <p:nvSpPr>
          <p:cNvPr id="48134" name="Rectangle 12"/>
          <p:cNvSpPr>
            <a:spLocks noChangeArrowheads="1"/>
          </p:cNvSpPr>
          <p:nvPr/>
        </p:nvSpPr>
        <p:spPr bwMode="auto">
          <a:xfrm>
            <a:off x="8250238" y="6142038"/>
            <a:ext cx="796925" cy="152400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hicago" charset="0"/>
            </a:endParaRPr>
          </a:p>
        </p:txBody>
      </p:sp>
      <p:sp>
        <p:nvSpPr>
          <p:cNvPr id="48135" name="TextBox 13"/>
          <p:cNvSpPr txBox="1">
            <a:spLocks noChangeArrowheads="1"/>
          </p:cNvSpPr>
          <p:nvPr/>
        </p:nvSpPr>
        <p:spPr bwMode="auto">
          <a:xfrm>
            <a:off x="9113838" y="6011863"/>
            <a:ext cx="55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verb</a:t>
            </a:r>
          </a:p>
        </p:txBody>
      </p:sp>
      <p:pic>
        <p:nvPicPr>
          <p:cNvPr id="4813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790700"/>
            <a:ext cx="5080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 bwMode="auto">
          <a:xfrm>
            <a:off x="5351463" y="4275138"/>
            <a:ext cx="1038225" cy="40798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Chic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85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dirty="0"/>
              <a:t>Word Embeddings</a:t>
            </a:r>
            <a:endParaRPr dirty="0"/>
          </a:p>
        </p:txBody>
      </p:sp>
      <p:sp>
        <p:nvSpPr>
          <p:cNvPr id="386" name="Google Shape;386;p4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Distributed numerical representation of words automatically learned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Allows for semantic (as opposed to syntactic) representation  of words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87" name="Google Shape;38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267" y="1825625"/>
            <a:ext cx="5181600" cy="396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067" y="4763701"/>
            <a:ext cx="3706533" cy="16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7"/>
          <p:cNvSpPr txBox="1"/>
          <p:nvPr/>
        </p:nvSpPr>
        <p:spPr>
          <a:xfrm>
            <a:off x="1390833" y="6447601"/>
            <a:ext cx="47580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067"/>
              <a:t>Source: https://kawine.github.io/blog/nlp/2019/06/21/word-analogies.html</a:t>
            </a:r>
            <a:endParaRPr sz="1067"/>
          </a:p>
        </p:txBody>
      </p:sp>
      <p:sp>
        <p:nvSpPr>
          <p:cNvPr id="390" name="Google Shape;390;p47"/>
          <p:cNvSpPr txBox="1"/>
          <p:nvPr/>
        </p:nvSpPr>
        <p:spPr>
          <a:xfrm>
            <a:off x="6458967" y="6194825"/>
            <a:ext cx="54060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/>
            <a:r>
              <a:rPr lang="en" sz="1067" dirty="0"/>
              <a:t>Source: https://</a:t>
            </a:r>
            <a:r>
              <a:rPr lang="en" sz="1067" dirty="0" err="1"/>
              <a:t>medium.com</a:t>
            </a:r>
            <a:r>
              <a:rPr lang="en" sz="1067" dirty="0"/>
              <a:t>/@hari4om/word-embedding-d816f643140</a:t>
            </a:r>
            <a:endParaRPr sz="10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A41C-0A84-2440-A70D-9AA44B16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79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E087-188C-5AB7-8681-D54285DA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Domain-specific word embedding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3D15F-E8C9-95C5-94C4-2B248EA7F382}"/>
              </a:ext>
            </a:extLst>
          </p:cNvPr>
          <p:cNvSpPr txBox="1"/>
          <p:nvPr/>
        </p:nvSpPr>
        <p:spPr>
          <a:xfrm>
            <a:off x="725138" y="6042026"/>
            <a:ext cx="1074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Thanh et al., JNLP Team, Deep learning for legal processing in COLIEE 2020, https://</a:t>
            </a:r>
            <a:r>
              <a:rPr lang="en-US" dirty="0" err="1"/>
              <a:t>arxiv.org</a:t>
            </a:r>
            <a:r>
              <a:rPr lang="en-US" dirty="0"/>
              <a:t>/pdf/2011.08071.pdf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0E752-9F8B-D79E-FC48-B7A730F0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561" y="1690688"/>
            <a:ext cx="93218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1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2CCA8C-C746-21C6-FC38-6F2E1176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specific transformers: Legal-BERT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2E36B-3BDD-22EA-9B3E-ABEAA7A234C4}"/>
              </a:ext>
            </a:extLst>
          </p:cNvPr>
          <p:cNvSpPr txBox="1"/>
          <p:nvPr/>
        </p:nvSpPr>
        <p:spPr>
          <a:xfrm>
            <a:off x="1469924" y="5908100"/>
            <a:ext cx="786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Chalkidis</a:t>
            </a:r>
            <a:r>
              <a:rPr lang="en-US" sz="1600" dirty="0"/>
              <a:t>, </a:t>
            </a:r>
            <a:r>
              <a:rPr lang="en-US" sz="1600" dirty="0" err="1"/>
              <a:t>Ilias</a:t>
            </a:r>
            <a:r>
              <a:rPr lang="en-US" sz="1600" dirty="0"/>
              <a:t> &amp; </a:t>
            </a:r>
            <a:r>
              <a:rPr lang="en-US" sz="1600" dirty="0" err="1"/>
              <a:t>Fergadiotis</a:t>
            </a:r>
            <a:r>
              <a:rPr lang="en-US" sz="1600" dirty="0"/>
              <a:t>, Manos &amp; </a:t>
            </a:r>
            <a:r>
              <a:rPr lang="en-US" sz="1600" dirty="0" err="1"/>
              <a:t>Malakasiotis</a:t>
            </a:r>
            <a:r>
              <a:rPr lang="en-US" sz="1600" dirty="0"/>
              <a:t>, </a:t>
            </a:r>
            <a:r>
              <a:rPr lang="en-US" sz="1600" dirty="0" err="1"/>
              <a:t>Prodromos</a:t>
            </a:r>
            <a:r>
              <a:rPr lang="en-US" sz="1600" dirty="0"/>
              <a:t> &amp; </a:t>
            </a:r>
            <a:r>
              <a:rPr lang="en-US" sz="1600" dirty="0" err="1"/>
              <a:t>Aletras</a:t>
            </a:r>
            <a:r>
              <a:rPr lang="en-US" sz="1600" dirty="0"/>
              <a:t>, Nikolaos &amp; </a:t>
            </a:r>
            <a:r>
              <a:rPr lang="en-US" sz="1600" dirty="0" err="1"/>
              <a:t>Androutsopoulos</a:t>
            </a:r>
            <a:r>
              <a:rPr lang="en-US" sz="1600" dirty="0"/>
              <a:t>, I.. (2020). LEGAL-BERT : The Muppets straight out of law school.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12B181-1C03-8703-B78F-7F55B60EF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047" y="1871427"/>
            <a:ext cx="6302476" cy="38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1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2CCA8C-C746-21C6-FC38-6F2E1176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specific transformers: Legal-BERT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2E36B-3BDD-22EA-9B3E-ABEAA7A234C4}"/>
              </a:ext>
            </a:extLst>
          </p:cNvPr>
          <p:cNvSpPr txBox="1"/>
          <p:nvPr/>
        </p:nvSpPr>
        <p:spPr>
          <a:xfrm>
            <a:off x="661220" y="6019512"/>
            <a:ext cx="786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Chalkidis</a:t>
            </a:r>
            <a:r>
              <a:rPr lang="en-US" sz="1600" dirty="0"/>
              <a:t>, </a:t>
            </a:r>
            <a:r>
              <a:rPr lang="en-US" sz="1600" dirty="0" err="1"/>
              <a:t>Ilias</a:t>
            </a:r>
            <a:r>
              <a:rPr lang="en-US" sz="1600" dirty="0"/>
              <a:t> &amp; </a:t>
            </a:r>
            <a:r>
              <a:rPr lang="en-US" sz="1600" dirty="0" err="1"/>
              <a:t>Fergadiotis</a:t>
            </a:r>
            <a:r>
              <a:rPr lang="en-US" sz="1600" dirty="0"/>
              <a:t>, Manos &amp; </a:t>
            </a:r>
            <a:r>
              <a:rPr lang="en-US" sz="1600" dirty="0" err="1"/>
              <a:t>Malakasiotis</a:t>
            </a:r>
            <a:r>
              <a:rPr lang="en-US" sz="1600" dirty="0"/>
              <a:t>, </a:t>
            </a:r>
            <a:r>
              <a:rPr lang="en-US" sz="1600" dirty="0" err="1"/>
              <a:t>Prodromos</a:t>
            </a:r>
            <a:r>
              <a:rPr lang="en-US" sz="1600" dirty="0"/>
              <a:t> &amp; </a:t>
            </a:r>
            <a:r>
              <a:rPr lang="en-US" sz="1600" dirty="0" err="1"/>
              <a:t>Aletras</a:t>
            </a:r>
            <a:r>
              <a:rPr lang="en-US" sz="1600" dirty="0"/>
              <a:t>, Nikolaos &amp; </a:t>
            </a:r>
            <a:r>
              <a:rPr lang="en-US" sz="1600" dirty="0" err="1"/>
              <a:t>Androutsopoulos</a:t>
            </a:r>
            <a:r>
              <a:rPr lang="en-US" sz="1600" dirty="0"/>
              <a:t>, I.. (2020). LEGAL-BERT : The Muppets straight out of law school.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590292-F18E-C8F6-97F3-A3F860579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17" y="2151626"/>
            <a:ext cx="11589773" cy="30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5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AA6A-F515-4493-422D-55B8C68F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Example: crude paraphrase approximation with transformers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1BE95BF-5D55-0410-5394-521ED80C1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8931" y="1741171"/>
            <a:ext cx="3899263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Jupyter</a:t>
            </a:r>
            <a:r>
              <a:rPr lang="en-US" dirty="0"/>
              <a:t> notebook to execute text fragment similarity with transformer models.</a:t>
            </a:r>
          </a:p>
          <a:p>
            <a:r>
              <a:rPr lang="en-US" dirty="0"/>
              <a:t>“Semantics” emerges ONLY from the deep learning construction of transformer models on text corpus.</a:t>
            </a:r>
          </a:p>
          <a:p>
            <a:r>
              <a:rPr lang="en-US" dirty="0"/>
              <a:t>Similarity measures are only numbers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D32EF-63E1-470D-89BE-B31B0CC10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4" y="1825626"/>
            <a:ext cx="64693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0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A41C-0A84-2440-A70D-9AA44B16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1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development and deployment of AI methods for legal tasks, including regulatory compliance, is accelerating.</a:t>
            </a:r>
          </a:p>
          <a:p>
            <a:r>
              <a:rPr lang="en-US" dirty="0"/>
              <a:t>It is estimated that 70% of the challenge in all areas of legal informatics, including regulatory compliance, arises from weaknesses in natural language processing (NLP). </a:t>
            </a:r>
          </a:p>
          <a:p>
            <a:r>
              <a:rPr lang="en-US" dirty="0"/>
              <a:t>There is an increasing emphasis in all jurisdictions on formalizing regulatory compliance (banking, finance, insurance, health)</a:t>
            </a:r>
          </a:p>
          <a:p>
            <a:r>
              <a:rPr lang="en-US" dirty="0"/>
              <a:t>Because the cost of compliance is so high, the value of automating, or at least semi-automating, the process of regulatory compliance is significant.</a:t>
            </a:r>
          </a:p>
        </p:txBody>
      </p:sp>
    </p:spTree>
    <p:extLst>
      <p:ext uri="{BB962C8B-B14F-4D97-AF65-F5344CB8AC3E}">
        <p14:creationId xmlns:p14="http://schemas.microsoft.com/office/powerpoint/2010/main" val="112045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72557-4F32-A620-224A-15D32B99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of compliance costs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AE47A-6BA5-A2AE-03EF-6FD915A97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3" y="1788440"/>
            <a:ext cx="5022137" cy="4704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DD565-2997-2E1E-EDD2-6C4C8B4013CB}"/>
              </a:ext>
            </a:extLst>
          </p:cNvPr>
          <p:cNvSpPr txBox="1"/>
          <p:nvPr/>
        </p:nvSpPr>
        <p:spPr>
          <a:xfrm>
            <a:off x="7200254" y="5114441"/>
            <a:ext cx="415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www.globalscape.com</a:t>
            </a:r>
            <a:r>
              <a:rPr lang="en-US" dirty="0"/>
              <a:t>/blog/3-factors-driving-compliance-costs-financial-services</a:t>
            </a:r>
          </a:p>
        </p:txBody>
      </p:sp>
    </p:spTree>
    <p:extLst>
      <p:ext uri="{BB962C8B-B14F-4D97-AF65-F5344CB8AC3E}">
        <p14:creationId xmlns:p14="http://schemas.microsoft.com/office/powerpoint/2010/main" val="252033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F67A15-F4AB-A075-1B6C-354F72CC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 Cost (RCC)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63C52-D0B1-0AFD-750A-2E57409D335F}"/>
              </a:ext>
            </a:extLst>
          </p:cNvPr>
          <p:cNvSpPr txBox="1"/>
          <p:nvPr/>
        </p:nvSpPr>
        <p:spPr>
          <a:xfrm>
            <a:off x="1038387" y="2019050"/>
            <a:ext cx="57188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0" i="0" u="none" strike="noStrike" dirty="0">
                <a:solidFill>
                  <a:srgbClr val="072C69"/>
                </a:solidFill>
                <a:effectLst/>
                <a:latin typeface="Noto Sans" panose="020B0502040504020204" pitchFamily="34" charset="0"/>
              </a:rPr>
              <a:t>“Empirical findings reveal that the regulatory burden faced by an SME is affected by its size and revenue. The larger a firm's size and revenue, the lower the intensity of regulatory compliance costs on that firm.”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A856C-F366-1018-A940-469156577200}"/>
              </a:ext>
            </a:extLst>
          </p:cNvPr>
          <p:cNvSpPr txBox="1"/>
          <p:nvPr/>
        </p:nvSpPr>
        <p:spPr>
          <a:xfrm>
            <a:off x="7542508" y="4572000"/>
            <a:ext cx="4649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from Canada Census, 2011,</a:t>
            </a:r>
          </a:p>
          <a:p>
            <a:r>
              <a:rPr lang="en-US" dirty="0"/>
              <a:t>https://</a:t>
            </a:r>
            <a:r>
              <a:rPr lang="en-US" dirty="0" err="1"/>
              <a:t>ised-isde.canada.ca</a:t>
            </a:r>
            <a:r>
              <a:rPr lang="en-US" dirty="0"/>
              <a:t>/site/paperwork-burden-reduction-initiative/</a:t>
            </a:r>
            <a:r>
              <a:rPr lang="en-US" dirty="0" err="1"/>
              <a:t>en</a:t>
            </a:r>
            <a:r>
              <a:rPr lang="en-US" dirty="0"/>
              <a:t>/survey-regulatory-compliance-costs/impact-regulatory-compliance-costs-business-performance-october-2020#empirical</a:t>
            </a:r>
          </a:p>
        </p:txBody>
      </p:sp>
    </p:spTree>
    <p:extLst>
      <p:ext uri="{BB962C8B-B14F-4D97-AF65-F5344CB8AC3E}">
        <p14:creationId xmlns:p14="http://schemas.microsoft.com/office/powerpoint/2010/main" val="388402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43F3-D1BD-314B-B68F-D9F2AF9A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practices impinging on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6210-9CC5-6D41-8641-298F5E5DFB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1136B-5A20-074A-A21F-474FEC4D56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“The right to explanation should be interpreted functionally, flexibly, and should, at a minimum, enable a data subject to exercise his or her rights under the GDPR and human rights law.”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2A6EE-20D8-8048-9C51-99D655441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47" y="1690688"/>
            <a:ext cx="4373108" cy="4486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818B6-FC3F-E646-8401-1BB4EC2A3419}"/>
              </a:ext>
            </a:extLst>
          </p:cNvPr>
          <p:cNvSpPr txBox="1"/>
          <p:nvPr/>
        </p:nvSpPr>
        <p:spPr>
          <a:xfrm>
            <a:off x="6172200" y="5992297"/>
            <a:ext cx="555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academic.oup.com</a:t>
            </a:r>
            <a:r>
              <a:rPr lang="en-US" dirty="0"/>
              <a:t>/</a:t>
            </a:r>
            <a:r>
              <a:rPr lang="en-US" dirty="0" err="1"/>
              <a:t>idpl</a:t>
            </a:r>
            <a:r>
              <a:rPr lang="en-US" dirty="0"/>
              <a:t>/article/7/4/233/4762325</a:t>
            </a:r>
          </a:p>
        </p:txBody>
      </p:sp>
    </p:spTree>
    <p:extLst>
      <p:ext uri="{BB962C8B-B14F-4D97-AF65-F5344CB8AC3E}">
        <p14:creationId xmlns:p14="http://schemas.microsoft.com/office/powerpoint/2010/main" val="219405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43F3-D1BD-314B-B68F-D9F2AF9A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practices impinging on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6210-9CC5-6D41-8641-298F5E5DFB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7363D-63BA-6A45-A778-CA8A68C0C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5975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China publishes national guidelines for ethical norms for Artificial Intelligence.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762F9-4AB7-5040-9C8B-0908316C5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36" y="1825625"/>
            <a:ext cx="5318103" cy="3643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DCD57-C284-3045-BE58-8CCE28CF85F1}"/>
              </a:ext>
            </a:extLst>
          </p:cNvPr>
          <p:cNvSpPr txBox="1"/>
          <p:nvPr/>
        </p:nvSpPr>
        <p:spPr>
          <a:xfrm>
            <a:off x="1153036" y="5807631"/>
            <a:ext cx="60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https://ai-ethics-and-</a:t>
            </a:r>
            <a:r>
              <a:rPr lang="en-US" dirty="0" err="1"/>
              <a:t>governance.institute</a:t>
            </a:r>
            <a:r>
              <a:rPr lang="en-US" dirty="0"/>
              <a:t>/tag/ai-governance/</a:t>
            </a:r>
          </a:p>
        </p:txBody>
      </p:sp>
    </p:spTree>
    <p:extLst>
      <p:ext uri="{BB962C8B-B14F-4D97-AF65-F5344CB8AC3E}">
        <p14:creationId xmlns:p14="http://schemas.microsoft.com/office/powerpoint/2010/main" val="67299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18F4-F8A0-D787-FC6B-3BDCFA1F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Regulatory Compliance for 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973C4F-0423-2C87-FA39-8C3D094EBD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237" y="2101803"/>
            <a:ext cx="5181600" cy="311705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559738-1D03-2182-4961-9F95FCFE50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7183" y="2230803"/>
            <a:ext cx="5181600" cy="2988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DE79F-5698-CEE5-ED20-57C55BFB9EEF}"/>
              </a:ext>
            </a:extLst>
          </p:cNvPr>
          <p:cNvSpPr txBox="1"/>
          <p:nvPr/>
        </p:nvSpPr>
        <p:spPr>
          <a:xfrm>
            <a:off x="5124681" y="5997844"/>
            <a:ext cx="706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https://digital-</a:t>
            </a:r>
            <a:r>
              <a:rPr lang="en-US" dirty="0" err="1"/>
              <a:t>strategy.ec.europa.eu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/policies/regulatory-framework-ai</a:t>
            </a:r>
          </a:p>
        </p:txBody>
      </p:sp>
    </p:spTree>
    <p:extLst>
      <p:ext uri="{BB962C8B-B14F-4D97-AF65-F5344CB8AC3E}">
        <p14:creationId xmlns:p14="http://schemas.microsoft.com/office/powerpoint/2010/main" val="150611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314F6A-95D9-2C4E-8BC0-D6BF571E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 of legal documents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6DD2B-8374-F647-836B-BD68EE1F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62" y="1894525"/>
            <a:ext cx="9957378" cy="4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A41C-0A84-2440-A70D-9AA44B16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Legal Informatics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34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i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362"/>
      </a:accent1>
      <a:accent2>
        <a:srgbClr val="641E44"/>
      </a:accent2>
      <a:accent3>
        <a:srgbClr val="176B9A"/>
      </a:accent3>
      <a:accent4>
        <a:srgbClr val="D4BA00"/>
      </a:accent4>
      <a:accent5>
        <a:srgbClr val="D1D89B"/>
      </a:accent5>
      <a:accent6>
        <a:srgbClr val="005362"/>
      </a:accent6>
      <a:hlink>
        <a:srgbClr val="176B9A"/>
      </a:hlink>
      <a:folHlink>
        <a:srgbClr val="641E4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ii Presentation (Official)" id="{1033F822-0AA8-7F44-95FF-CD715FD8C794}" vid="{199AB9E4-9789-8A48-8290-160648A020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11879</TotalTime>
  <Words>947</Words>
  <Application>Microsoft Macintosh PowerPoint</Application>
  <PresentationFormat>Widescreen</PresentationFormat>
  <Paragraphs>134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Chicago</vt:lpstr>
      <vt:lpstr>DINPro</vt:lpstr>
      <vt:lpstr>Arial</vt:lpstr>
      <vt:lpstr>Calibri</vt:lpstr>
      <vt:lpstr>Century Gothic</vt:lpstr>
      <vt:lpstr>Noto Sans</vt:lpstr>
      <vt:lpstr>Sangli-NorBoo</vt:lpstr>
      <vt:lpstr>Times</vt:lpstr>
      <vt:lpstr>Office Theme</vt:lpstr>
      <vt:lpstr>Emergence of AI tools for regulatory compliance</vt:lpstr>
      <vt:lpstr>Regulatory Compliance</vt:lpstr>
      <vt:lpstr>Estimates of compliance costs</vt:lpstr>
      <vt:lpstr>Regulatory Compliance Cost (RCC)</vt:lpstr>
      <vt:lpstr>Regulatory practices impinging on AI</vt:lpstr>
      <vt:lpstr>Regulatory practices impinging on AI</vt:lpstr>
      <vt:lpstr>EU Regulatory Compliance for AI</vt:lpstr>
      <vt:lpstr>Regulatory Compliance of legal documents</vt:lpstr>
      <vt:lpstr>The Challenge of Legal Informatics</vt:lpstr>
      <vt:lpstr>Competition on Legal Information Extraction and Entailment (COLIEE)</vt:lpstr>
      <vt:lpstr>COLIEE Statue Law Challenge</vt:lpstr>
      <vt:lpstr>COLIEE Case Law Task 1: Case Retrieval</vt:lpstr>
      <vt:lpstr>COLIEE Case Law Task 2: Case Entailment</vt:lpstr>
      <vt:lpstr>Where do AI Methods Fail?</vt:lpstr>
      <vt:lpstr>Error analysis </vt:lpstr>
      <vt:lpstr>Error analysis</vt:lpstr>
      <vt:lpstr>Under the hood of current AI NLP methods</vt:lpstr>
      <vt:lpstr>Abstraction of Orthopedic RCTs</vt:lpstr>
      <vt:lpstr>Word Embeddings</vt:lpstr>
      <vt:lpstr>Domain-specific word embedding models</vt:lpstr>
      <vt:lpstr>Application specific transformers: Legal-BERT</vt:lpstr>
      <vt:lpstr>Application specific transformers: Legal-BERT</vt:lpstr>
      <vt:lpstr>Example: crude paraphrase approximation with transformers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AI to support legal informatics?</dc:title>
  <dc:creator>Randy Goebel</dc:creator>
  <cp:lastModifiedBy>Randy Goebel</cp:lastModifiedBy>
  <cp:revision>54</cp:revision>
  <cp:lastPrinted>2022-06-08T15:13:39Z</cp:lastPrinted>
  <dcterms:created xsi:type="dcterms:W3CDTF">2019-11-18T01:33:15Z</dcterms:created>
  <dcterms:modified xsi:type="dcterms:W3CDTF">2022-10-28T15:22:00Z</dcterms:modified>
</cp:coreProperties>
</file>