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23"/>
  </p:notesMasterIdLst>
  <p:handoutMasterIdLst>
    <p:handoutMasterId r:id="rId24"/>
  </p:handoutMasterIdLst>
  <p:sldIdLst>
    <p:sldId id="256" r:id="rId2"/>
    <p:sldId id="303" r:id="rId3"/>
    <p:sldId id="300" r:id="rId4"/>
    <p:sldId id="286" r:id="rId5"/>
    <p:sldId id="287" r:id="rId6"/>
    <p:sldId id="292" r:id="rId7"/>
    <p:sldId id="301" r:id="rId8"/>
    <p:sldId id="263" r:id="rId9"/>
    <p:sldId id="264" r:id="rId10"/>
    <p:sldId id="271" r:id="rId11"/>
    <p:sldId id="272" r:id="rId12"/>
    <p:sldId id="274" r:id="rId13"/>
    <p:sldId id="276" r:id="rId14"/>
    <p:sldId id="279" r:id="rId15"/>
    <p:sldId id="281" r:id="rId16"/>
    <p:sldId id="283" r:id="rId17"/>
    <p:sldId id="296" r:id="rId18"/>
    <p:sldId id="297" r:id="rId19"/>
    <p:sldId id="298" r:id="rId20"/>
    <p:sldId id="304" r:id="rId21"/>
    <p:sldId id="30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38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 autoAdjust="0"/>
    <p:restoredTop sz="96408" autoAdjust="0"/>
  </p:normalViewPr>
  <p:slideViewPr>
    <p:cSldViewPr snapToGrid="0">
      <p:cViewPr varScale="1">
        <p:scale>
          <a:sx n="65" d="100"/>
          <a:sy n="65" d="100"/>
        </p:scale>
        <p:origin x="768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1790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EF1F5-1480-4411-A699-E98360541C60}" type="datetimeFigureOut">
              <a:rPr lang="fr-CA" smtClean="0"/>
              <a:t>2020-11-06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6240F-59AD-4538-B3B1-73084A9564A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32128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5E914-DAAD-4845-AC19-71A930D266E1}" type="datetimeFigureOut">
              <a:rPr lang="fr-CA" smtClean="0"/>
              <a:t>2020-11-06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B4DA3-6CDC-45D8-B3C9-887268A7A1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61483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B4DA3-6CDC-45D8-B3C9-887268A7A155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389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99536"/>
            <a:ext cx="12191999" cy="2035125"/>
          </a:xfrm>
        </p:spPr>
        <p:txBody>
          <a:bodyPr anchor="b">
            <a:normAutofit/>
          </a:bodyPr>
          <a:lstStyle>
            <a:lvl1pPr algn="ctr">
              <a:defRPr sz="6000" b="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4202" y="3434891"/>
            <a:ext cx="6443594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r-CA" sz="4000" dirty="0" smtClean="0"/>
          </a:p>
        </p:txBody>
      </p:sp>
    </p:spTree>
    <p:extLst>
      <p:ext uri="{BB962C8B-B14F-4D97-AF65-F5344CB8AC3E}">
        <p14:creationId xmlns:p14="http://schemas.microsoft.com/office/powerpoint/2010/main" val="1697440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EA384E"/>
              </a:buClr>
              <a:defRPr/>
            </a:lvl1pPr>
            <a:lvl2pPr>
              <a:buClr>
                <a:srgbClr val="EA384E"/>
              </a:buClr>
              <a:defRPr/>
            </a:lvl2pPr>
            <a:lvl3pPr>
              <a:buClr>
                <a:srgbClr val="EA384E"/>
              </a:buClr>
              <a:defRPr/>
            </a:lvl3pPr>
            <a:lvl4pPr>
              <a:buClr>
                <a:srgbClr val="EA384E"/>
              </a:buClr>
              <a:defRPr/>
            </a:lvl4pPr>
            <a:lvl5pPr>
              <a:buClr>
                <a:srgbClr val="EA384E"/>
              </a:buClr>
              <a:defRPr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838200" y="1588957"/>
            <a:ext cx="1626433" cy="0"/>
          </a:xfrm>
          <a:prstGeom prst="line">
            <a:avLst/>
          </a:prstGeom>
          <a:ln w="50800">
            <a:solidFill>
              <a:schemeClr val="tx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390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796414"/>
            <a:ext cx="10515600" cy="5506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858298"/>
            <a:ext cx="10515600" cy="335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838200" y="1588957"/>
            <a:ext cx="1626433" cy="0"/>
          </a:xfrm>
          <a:prstGeom prst="line">
            <a:avLst/>
          </a:prstGeom>
          <a:ln w="50800">
            <a:solidFill>
              <a:schemeClr val="tx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195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EA384E"/>
              </a:buClr>
              <a:defRPr/>
            </a:lvl1pPr>
            <a:lvl2pPr>
              <a:buClr>
                <a:srgbClr val="EA384E"/>
              </a:buClr>
              <a:defRPr/>
            </a:lvl2pPr>
            <a:lvl3pPr>
              <a:buClr>
                <a:srgbClr val="EA384E"/>
              </a:buClr>
              <a:defRPr/>
            </a:lvl3pPr>
            <a:lvl4pPr>
              <a:buClr>
                <a:srgbClr val="EA384E"/>
              </a:buClr>
              <a:defRPr/>
            </a:lvl4pPr>
            <a:lvl5pPr>
              <a:buClr>
                <a:srgbClr val="EA384E"/>
              </a:buClr>
              <a:defRPr/>
            </a:lvl5pPr>
          </a:lstStyle>
          <a:p>
            <a:pPr lvl="0"/>
            <a:r>
              <a:rPr lang="fr-FR" dirty="0" smtClean="0"/>
              <a:t>Modifier les styles </a:t>
            </a:r>
            <a:br>
              <a:rPr lang="fr-FR" dirty="0" smtClean="0"/>
            </a:br>
            <a:r>
              <a:rPr lang="fr-FR" dirty="0" smtClean="0"/>
              <a:t>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EA384E"/>
              </a:buClr>
              <a:defRPr/>
            </a:lvl1pPr>
            <a:lvl2pPr>
              <a:buClr>
                <a:srgbClr val="EA384E"/>
              </a:buClr>
              <a:defRPr/>
            </a:lvl2pPr>
            <a:lvl3pPr>
              <a:buClr>
                <a:srgbClr val="EA384E"/>
              </a:buClr>
              <a:defRPr/>
            </a:lvl3pPr>
            <a:lvl4pPr>
              <a:buClr>
                <a:srgbClr val="EA384E"/>
              </a:buClr>
              <a:defRPr/>
            </a:lvl4pPr>
            <a:lvl5pPr>
              <a:buClr>
                <a:srgbClr val="EA384E"/>
              </a:buClr>
              <a:defRPr/>
            </a:lvl5pPr>
          </a:lstStyle>
          <a:p>
            <a:pPr lvl="0"/>
            <a:r>
              <a:rPr lang="fr-FR" dirty="0" smtClean="0"/>
              <a:t>Modifier les styles </a:t>
            </a:r>
            <a:br>
              <a:rPr lang="fr-FR" dirty="0" smtClean="0"/>
            </a:br>
            <a:r>
              <a:rPr lang="fr-FR" dirty="0" smtClean="0"/>
              <a:t>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838200" y="1588957"/>
            <a:ext cx="1626433" cy="0"/>
          </a:xfrm>
          <a:prstGeom prst="line">
            <a:avLst/>
          </a:prstGeom>
          <a:ln w="50800">
            <a:solidFill>
              <a:schemeClr val="tx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292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838200" y="1588957"/>
            <a:ext cx="1626433" cy="0"/>
          </a:xfrm>
          <a:prstGeom prst="line">
            <a:avLst/>
          </a:prstGeom>
          <a:ln w="50800">
            <a:solidFill>
              <a:schemeClr val="tx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397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293" y="808656"/>
            <a:ext cx="5381694" cy="56610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1936955"/>
            <a:ext cx="5504477" cy="3303640"/>
          </a:xfrm>
        </p:spPr>
        <p:txBody>
          <a:bodyPr>
            <a:normAutofit/>
          </a:bodyPr>
          <a:lstStyle>
            <a:lvl1pPr>
              <a:buClr>
                <a:srgbClr val="EA384E"/>
              </a:buClr>
              <a:defRPr sz="2800"/>
            </a:lvl1pPr>
            <a:lvl2pPr>
              <a:buClr>
                <a:srgbClr val="EA384E"/>
              </a:buClr>
              <a:defRPr sz="2400"/>
            </a:lvl2pPr>
            <a:lvl3pPr>
              <a:buClr>
                <a:srgbClr val="EA384E"/>
              </a:buClr>
              <a:defRPr sz="2000"/>
            </a:lvl3pPr>
            <a:lvl4pPr>
              <a:buClr>
                <a:srgbClr val="EA384E"/>
              </a:buClr>
              <a:defRPr sz="1800"/>
            </a:lvl4pPr>
            <a:lvl5pPr>
              <a:buClr>
                <a:srgbClr val="EA384E"/>
              </a:buCl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Modifier les styles </a:t>
            </a:r>
            <a:br>
              <a:rPr lang="fr-FR" dirty="0" smtClean="0"/>
            </a:br>
            <a:r>
              <a:rPr lang="fr-FR" dirty="0" smtClean="0"/>
              <a:t>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936954"/>
            <a:ext cx="3932237" cy="331032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 smtClean="0"/>
              <a:t>Modifier les styles </a:t>
            </a:r>
            <a:br>
              <a:rPr lang="fr-FR" dirty="0" smtClean="0"/>
            </a:br>
            <a:r>
              <a:rPr lang="fr-FR" dirty="0" smtClean="0"/>
              <a:t>du texte du masque</a:t>
            </a:r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838200" y="1588957"/>
            <a:ext cx="1626433" cy="0"/>
          </a:xfrm>
          <a:prstGeom prst="line">
            <a:avLst/>
          </a:prstGeom>
          <a:ln w="50800">
            <a:solidFill>
              <a:schemeClr val="tx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734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907458"/>
            <a:ext cx="4462257" cy="3460956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937459"/>
            <a:ext cx="3932237" cy="331101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 smtClean="0"/>
              <a:t>Modifier les styles </a:t>
            </a:r>
            <a:br>
              <a:rPr lang="fr-FR" dirty="0" smtClean="0"/>
            </a:br>
            <a:r>
              <a:rPr lang="fr-FR" dirty="0" smtClean="0"/>
              <a:t>du texte du masque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2293" y="808656"/>
            <a:ext cx="5381694" cy="56610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838200" y="1588957"/>
            <a:ext cx="1626433" cy="0"/>
          </a:xfrm>
          <a:prstGeom prst="line">
            <a:avLst/>
          </a:prstGeom>
          <a:ln w="50800">
            <a:solidFill>
              <a:schemeClr val="tx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855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937990"/>
            <a:ext cx="10515600" cy="304682"/>
          </a:xfrm>
        </p:spPr>
        <p:txBody>
          <a:bodyPr>
            <a:norm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751657"/>
            <a:ext cx="5157787" cy="61901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Modifier les styles </a:t>
            </a:r>
            <a:br>
              <a:rPr lang="fr-FR" dirty="0" smtClean="0"/>
            </a:br>
            <a:r>
              <a:rPr lang="fr-FR" dirty="0" smtClean="0"/>
              <a:t>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44096"/>
            <a:ext cx="5157787" cy="3067667"/>
          </a:xfrm>
        </p:spPr>
        <p:txBody>
          <a:bodyPr>
            <a:normAutofit/>
          </a:bodyPr>
          <a:lstStyle>
            <a:lvl1pPr>
              <a:buClr>
                <a:srgbClr val="EA384E"/>
              </a:buClr>
              <a:defRPr sz="2400"/>
            </a:lvl1pPr>
            <a:lvl2pPr>
              <a:buClr>
                <a:srgbClr val="EA384E"/>
              </a:buClr>
              <a:defRPr sz="2000"/>
            </a:lvl2pPr>
            <a:lvl3pPr>
              <a:buClr>
                <a:srgbClr val="EA384E"/>
              </a:buClr>
              <a:defRPr sz="1800"/>
            </a:lvl3pPr>
            <a:lvl4pPr>
              <a:buClr>
                <a:srgbClr val="EA384E"/>
              </a:buClr>
              <a:defRPr sz="1600"/>
            </a:lvl4pPr>
            <a:lvl5pPr>
              <a:buClr>
                <a:srgbClr val="EA384E"/>
              </a:buClr>
              <a:defRPr sz="1600"/>
            </a:lvl5pPr>
          </a:lstStyle>
          <a:p>
            <a:pPr lvl="0"/>
            <a:r>
              <a:rPr lang="fr-FR" dirty="0" smtClean="0"/>
              <a:t>Modifier les styles </a:t>
            </a:r>
            <a:br>
              <a:rPr lang="fr-FR" dirty="0" smtClean="0"/>
            </a:br>
            <a:r>
              <a:rPr lang="fr-FR" dirty="0" smtClean="0"/>
              <a:t>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751657"/>
            <a:ext cx="5183188" cy="61901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Modifier les styles </a:t>
            </a:r>
            <a:br>
              <a:rPr lang="fr-FR" dirty="0" smtClean="0"/>
            </a:br>
            <a:r>
              <a:rPr lang="fr-FR" dirty="0" smtClean="0"/>
              <a:t>du texte du masque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6196013" y="2527042"/>
            <a:ext cx="5157787" cy="3067667"/>
          </a:xfrm>
        </p:spPr>
        <p:txBody>
          <a:bodyPr>
            <a:normAutofit/>
          </a:bodyPr>
          <a:lstStyle>
            <a:lvl1pPr>
              <a:buClr>
                <a:srgbClr val="EA384E"/>
              </a:buClr>
              <a:defRPr sz="2400"/>
            </a:lvl1pPr>
            <a:lvl2pPr>
              <a:buClr>
                <a:srgbClr val="EA384E"/>
              </a:buClr>
              <a:defRPr sz="2000"/>
            </a:lvl2pPr>
            <a:lvl3pPr>
              <a:buClr>
                <a:srgbClr val="EA384E"/>
              </a:buClr>
              <a:defRPr sz="1800"/>
            </a:lvl3pPr>
            <a:lvl4pPr>
              <a:buClr>
                <a:srgbClr val="EA384E"/>
              </a:buClr>
              <a:defRPr sz="1600"/>
            </a:lvl4pPr>
            <a:lvl5pPr>
              <a:buClr>
                <a:srgbClr val="EA384E"/>
              </a:buClr>
              <a:defRPr sz="1600"/>
            </a:lvl5pPr>
          </a:lstStyle>
          <a:p>
            <a:pPr lvl="0"/>
            <a:r>
              <a:rPr lang="fr-FR" dirty="0" smtClean="0"/>
              <a:t>Modifier les styles </a:t>
            </a:r>
            <a:br>
              <a:rPr lang="fr-FR" dirty="0" smtClean="0"/>
            </a:br>
            <a:r>
              <a:rPr lang="fr-FR" dirty="0" smtClean="0"/>
              <a:t>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38200" y="1470973"/>
            <a:ext cx="1626433" cy="0"/>
          </a:xfrm>
          <a:prstGeom prst="line">
            <a:avLst/>
          </a:prstGeom>
          <a:ln w="50800">
            <a:solidFill>
              <a:schemeClr val="tx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593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9654" y="1120282"/>
            <a:ext cx="10827328" cy="1761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980873"/>
            <a:ext cx="9792855" cy="2196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51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6" r:id="rId5"/>
    <p:sldLayoutId id="2147483678" r:id="rId6"/>
    <p:sldLayoutId id="2147483679" r:id="rId7"/>
    <p:sldLayoutId id="2147483665" r:id="rId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>
            <a:lumMod val="40000"/>
            <a:lumOff val="60000"/>
          </a:schemeClr>
        </a:buClr>
        <a:buFont typeface="Arial" panose="020B0604020202020204" pitchFamily="34" charset="0"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40000"/>
            <a:lumOff val="60000"/>
          </a:schemeClr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40000"/>
            <a:lumOff val="60000"/>
          </a:schemeClr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40000"/>
            <a:lumOff val="60000"/>
          </a:schemeClr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40000"/>
            <a:lumOff val="60000"/>
          </a:schemeClr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hyperlink" Target="mailto:manon.cote2@mce.gouv.qc.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hyperlink" Target="https://amp.gouv.qc.ca/ren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973418" y="566530"/>
            <a:ext cx="5396948" cy="3100902"/>
          </a:xfrm>
        </p:spPr>
        <p:txBody>
          <a:bodyPr>
            <a:noAutofit/>
          </a:bodyPr>
          <a:lstStyle/>
          <a:p>
            <a:pPr algn="l"/>
            <a:r>
              <a:rPr lang="fr-CA" sz="4000" b="1" dirty="0" smtClean="0">
                <a:solidFill>
                  <a:schemeClr val="bg1"/>
                </a:solidFill>
              </a:rPr>
              <a:t>PROGRAMME D’APPUI</a:t>
            </a:r>
            <a:br>
              <a:rPr lang="fr-CA" sz="4000" b="1" dirty="0" smtClean="0">
                <a:solidFill>
                  <a:schemeClr val="bg1"/>
                </a:solidFill>
              </a:rPr>
            </a:br>
            <a:r>
              <a:rPr lang="fr-CA" sz="4000" b="1" dirty="0" smtClean="0">
                <a:solidFill>
                  <a:schemeClr val="bg1"/>
                </a:solidFill>
              </a:rPr>
              <a:t>À LA FRANCOPHONIE</a:t>
            </a:r>
            <a:br>
              <a:rPr lang="fr-CA" sz="4000" b="1" dirty="0" smtClean="0">
                <a:solidFill>
                  <a:schemeClr val="bg1"/>
                </a:solidFill>
              </a:rPr>
            </a:br>
            <a:r>
              <a:rPr lang="fr-CA" sz="4000" b="1" dirty="0" smtClean="0">
                <a:solidFill>
                  <a:schemeClr val="bg1"/>
                </a:solidFill>
              </a:rPr>
              <a:t>CANADIENNE </a:t>
            </a:r>
            <a:r>
              <a:rPr lang="fr-CA" sz="2800" b="1" dirty="0" smtClean="0">
                <a:solidFill>
                  <a:schemeClr val="bg1"/>
                </a:solidFill>
              </a:rPr>
              <a:t/>
            </a:r>
            <a:br>
              <a:rPr lang="fr-CA" sz="2800" b="1" dirty="0" smtClean="0">
                <a:solidFill>
                  <a:schemeClr val="bg1"/>
                </a:solidFill>
              </a:rPr>
            </a:br>
            <a:r>
              <a:rPr lang="fr-CA" sz="3200" b="1" dirty="0" smtClean="0">
                <a:solidFill>
                  <a:schemeClr val="bg1"/>
                </a:solidFill>
              </a:rPr>
              <a:t/>
            </a:r>
            <a:br>
              <a:rPr lang="fr-CA" sz="3200" b="1" dirty="0" smtClean="0">
                <a:solidFill>
                  <a:schemeClr val="bg1"/>
                </a:solidFill>
              </a:rPr>
            </a:br>
            <a:endParaRPr lang="fr-CA" sz="3200" b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>
            <p:custDataLst>
              <p:tags r:id="rId2"/>
            </p:custDataLst>
          </p:nvPr>
        </p:nvSpPr>
        <p:spPr>
          <a:xfrm>
            <a:off x="755373" y="3886199"/>
            <a:ext cx="960782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smtClean="0">
                <a:solidFill>
                  <a:schemeClr val="bg1"/>
                </a:solidFill>
              </a:rPr>
              <a:t>Direction </a:t>
            </a:r>
            <a:r>
              <a:rPr lang="fr-CA" sz="2000" dirty="0">
                <a:solidFill>
                  <a:schemeClr val="bg1"/>
                </a:solidFill>
              </a:rPr>
              <a:t>de la francophonie, de la réflexion stratégique </a:t>
            </a:r>
            <a:r>
              <a:rPr lang="fr-CA" sz="2000" dirty="0" smtClean="0">
                <a:solidFill>
                  <a:schemeClr val="bg1"/>
                </a:solidFill>
              </a:rPr>
              <a:t>et</a:t>
            </a:r>
          </a:p>
          <a:p>
            <a:r>
              <a:rPr lang="fr-CA" sz="2000" dirty="0" smtClean="0">
                <a:solidFill>
                  <a:schemeClr val="bg1"/>
                </a:solidFill>
              </a:rPr>
              <a:t>des </a:t>
            </a:r>
            <a:r>
              <a:rPr lang="fr-CA" sz="2000" dirty="0">
                <a:solidFill>
                  <a:schemeClr val="bg1"/>
                </a:solidFill>
              </a:rPr>
              <a:t>affaires publiques </a:t>
            </a:r>
            <a:r>
              <a:rPr lang="fr-CA" sz="2000" dirty="0" smtClean="0">
                <a:solidFill>
                  <a:schemeClr val="bg1"/>
                </a:solidFill>
              </a:rPr>
              <a:t>canadiennes</a:t>
            </a:r>
            <a:endParaRPr lang="fr-CA" sz="2000" dirty="0">
              <a:solidFill>
                <a:schemeClr val="bg1"/>
              </a:solidFill>
            </a:endParaRPr>
          </a:p>
          <a:p>
            <a:endParaRPr lang="fr-CA" sz="2000" dirty="0" smtClean="0">
              <a:solidFill>
                <a:schemeClr val="bg1"/>
              </a:solidFill>
            </a:endParaRPr>
          </a:p>
          <a:p>
            <a:r>
              <a:rPr lang="fr-CA" sz="2000" dirty="0" smtClean="0">
                <a:solidFill>
                  <a:schemeClr val="bg1"/>
                </a:solidFill>
              </a:rPr>
              <a:t>Secrétariat </a:t>
            </a:r>
            <a:r>
              <a:rPr lang="fr-CA" sz="2000" dirty="0">
                <a:solidFill>
                  <a:schemeClr val="bg1"/>
                </a:solidFill>
              </a:rPr>
              <a:t>du Québec aux relations </a:t>
            </a:r>
            <a:r>
              <a:rPr lang="fr-CA" sz="2000" dirty="0" smtClean="0">
                <a:solidFill>
                  <a:schemeClr val="bg1"/>
                </a:solidFill>
              </a:rPr>
              <a:t>canadiennes</a:t>
            </a:r>
          </a:p>
          <a:p>
            <a:endParaRPr lang="fr-CA" sz="2000" dirty="0">
              <a:solidFill>
                <a:schemeClr val="bg1"/>
              </a:solidFill>
            </a:endParaRPr>
          </a:p>
          <a:p>
            <a:r>
              <a:rPr lang="fr-CA" sz="2000" dirty="0">
                <a:solidFill>
                  <a:schemeClr val="bg1"/>
                </a:solidFill>
              </a:rPr>
              <a:t>E</a:t>
            </a:r>
            <a:r>
              <a:rPr lang="fr-CA" sz="2000" dirty="0" smtClean="0">
                <a:solidFill>
                  <a:schemeClr val="bg1"/>
                </a:solidFill>
              </a:rPr>
              <a:t>n partenariat avec les Acfas régionales de l’Alberta,</a:t>
            </a:r>
          </a:p>
          <a:p>
            <a:r>
              <a:rPr lang="fr-CA" sz="2000" dirty="0" smtClean="0">
                <a:solidFill>
                  <a:schemeClr val="bg1"/>
                </a:solidFill>
              </a:rPr>
              <a:t>du Manitoba et de la Saskatchewan</a:t>
            </a:r>
          </a:p>
          <a:p>
            <a:endParaRPr lang="fr-CA" sz="2400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>
            <p:custDataLst>
              <p:tags r:id="rId3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5159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>
            <p:custDataLst>
              <p:tags r:id="rId1"/>
            </p:custDataLst>
          </p:nvPr>
        </p:nvSpPr>
        <p:spPr>
          <a:xfrm>
            <a:off x="1880108" y="1140430"/>
            <a:ext cx="8034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 smtClean="0">
                <a:solidFill>
                  <a:schemeClr val="bg1"/>
                </a:solidFill>
              </a:rPr>
              <a:t>UN PROGRAMME, 5 VOLETS</a:t>
            </a:r>
            <a:endParaRPr lang="fr-CA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16781218"/>
              </p:ext>
            </p:extLst>
          </p:nvPr>
        </p:nvGraphicFramePr>
        <p:xfrm>
          <a:off x="1629310" y="2049909"/>
          <a:ext cx="8535988" cy="2709017"/>
        </p:xfrm>
        <a:graphic>
          <a:graphicData uri="http://schemas.openxmlformats.org/drawingml/2006/table">
            <a:tbl>
              <a:tblPr firstRow="1" bandRow="1"/>
              <a:tblGrid>
                <a:gridCol w="2133997">
                  <a:extLst>
                    <a:ext uri="{9D8B030D-6E8A-4147-A177-3AD203B41FA5}">
                      <a16:colId xmlns:a16="http://schemas.microsoft.com/office/drawing/2014/main" val="3621071970"/>
                    </a:ext>
                  </a:extLst>
                </a:gridCol>
                <a:gridCol w="2133997">
                  <a:extLst>
                    <a:ext uri="{9D8B030D-6E8A-4147-A177-3AD203B41FA5}">
                      <a16:colId xmlns:a16="http://schemas.microsoft.com/office/drawing/2014/main" val="1178240155"/>
                    </a:ext>
                  </a:extLst>
                </a:gridCol>
                <a:gridCol w="2133997">
                  <a:extLst>
                    <a:ext uri="{9D8B030D-6E8A-4147-A177-3AD203B41FA5}">
                      <a16:colId xmlns:a16="http://schemas.microsoft.com/office/drawing/2014/main" val="2272612892"/>
                    </a:ext>
                  </a:extLst>
                </a:gridCol>
                <a:gridCol w="2133997">
                  <a:extLst>
                    <a:ext uri="{9D8B030D-6E8A-4147-A177-3AD203B41FA5}">
                      <a16:colId xmlns:a16="http://schemas.microsoft.com/office/drawing/2014/main" val="3516479698"/>
                    </a:ext>
                  </a:extLst>
                </a:gridCol>
              </a:tblGrid>
              <a:tr h="6925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fr-CA" sz="2000" dirty="0" smtClean="0"/>
                        <a:t>VOLET 1</a:t>
                      </a:r>
                      <a:endParaRPr lang="fr-CA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fr-CA" sz="2000" dirty="0" smtClean="0"/>
                        <a:t>VOLET 2</a:t>
                      </a:r>
                      <a:endParaRPr lang="fr-CA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fr-CA" sz="2000" dirty="0" smtClean="0"/>
                        <a:t>VOLET</a:t>
                      </a:r>
                      <a:r>
                        <a:rPr lang="fr-CA" sz="2000" baseline="0" dirty="0" smtClean="0"/>
                        <a:t> 3</a:t>
                      </a:r>
                      <a:endParaRPr lang="fr-CA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fr-C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VOLET</a:t>
                      </a:r>
                      <a:r>
                        <a:rPr lang="fr-CA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4</a:t>
                      </a:r>
                      <a:endParaRPr lang="fr-CA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464038"/>
                  </a:ext>
                </a:extLst>
              </a:tr>
              <a:tr h="20164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fr-CA" dirty="0" smtClean="0"/>
                    </a:p>
                    <a:p>
                      <a:pPr algn="ctr"/>
                      <a:r>
                        <a:rPr lang="fr-CA" b="1" dirty="0" smtClean="0"/>
                        <a:t>MISSION EXPLORATOIRE</a:t>
                      </a:r>
                      <a:endParaRPr lang="fr-CA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fr-CA" dirty="0" smtClean="0"/>
                    </a:p>
                    <a:p>
                      <a:pPr algn="ctr"/>
                      <a:r>
                        <a:rPr lang="fr-CA" b="1" dirty="0" smtClean="0"/>
                        <a:t>TRANSFERT D’EXPERTISE</a:t>
                      </a:r>
                      <a:endParaRPr lang="fr-CA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fr-CA" dirty="0" smtClean="0"/>
                    </a:p>
                    <a:p>
                      <a:pPr algn="ctr"/>
                      <a:r>
                        <a:rPr lang="fr-CA" b="1" dirty="0" smtClean="0"/>
                        <a:t>PARTENARIAT</a:t>
                      </a:r>
                      <a:endParaRPr lang="fr-CA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fr-CA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fr-CA" b="1" dirty="0" smtClean="0">
                          <a:effectLst/>
                        </a:rPr>
                        <a:t>INITIATIVES</a:t>
                      </a:r>
                    </a:p>
                    <a:p>
                      <a:pPr algn="ctr"/>
                      <a:r>
                        <a:rPr lang="fr-CA" b="1" dirty="0" smtClean="0">
                          <a:effectLst/>
                        </a:rPr>
                        <a:t>D’ORGANISMES</a:t>
                      </a:r>
                    </a:p>
                    <a:p>
                      <a:pPr algn="ctr"/>
                      <a:r>
                        <a:rPr lang="fr-CA" b="1" dirty="0" smtClean="0">
                          <a:effectLst/>
                        </a:rPr>
                        <a:t>PANCANADIENS</a:t>
                      </a:r>
                    </a:p>
                    <a:p>
                      <a:pPr algn="ctr"/>
                      <a:endParaRPr lang="fr-CA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698948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03439504"/>
              </p:ext>
            </p:extLst>
          </p:nvPr>
        </p:nvGraphicFramePr>
        <p:xfrm>
          <a:off x="1629310" y="4758926"/>
          <a:ext cx="8535988" cy="792480"/>
        </p:xfrm>
        <a:graphic>
          <a:graphicData uri="http://schemas.openxmlformats.org/drawingml/2006/table">
            <a:tbl>
              <a:tblPr firstRow="1" bandRow="1"/>
              <a:tblGrid>
                <a:gridCol w="8535988">
                  <a:extLst>
                    <a:ext uri="{9D8B030D-6E8A-4147-A177-3AD203B41FA5}">
                      <a16:colId xmlns:a16="http://schemas.microsoft.com/office/drawing/2014/main" val="154396715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fr-CA" sz="2000" dirty="0" smtClean="0"/>
                        <a:t>VOLET</a:t>
                      </a:r>
                      <a:r>
                        <a:rPr lang="fr-CA" sz="2000" baseline="0" dirty="0" smtClean="0"/>
                        <a:t> 5</a:t>
                      </a:r>
                      <a:endParaRPr lang="fr-CA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01052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fr-C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COOPÉRATION</a:t>
                      </a:r>
                      <a:r>
                        <a:rPr lang="fr-CA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INTERGOUVERNEMENTALE = TRANSVERSALE</a:t>
                      </a:r>
                      <a:endParaRPr lang="fr-CA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616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46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>
            <p:custDataLst>
              <p:tags r:id="rId1"/>
            </p:custDataLst>
          </p:nvPr>
        </p:nvSpPr>
        <p:spPr>
          <a:xfrm>
            <a:off x="688258" y="1170038"/>
            <a:ext cx="9497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 smtClean="0">
                <a:solidFill>
                  <a:schemeClr val="bg1"/>
                </a:solidFill>
              </a:rPr>
              <a:t>VOLET 1 – MISSION EXPLORATOIRE – Ouvert à l’année! </a:t>
            </a:r>
            <a:endParaRPr lang="fr-CA" sz="3200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1061884" y="2045111"/>
            <a:ext cx="101075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chemeClr val="bg1"/>
                </a:solidFill>
              </a:rPr>
              <a:t>Objectif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 smtClean="0">
                <a:solidFill>
                  <a:schemeClr val="bg1"/>
                </a:solidFill>
              </a:rPr>
              <a:t>- </a:t>
            </a:r>
            <a:r>
              <a:rPr lang="fr-CA" sz="2400" b="1" dirty="0" smtClean="0">
                <a:solidFill>
                  <a:schemeClr val="bg1"/>
                </a:solidFill>
              </a:rPr>
              <a:t>Encourager </a:t>
            </a:r>
            <a:r>
              <a:rPr lang="fr-CA" sz="2400" b="1" dirty="0">
                <a:solidFill>
                  <a:schemeClr val="bg1"/>
                </a:solidFill>
              </a:rPr>
              <a:t>la recherche de partenaires pour développer des projets entre des organismes du Québec et des organismes des provinces et </a:t>
            </a:r>
            <a:r>
              <a:rPr lang="fr-CA" sz="2400" b="1" dirty="0" smtClean="0">
                <a:solidFill>
                  <a:schemeClr val="bg1"/>
                </a:solidFill>
              </a:rPr>
              <a:t>territoires </a:t>
            </a:r>
          </a:p>
          <a:p>
            <a:pPr lvl="1"/>
            <a:endParaRPr lang="fr-CA" sz="2400" b="1" dirty="0">
              <a:solidFill>
                <a:schemeClr val="bg1"/>
              </a:solidFill>
            </a:endParaRPr>
          </a:p>
          <a:p>
            <a:r>
              <a:rPr lang="fr-CA" sz="2400" b="1" dirty="0">
                <a:solidFill>
                  <a:schemeClr val="bg1"/>
                </a:solidFill>
              </a:rPr>
              <a:t>Type de </a:t>
            </a:r>
            <a:r>
              <a:rPr lang="fr-CA" sz="2400" b="1" dirty="0" smtClean="0">
                <a:solidFill>
                  <a:schemeClr val="bg1"/>
                </a:solidFill>
              </a:rPr>
              <a:t>projets</a:t>
            </a:r>
          </a:p>
          <a:p>
            <a:endParaRPr lang="fr-CA" sz="24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chemeClr val="bg1"/>
                </a:solidFill>
              </a:rPr>
              <a:t>Déplacement au Québec de représentants d’organismes des autres provinces et territoires canadiens ou d’organismes </a:t>
            </a:r>
            <a:r>
              <a:rPr lang="fr-CA" sz="2400" dirty="0" smtClean="0">
                <a:solidFill>
                  <a:schemeClr val="bg1"/>
                </a:solidFill>
              </a:rPr>
              <a:t>pancanadiens</a:t>
            </a:r>
            <a:endParaRPr lang="fr-CA" sz="24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chemeClr val="bg1"/>
                </a:solidFill>
              </a:rPr>
              <a:t>Déplacement dans les provinces et territoires canadiens de représentants d’organismes </a:t>
            </a:r>
            <a:r>
              <a:rPr lang="fr-CA" sz="2400" dirty="0" smtClean="0">
                <a:solidFill>
                  <a:schemeClr val="bg1"/>
                </a:solidFill>
              </a:rPr>
              <a:t>québécois</a:t>
            </a:r>
            <a:endParaRPr lang="fr-C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14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>
            <p:custDataLst>
              <p:tags r:id="rId1"/>
            </p:custDataLst>
          </p:nvPr>
        </p:nvSpPr>
        <p:spPr>
          <a:xfrm>
            <a:off x="285135" y="953729"/>
            <a:ext cx="10127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solidFill>
                  <a:schemeClr val="bg1"/>
                </a:solidFill>
              </a:rPr>
              <a:t>VOLET 2</a:t>
            </a:r>
            <a:r>
              <a:rPr lang="fr-CA" sz="3200" b="1" dirty="0" smtClean="0">
                <a:solidFill>
                  <a:schemeClr val="bg1"/>
                </a:solidFill>
              </a:rPr>
              <a:t> </a:t>
            </a:r>
            <a:r>
              <a:rPr lang="fr-CA" sz="3200" b="1" dirty="0">
                <a:solidFill>
                  <a:schemeClr val="bg1"/>
                </a:solidFill>
              </a:rPr>
              <a:t>– </a:t>
            </a:r>
            <a:r>
              <a:rPr lang="fr-CA" sz="3200" b="1" dirty="0" smtClean="0">
                <a:solidFill>
                  <a:schemeClr val="bg1"/>
                </a:solidFill>
              </a:rPr>
              <a:t>TRANSFERT D’EXPERTISE – Ouvert à l’année !</a:t>
            </a:r>
            <a:endParaRPr lang="fr-CA" sz="3200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845574" y="1754813"/>
            <a:ext cx="919316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chemeClr val="bg1"/>
                </a:solidFill>
              </a:rPr>
              <a:t>Objectif -  Favoriser </a:t>
            </a:r>
            <a:r>
              <a:rPr lang="fr-CA" sz="2000" b="1" dirty="0">
                <a:solidFill>
                  <a:schemeClr val="bg1"/>
                </a:solidFill>
              </a:rPr>
              <a:t>le partage d’expertise francophone entre le Québec et la francophonie </a:t>
            </a:r>
            <a:r>
              <a:rPr lang="fr-CA" sz="2000" b="1" dirty="0" smtClean="0">
                <a:solidFill>
                  <a:schemeClr val="bg1"/>
                </a:solidFill>
              </a:rPr>
              <a:t>canadienne</a:t>
            </a:r>
            <a:endParaRPr lang="fr-CA" sz="2000" b="1" dirty="0">
              <a:solidFill>
                <a:schemeClr val="bg1"/>
              </a:solidFill>
            </a:endParaRPr>
          </a:p>
          <a:p>
            <a:pPr lvl="1"/>
            <a:r>
              <a:rPr lang="fr-CA" sz="2000" b="1" dirty="0">
                <a:solidFill>
                  <a:schemeClr val="bg1"/>
                </a:solidFill>
              </a:rPr>
              <a:t>	</a:t>
            </a:r>
          </a:p>
          <a:p>
            <a:pPr lvl="2"/>
            <a:r>
              <a:rPr lang="fr-CA" sz="2000" b="1" i="1" dirty="0" smtClean="0">
                <a:solidFill>
                  <a:schemeClr val="bg1"/>
                </a:solidFill>
              </a:rPr>
              <a:t>Expert </a:t>
            </a:r>
            <a:r>
              <a:rPr lang="fr-CA" sz="2000" b="1" i="1" dirty="0">
                <a:solidFill>
                  <a:schemeClr val="bg1"/>
                </a:solidFill>
              </a:rPr>
              <a:t>: Une personne qui possède une connaissance théorique ou </a:t>
            </a:r>
            <a:r>
              <a:rPr lang="fr-CA" sz="2000" b="1" i="1" dirty="0" smtClean="0">
                <a:solidFill>
                  <a:schemeClr val="bg1"/>
                </a:solidFill>
              </a:rPr>
              <a:t>pratique </a:t>
            </a:r>
            <a:r>
              <a:rPr lang="fr-CA" sz="2000" b="1" i="1" dirty="0">
                <a:solidFill>
                  <a:schemeClr val="bg1"/>
                </a:solidFill>
              </a:rPr>
              <a:t>dans un secteur donné et qui est reconnue par ses pairs. 	Cette personne peut provenir du milieu universitaire, professionnel, 	économique ou communautaire.  </a:t>
            </a:r>
          </a:p>
          <a:p>
            <a:pPr lvl="1"/>
            <a:endParaRPr lang="fr-CA" sz="2000" b="1" dirty="0">
              <a:solidFill>
                <a:schemeClr val="bg1"/>
              </a:solidFill>
            </a:endParaRPr>
          </a:p>
          <a:p>
            <a:r>
              <a:rPr lang="fr-CA" sz="2000" b="1" dirty="0">
                <a:solidFill>
                  <a:schemeClr val="bg1"/>
                </a:solidFill>
              </a:rPr>
              <a:t>Type de projets </a:t>
            </a:r>
            <a:endParaRPr lang="fr-CA" sz="2000" b="1" dirty="0" smtClean="0">
              <a:solidFill>
                <a:schemeClr val="bg1"/>
              </a:solidFill>
            </a:endParaRPr>
          </a:p>
          <a:p>
            <a:endParaRPr lang="fr-CA" sz="20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bg1"/>
                </a:solidFill>
              </a:rPr>
              <a:t>La participation d’experts francophones du Québec à des colloques, des conférences et des ateliers se déroulant à l’extérieur du </a:t>
            </a:r>
            <a:r>
              <a:rPr lang="fr-CA" sz="2000" dirty="0" smtClean="0">
                <a:solidFill>
                  <a:schemeClr val="bg1"/>
                </a:solidFill>
              </a:rPr>
              <a:t>Québec</a:t>
            </a:r>
            <a:endParaRPr lang="fr-CA" sz="20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bg1"/>
                </a:solidFill>
              </a:rPr>
              <a:t>La participation d’experts de la francophonie canadienne à des colloques, des conférences et des ateliers se déroulant au </a:t>
            </a:r>
            <a:r>
              <a:rPr lang="fr-CA" sz="2000" dirty="0" smtClean="0">
                <a:solidFill>
                  <a:schemeClr val="bg1"/>
                </a:solidFill>
              </a:rPr>
              <a:t>Québec</a:t>
            </a:r>
            <a:endParaRPr lang="fr-C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79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376517" y="1012723"/>
            <a:ext cx="8554064" cy="589783"/>
          </a:xfrm>
        </p:spPr>
        <p:txBody>
          <a:bodyPr>
            <a:normAutofit/>
          </a:bodyPr>
          <a:lstStyle/>
          <a:p>
            <a:r>
              <a:rPr lang="fr-CA" sz="3200" b="1" dirty="0" smtClean="0"/>
              <a:t>VOLET 3 – PARTENARIAT – Appels à projets</a:t>
            </a:r>
            <a:endParaRPr lang="fr-CA" sz="32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776749" y="1809135"/>
            <a:ext cx="10205884" cy="443434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r-CA" sz="2800" dirty="0" smtClean="0"/>
              <a:t>Objectif - </a:t>
            </a:r>
            <a:r>
              <a:rPr lang="fr-CA" sz="2800" b="1" dirty="0" smtClean="0"/>
              <a:t>Encourager </a:t>
            </a:r>
            <a:r>
              <a:rPr lang="fr-CA" sz="2800" b="1" dirty="0"/>
              <a:t>le jumelage et la collaboration entre les organismes du Québec et ceux des autres provinces et territoires du </a:t>
            </a:r>
            <a:r>
              <a:rPr lang="fr-CA" sz="2800" b="1" dirty="0" smtClean="0"/>
              <a:t>Canada</a:t>
            </a:r>
            <a:endParaRPr lang="fr-CA" sz="2800" b="1" dirty="0"/>
          </a:p>
          <a:p>
            <a:pPr algn="l"/>
            <a:endParaRPr lang="fr-CA" sz="2800" dirty="0"/>
          </a:p>
          <a:p>
            <a:pPr algn="l"/>
            <a:r>
              <a:rPr lang="fr-CA" sz="2800" dirty="0"/>
              <a:t>Type de projets </a:t>
            </a:r>
            <a:endParaRPr lang="fr-CA" sz="2800" dirty="0" smtClean="0"/>
          </a:p>
          <a:p>
            <a:pPr algn="l"/>
            <a:endParaRPr lang="fr-CA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CA" sz="2200" dirty="0"/>
              <a:t>Mise en place et renforcement de structures ou réseaux de collaboration et d’échange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CA" sz="2200" dirty="0"/>
              <a:t>Soutien à l’offre de services en français dans les communautés francophones et acadiennes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CA" sz="2200" dirty="0"/>
              <a:t>Activités de formation en français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CA" sz="2200" dirty="0"/>
              <a:t>Activités de promotion du français, des cultures francophones et de la francophonie canadienne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CA" sz="2200" dirty="0"/>
              <a:t>Projets de séjours de mobilité entre le Québec et la francophonie canadienne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CA" sz="2200" dirty="0"/>
              <a:t>Projets pluridimensionnels comprenant au moins deux des types susmentionnés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CA" sz="2200" dirty="0"/>
              <a:t>Autres collaborations entre organismes du Québec et de la francophonie canadienne</a:t>
            </a:r>
          </a:p>
          <a:p>
            <a:pPr algn="l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9874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>
            <p:custDataLst>
              <p:tags r:id="rId1"/>
            </p:custDataLst>
          </p:nvPr>
        </p:nvSpPr>
        <p:spPr>
          <a:xfrm>
            <a:off x="609600" y="698090"/>
            <a:ext cx="97044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000" b="1" dirty="0">
                <a:solidFill>
                  <a:schemeClr val="bg1"/>
                </a:solidFill>
              </a:rPr>
              <a:t>VOLET 4 – INITIATIVES D’ORGANISMES </a:t>
            </a:r>
            <a:r>
              <a:rPr lang="fr-CA" sz="3000" b="1" dirty="0" smtClean="0">
                <a:solidFill>
                  <a:schemeClr val="bg1"/>
                </a:solidFill>
              </a:rPr>
              <a:t>PANCANADIENS      Ouvert à l’année!</a:t>
            </a:r>
            <a:endParaRPr lang="fr-CA" sz="3000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786581" y="2084440"/>
            <a:ext cx="1033370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chemeClr val="bg1"/>
                </a:solidFill>
              </a:rPr>
              <a:t>Objectif - Encourager </a:t>
            </a:r>
            <a:r>
              <a:rPr lang="fr-CA" sz="2000" b="1" dirty="0">
                <a:solidFill>
                  <a:schemeClr val="bg1"/>
                </a:solidFill>
              </a:rPr>
              <a:t>la réalisation de projets d’ampleur qui ont des effets positifs et durables sur plusieurs communautés francophones et acadiennes ou des effets positifs pour la promotion du français au </a:t>
            </a:r>
            <a:r>
              <a:rPr lang="fr-CA" sz="2000" b="1" dirty="0" smtClean="0">
                <a:solidFill>
                  <a:schemeClr val="bg1"/>
                </a:solidFill>
              </a:rPr>
              <a:t>Canada</a:t>
            </a:r>
            <a:endParaRPr lang="fr-CA" sz="2000" b="1" dirty="0">
              <a:solidFill>
                <a:schemeClr val="bg1"/>
              </a:solidFill>
            </a:endParaRPr>
          </a:p>
          <a:p>
            <a:pPr lvl="1"/>
            <a:endParaRPr lang="fr-CA" sz="2000" b="1" dirty="0">
              <a:solidFill>
                <a:schemeClr val="bg1"/>
              </a:solidFill>
            </a:endParaRPr>
          </a:p>
          <a:p>
            <a:r>
              <a:rPr lang="fr-CA" sz="2000" b="1" dirty="0">
                <a:solidFill>
                  <a:schemeClr val="bg1"/>
                </a:solidFill>
              </a:rPr>
              <a:t>Type de </a:t>
            </a:r>
            <a:r>
              <a:rPr lang="fr-CA" sz="2000" b="1" dirty="0" smtClean="0">
                <a:solidFill>
                  <a:schemeClr val="bg1"/>
                </a:solidFill>
              </a:rPr>
              <a:t>projets</a:t>
            </a:r>
          </a:p>
          <a:p>
            <a:endParaRPr lang="fr-CA" sz="20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bg1"/>
                </a:solidFill>
              </a:rPr>
              <a:t>Les mêmes que pour le troisième volet, </a:t>
            </a:r>
            <a:r>
              <a:rPr lang="fr-CA" sz="2000" dirty="0" smtClean="0">
                <a:solidFill>
                  <a:schemeClr val="bg1"/>
                </a:solidFill>
              </a:rPr>
              <a:t>mais le </a:t>
            </a:r>
            <a:r>
              <a:rPr lang="fr-CA" sz="2000" dirty="0">
                <a:solidFill>
                  <a:schemeClr val="bg1"/>
                </a:solidFill>
              </a:rPr>
              <a:t>demandeur ou le codemandeur </a:t>
            </a:r>
            <a:r>
              <a:rPr lang="fr-CA" sz="2000" dirty="0" smtClean="0">
                <a:solidFill>
                  <a:schemeClr val="bg1"/>
                </a:solidFill>
              </a:rPr>
              <a:t>doit être un </a:t>
            </a:r>
            <a:r>
              <a:rPr lang="fr-CA" sz="2000" dirty="0">
                <a:solidFill>
                  <a:schemeClr val="bg1"/>
                </a:solidFill>
              </a:rPr>
              <a:t>organisme </a:t>
            </a:r>
            <a:r>
              <a:rPr lang="fr-CA" sz="2000" dirty="0" smtClean="0">
                <a:solidFill>
                  <a:schemeClr val="bg1"/>
                </a:solidFill>
              </a:rPr>
              <a:t>pancanadien (dans ce dernier cas, le demandeur est québécois)</a:t>
            </a:r>
            <a:endParaRPr lang="fr-CA" sz="2000" dirty="0">
              <a:solidFill>
                <a:schemeClr val="bg1"/>
              </a:solidFill>
            </a:endParaRPr>
          </a:p>
          <a:p>
            <a:pPr lvl="1"/>
            <a:endParaRPr lang="fr-CA" sz="2000" dirty="0">
              <a:solidFill>
                <a:schemeClr val="bg1"/>
              </a:solidFill>
            </a:endParaRPr>
          </a:p>
          <a:p>
            <a:pPr lvl="1"/>
            <a:r>
              <a:rPr lang="fr-CA" sz="2000" dirty="0">
                <a:solidFill>
                  <a:schemeClr val="bg1"/>
                </a:solidFill>
              </a:rPr>
              <a:t>	</a:t>
            </a:r>
            <a:r>
              <a:rPr lang="fr-CA" sz="2400" b="1" i="1" dirty="0">
                <a:solidFill>
                  <a:schemeClr val="bg1"/>
                </a:solidFill>
              </a:rPr>
              <a:t>Organisme pancanadien : qui regroupe des membres </a:t>
            </a:r>
            <a:r>
              <a:rPr lang="fr-CA" sz="2400" b="1" i="1" dirty="0" smtClean="0">
                <a:solidFill>
                  <a:schemeClr val="bg1"/>
                </a:solidFill>
              </a:rPr>
              <a:t>institutionnels dans 	au moins 	quatre provinces/territoires</a:t>
            </a:r>
            <a:endParaRPr lang="fr-CA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2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>
            <p:custDataLst>
              <p:tags r:id="rId1"/>
            </p:custDataLst>
          </p:nvPr>
        </p:nvSpPr>
        <p:spPr>
          <a:xfrm>
            <a:off x="137652" y="1052051"/>
            <a:ext cx="11838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chemeClr val="bg1"/>
                </a:solidFill>
              </a:rPr>
              <a:t>VOLET 5 – </a:t>
            </a:r>
            <a:r>
              <a:rPr lang="fr-CA" sz="2800" b="1" dirty="0" smtClean="0">
                <a:solidFill>
                  <a:schemeClr val="bg1"/>
                </a:solidFill>
              </a:rPr>
              <a:t>TRANSVERSAL</a:t>
            </a:r>
          </a:p>
          <a:p>
            <a:pPr algn="ctr"/>
            <a:r>
              <a:rPr lang="fr-CA" sz="2800" b="1" dirty="0" smtClean="0">
                <a:solidFill>
                  <a:schemeClr val="bg1"/>
                </a:solidFill>
              </a:rPr>
              <a:t>COOPÉRATION INTERGOUVERNEMENTALE </a:t>
            </a:r>
            <a:endParaRPr lang="fr-CA" sz="2800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904568" y="2320413"/>
            <a:ext cx="1036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chemeClr val="bg1"/>
                </a:solidFill>
              </a:rPr>
              <a:t>Objectif - Favoriser </a:t>
            </a:r>
            <a:r>
              <a:rPr lang="fr-CA" sz="2400" b="1" dirty="0">
                <a:solidFill>
                  <a:schemeClr val="bg1"/>
                </a:solidFill>
              </a:rPr>
              <a:t>la collaboration entre le gouvernement du Québec et les gouvernements provinciaux et territoriaux afin de soutenir le développement des communautés francophones et acadiennes au </a:t>
            </a:r>
            <a:r>
              <a:rPr lang="fr-CA" sz="2400" b="1" dirty="0" smtClean="0">
                <a:solidFill>
                  <a:schemeClr val="bg1"/>
                </a:solidFill>
              </a:rPr>
              <a:t>Canada</a:t>
            </a:r>
            <a:endParaRPr lang="fr-CA" sz="2400" b="1" dirty="0">
              <a:solidFill>
                <a:schemeClr val="bg1"/>
              </a:solidFill>
            </a:endParaRPr>
          </a:p>
          <a:p>
            <a:endParaRPr lang="fr-CA" sz="2400" b="1" dirty="0">
              <a:solidFill>
                <a:schemeClr val="bg1"/>
              </a:solidFill>
            </a:endParaRPr>
          </a:p>
          <a:p>
            <a:r>
              <a:rPr lang="fr-CA" sz="2400" b="1" dirty="0" smtClean="0">
                <a:solidFill>
                  <a:schemeClr val="bg1"/>
                </a:solidFill>
              </a:rPr>
              <a:t>Types </a:t>
            </a:r>
            <a:r>
              <a:rPr lang="fr-CA" sz="2400" b="1" dirty="0">
                <a:solidFill>
                  <a:schemeClr val="bg1"/>
                </a:solidFill>
              </a:rPr>
              <a:t>de projets </a:t>
            </a:r>
            <a:endParaRPr lang="fr-CA" sz="2400" b="1" dirty="0" smtClean="0">
              <a:solidFill>
                <a:schemeClr val="bg1"/>
              </a:solidFill>
            </a:endParaRPr>
          </a:p>
          <a:p>
            <a:endParaRPr lang="fr-CA" sz="2400" b="1" dirty="0">
              <a:solidFill>
                <a:schemeClr val="bg1"/>
              </a:solidFill>
            </a:endParaRPr>
          </a:p>
          <a:p>
            <a:r>
              <a:rPr lang="fr-CA" sz="2400" b="1" dirty="0" smtClean="0">
                <a:solidFill>
                  <a:schemeClr val="bg1"/>
                </a:solidFill>
              </a:rPr>
              <a:t>Tous </a:t>
            </a:r>
            <a:r>
              <a:rPr lang="fr-CA" sz="2400" b="1" dirty="0">
                <a:solidFill>
                  <a:schemeClr val="bg1"/>
                </a:solidFill>
              </a:rPr>
              <a:t>les types de projets </a:t>
            </a:r>
            <a:r>
              <a:rPr lang="fr-CA" sz="2400" dirty="0">
                <a:solidFill>
                  <a:schemeClr val="bg1"/>
                </a:solidFill>
              </a:rPr>
              <a:t>pouvant être soutenus dans les quatre autres volets peuvent l’être par le biais de la coopération </a:t>
            </a:r>
            <a:r>
              <a:rPr lang="fr-CA" sz="2400" dirty="0" smtClean="0">
                <a:solidFill>
                  <a:schemeClr val="bg1"/>
                </a:solidFill>
              </a:rPr>
              <a:t>intergouvernementale</a:t>
            </a:r>
            <a:endParaRPr lang="fr-C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73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87736877"/>
              </p:ext>
            </p:extLst>
          </p:nvPr>
        </p:nvGraphicFramePr>
        <p:xfrm>
          <a:off x="0" y="0"/>
          <a:ext cx="12192000" cy="1601060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3558238153"/>
                    </a:ext>
                  </a:extLst>
                </a:gridCol>
              </a:tblGrid>
              <a:tr h="7644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fr-CA" dirty="0" smtClean="0"/>
                    </a:p>
                    <a:p>
                      <a:pPr algn="ctr"/>
                      <a:r>
                        <a:rPr lang="fr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VOLET</a:t>
                      </a:r>
                      <a:r>
                        <a:rPr lang="fr-CA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5</a:t>
                      </a:r>
                      <a:endParaRPr lang="fr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464390"/>
                  </a:ext>
                </a:extLst>
              </a:tr>
              <a:tr h="8365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fr-CA" dirty="0" smtClean="0"/>
                    </a:p>
                    <a:p>
                      <a:pPr algn="ctr"/>
                      <a:r>
                        <a:rPr lang="fr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Coopération</a:t>
                      </a:r>
                      <a:r>
                        <a:rPr lang="fr-CA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intergouvernementale – VOLET TRANSVERSAL</a:t>
                      </a:r>
                      <a:endParaRPr lang="fr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725881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9213849"/>
              </p:ext>
            </p:extLst>
          </p:nvPr>
        </p:nvGraphicFramePr>
        <p:xfrm>
          <a:off x="0" y="1601060"/>
          <a:ext cx="12210661" cy="5470300"/>
        </p:xfrm>
        <a:graphic>
          <a:graphicData uri="http://schemas.openxmlformats.org/drawingml/2006/table">
            <a:tbl>
              <a:tblPr firstRow="1" bandRow="1"/>
              <a:tblGrid>
                <a:gridCol w="3303037">
                  <a:extLst>
                    <a:ext uri="{9D8B030D-6E8A-4147-A177-3AD203B41FA5}">
                      <a16:colId xmlns:a16="http://schemas.microsoft.com/office/drawing/2014/main" val="2339625272"/>
                    </a:ext>
                  </a:extLst>
                </a:gridCol>
                <a:gridCol w="3079102">
                  <a:extLst>
                    <a:ext uri="{9D8B030D-6E8A-4147-A177-3AD203B41FA5}">
                      <a16:colId xmlns:a16="http://schemas.microsoft.com/office/drawing/2014/main" val="65739894"/>
                    </a:ext>
                  </a:extLst>
                </a:gridCol>
                <a:gridCol w="2985795">
                  <a:extLst>
                    <a:ext uri="{9D8B030D-6E8A-4147-A177-3AD203B41FA5}">
                      <a16:colId xmlns:a16="http://schemas.microsoft.com/office/drawing/2014/main" val="1082365635"/>
                    </a:ext>
                  </a:extLst>
                </a:gridCol>
                <a:gridCol w="2842727">
                  <a:extLst>
                    <a:ext uri="{9D8B030D-6E8A-4147-A177-3AD203B41FA5}">
                      <a16:colId xmlns:a16="http://schemas.microsoft.com/office/drawing/2014/main" val="1611655061"/>
                    </a:ext>
                  </a:extLst>
                </a:gridCol>
              </a:tblGrid>
              <a:tr h="989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fr-CA" dirty="0" smtClean="0"/>
                        <a:t>VOLET 1</a:t>
                      </a:r>
                    </a:p>
                    <a:p>
                      <a:pPr algn="ctr"/>
                      <a:endParaRPr lang="fr-CA" dirty="0" smtClean="0"/>
                    </a:p>
                    <a:p>
                      <a:pPr algn="ctr"/>
                      <a:r>
                        <a:rPr lang="fr-CA" dirty="0" smtClean="0"/>
                        <a:t>Mission exploratoire</a:t>
                      </a:r>
                      <a:endParaRPr lang="fr-CA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fr-CA" dirty="0" smtClean="0"/>
                        <a:t>VOLET 2</a:t>
                      </a:r>
                    </a:p>
                    <a:p>
                      <a:pPr algn="ctr"/>
                      <a:endParaRPr lang="fr-CA" dirty="0" smtClean="0"/>
                    </a:p>
                    <a:p>
                      <a:pPr algn="ctr"/>
                      <a:r>
                        <a:rPr lang="fr-CA" dirty="0" smtClean="0"/>
                        <a:t>Transfert d’expertise</a:t>
                      </a:r>
                      <a:endParaRPr lang="fr-CA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fr-CA" dirty="0" smtClean="0"/>
                        <a:t>VOLET</a:t>
                      </a:r>
                      <a:r>
                        <a:rPr lang="fr-CA" baseline="0" dirty="0" smtClean="0"/>
                        <a:t> 3</a:t>
                      </a:r>
                    </a:p>
                    <a:p>
                      <a:pPr algn="ctr"/>
                      <a:endParaRPr lang="fr-CA" baseline="0" dirty="0" smtClean="0"/>
                    </a:p>
                    <a:p>
                      <a:pPr algn="ctr"/>
                      <a:r>
                        <a:rPr lang="fr-CA" baseline="0" dirty="0" smtClean="0"/>
                        <a:t>Partenariat</a:t>
                      </a:r>
                      <a:endParaRPr lang="fr-CA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fr-CA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VOLET</a:t>
                      </a:r>
                      <a:r>
                        <a:rPr lang="fr-CA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4</a:t>
                      </a:r>
                    </a:p>
                    <a:p>
                      <a:pPr algn="ctr"/>
                      <a:endParaRPr lang="fr-CA" b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fr-CA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Pancanadien</a:t>
                      </a:r>
                      <a:endParaRPr lang="fr-CA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798738"/>
                  </a:ext>
                </a:extLst>
              </a:tr>
              <a:tr h="40114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fr-CA" sz="1600" dirty="0" smtClean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A" sz="1600" b="1" dirty="0" smtClean="0"/>
                        <a:t>Dépôt en tout temps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fr-CA" sz="1600" dirty="0" smtClean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A" sz="1600" dirty="0" smtClean="0"/>
                        <a:t>Codemandeur non obligatoire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fr-CA" sz="1600" dirty="0" smtClean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A" sz="1600" dirty="0" smtClean="0"/>
                        <a:t>Maximum de 7 000 $ par projet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fr-CA" sz="1600" dirty="0" smtClean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fr-CA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l"/>
                      <a:endParaRPr lang="fr-CA" sz="1600" dirty="0" smtClean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A" sz="1600" b="1" dirty="0" smtClean="0"/>
                        <a:t>Dépôt en tout</a:t>
                      </a:r>
                      <a:r>
                        <a:rPr lang="fr-CA" sz="1600" b="1" baseline="0" dirty="0" smtClean="0"/>
                        <a:t> temps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fr-CA" sz="1600" baseline="0" dirty="0" smtClean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A" sz="1600" baseline="0" dirty="0" smtClean="0"/>
                        <a:t>Codemandeur non obligatoire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fr-CA" sz="1600" baseline="0" dirty="0" smtClean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A" sz="1600" baseline="0" dirty="0" smtClean="0"/>
                        <a:t>Maximum de 10 000 $ par projet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fr-CA" sz="1600" baseline="0" dirty="0" smtClean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fr-CA" baseline="0" dirty="0" smtClean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fr-CA" baseline="0" dirty="0" smtClean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fr-CA" baseline="0" dirty="0" smtClean="0"/>
                    </a:p>
                    <a:p>
                      <a:pPr algn="l"/>
                      <a:endParaRPr lang="fr-CA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l"/>
                      <a:endParaRPr lang="fr-CA" sz="1600" dirty="0" smtClean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A" sz="1600" dirty="0" smtClean="0"/>
                        <a:t>Appels à projets (au moins deux par année)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fr-CA" sz="1600" dirty="0" smtClean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A" sz="1600" dirty="0" smtClean="0"/>
                        <a:t>Codemandeur obligatoire (Québec et P/T)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fr-CA" sz="1600" dirty="0" smtClean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A" sz="1600" dirty="0" smtClean="0"/>
                        <a:t>Maximum</a:t>
                      </a:r>
                      <a:r>
                        <a:rPr lang="fr-CA" sz="1600" baseline="0" dirty="0" smtClean="0"/>
                        <a:t> de 20 000 $ par année, par projet (maximum de 60 000 $ pour un projet sur 3 ans)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fr-CA" sz="1600" baseline="0" dirty="0" smtClean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A" sz="1600" b="0" baseline="0" dirty="0" smtClean="0">
                          <a:effectLst/>
                        </a:rPr>
                        <a:t>Organismes pancanadiens ne sont </a:t>
                      </a:r>
                      <a:r>
                        <a:rPr lang="fr-CA" sz="1600" b="0" u="sng" baseline="0" dirty="0" smtClean="0">
                          <a:effectLst/>
                        </a:rPr>
                        <a:t>pas admissibles</a:t>
                      </a:r>
                      <a:endParaRPr lang="fr-CA" sz="1600" b="0" u="sng" dirty="0" smtClean="0">
                        <a:effectLst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fr-CA" sz="1600" dirty="0" smtClean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fr-CA" sz="1600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l"/>
                      <a:endParaRPr lang="fr-CA" sz="1600" b="0" dirty="0" smtClean="0">
                        <a:effectLst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A" sz="1600" b="1" dirty="0" smtClean="0">
                          <a:effectLst/>
                        </a:rPr>
                        <a:t>Dépôt en tout temps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fr-CA" sz="1600" b="0" dirty="0" smtClean="0">
                        <a:effectLst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A" sz="1600" b="0" dirty="0" smtClean="0">
                          <a:effectLst/>
                        </a:rPr>
                        <a:t>Si l’organisme demandeur est pancanadien, codemandeur</a:t>
                      </a:r>
                      <a:r>
                        <a:rPr lang="fr-CA" sz="1600" b="0" baseline="0" dirty="0" smtClean="0">
                          <a:effectLst/>
                        </a:rPr>
                        <a:t> non obligatoire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fr-CA" sz="1600" b="0" baseline="0" dirty="0" smtClean="0">
                        <a:effectLst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A" sz="1600" b="0" baseline="0" dirty="0" smtClean="0">
                          <a:effectLst/>
                        </a:rPr>
                        <a:t>Maximum de                50 000 $ par année, par projet (maximum de 150 000 $ pour un projet sur 3 ans)</a:t>
                      </a:r>
                      <a:endParaRPr lang="fr-CA" sz="1600" b="0" dirty="0" smtClean="0">
                        <a:effectLst/>
                      </a:endParaRPr>
                    </a:p>
                    <a:p>
                      <a:pPr algn="l"/>
                      <a:endParaRPr lang="fr-CA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l"/>
                      <a:endParaRPr lang="fr-CA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fr-CA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514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87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9654" y="-176980"/>
            <a:ext cx="10827328" cy="2851354"/>
          </a:xfrm>
        </p:spPr>
        <p:txBody>
          <a:bodyPr/>
          <a:lstStyle/>
          <a:p>
            <a:pPr algn="ctr"/>
            <a:r>
              <a:rPr lang="fr-CA" dirty="0" smtClean="0"/>
              <a:t>ÉVALUATION DU BUDGET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995948"/>
            <a:ext cx="10763865" cy="418101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200" b="1" dirty="0" smtClean="0"/>
              <a:t>Attention aux dépenses admissibles et non admissibles! Voir site web pour plus de détails…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200" dirty="0" smtClean="0"/>
              <a:t>Réalisme budgétaire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200" dirty="0" smtClean="0"/>
              <a:t>Répartition judicieuse des ressources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200" dirty="0" smtClean="0"/>
              <a:t>Diversification des sources de revenus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200" dirty="0" smtClean="0"/>
              <a:t>Ampleur et nature de la contribution du demandeur et du codemandeur, le cas échéant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200" dirty="0" smtClean="0"/>
              <a:t>Clarté des informations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7766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9654" y="-314632"/>
            <a:ext cx="10827328" cy="3196378"/>
          </a:xfrm>
        </p:spPr>
        <p:txBody>
          <a:bodyPr/>
          <a:lstStyle/>
          <a:p>
            <a:pPr algn="ctr"/>
            <a:r>
              <a:rPr lang="fr-CA" dirty="0" smtClean="0"/>
              <a:t>ÉVALUATION DU PROJET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730477"/>
            <a:ext cx="10813026" cy="444648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 smtClean="0"/>
              <a:t>Clarté des objectifs poursuivis et des moyens pris pour les atteindre (éléments concrets), clarté et réalisme du calendrier</a:t>
            </a:r>
          </a:p>
          <a:p>
            <a:endParaRPr lang="fr-CA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 smtClean="0"/>
              <a:t>Effets pour le secteur concerné et impact dans la francophonie canadienne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 smtClean="0"/>
              <a:t>Crédibilité des organismes, expérience des équipes, soutiens au projet (lettres d’appui, autres subventions)</a:t>
            </a:r>
          </a:p>
          <a:p>
            <a:endParaRPr lang="fr-CA" i="1" dirty="0" smtClean="0"/>
          </a:p>
          <a:p>
            <a:r>
              <a:rPr lang="fr-CA" i="1" dirty="0" smtClean="0"/>
              <a:t>Le fait qu’un projet similaire ait été accepté par le passé ne garantit pas l’acceptation d’un nouveau projet. À chaque dépôt, c’est la demande écrite finale qui fait l’objet de l’évaluation. </a:t>
            </a:r>
          </a:p>
        </p:txBody>
      </p:sp>
    </p:spTree>
    <p:extLst>
      <p:ext uri="{BB962C8B-B14F-4D97-AF65-F5344CB8AC3E}">
        <p14:creationId xmlns:p14="http://schemas.microsoft.com/office/powerpoint/2010/main" val="40448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9654" y="78658"/>
            <a:ext cx="10827328" cy="2202427"/>
          </a:xfrm>
        </p:spPr>
        <p:txBody>
          <a:bodyPr/>
          <a:lstStyle/>
          <a:p>
            <a:pPr algn="ctr"/>
            <a:r>
              <a:rPr lang="fr-CA" dirty="0" smtClean="0"/>
              <a:t>RECOMMANDATIONS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2399070"/>
            <a:ext cx="9792855" cy="377789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 smtClean="0"/>
              <a:t>CONSULTER ATTENTIVEMENT LE SITE WEB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 smtClean="0"/>
              <a:t>ATTENTION </a:t>
            </a:r>
            <a:r>
              <a:rPr lang="fr-CA" dirty="0"/>
              <a:t>À CHOISIR LE BON </a:t>
            </a:r>
            <a:r>
              <a:rPr lang="fr-CA" dirty="0" smtClean="0"/>
              <a:t>VOLET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b="1" u="sng" dirty="0"/>
              <a:t>UN PETIT PROJET BIEN FICELÉ EST PRÉFÉRABLE À UN PROJET </a:t>
            </a:r>
            <a:r>
              <a:rPr lang="fr-CA" b="1" u="sng" dirty="0" smtClean="0"/>
              <a:t>AMBITIEUX, MAIS </a:t>
            </a:r>
            <a:r>
              <a:rPr lang="fr-CA" b="1" u="sng" dirty="0"/>
              <a:t>IMPRÉCIS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4741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9654" y="-580102"/>
            <a:ext cx="10827328" cy="3461848"/>
          </a:xfrm>
        </p:spPr>
        <p:txBody>
          <a:bodyPr>
            <a:normAutofit/>
          </a:bodyPr>
          <a:lstStyle/>
          <a:p>
            <a:r>
              <a:rPr lang="fr-CA" sz="3200" dirty="0" smtClean="0"/>
              <a:t>Secrétariat du Québec aux relations canadiennes</a:t>
            </a:r>
            <a:endParaRPr lang="fr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2025445"/>
            <a:ext cx="9792855" cy="415151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 smtClean="0"/>
              <a:t>Secrétariat de mission au sein du ministère du Conseil exécutif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 smtClean="0"/>
              <a:t>Ministre responsable – Sonia LeBel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 smtClean="0"/>
              <a:t>Direction de la francophonie, de la réflexion stratégique et des affaires publiques canadiennes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 smtClean="0"/>
              <a:t>Bureaux du Québec au Canada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5535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9654" y="-865239"/>
            <a:ext cx="10827328" cy="4178709"/>
          </a:xfrm>
        </p:spPr>
        <p:txBody>
          <a:bodyPr/>
          <a:lstStyle/>
          <a:p>
            <a:pPr algn="ctr"/>
            <a:r>
              <a:rPr lang="fr-CA" dirty="0" smtClean="0"/>
              <a:t>POINTS D’INFORMATION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2084439"/>
            <a:ext cx="9792855" cy="4092524"/>
          </a:xfrm>
        </p:spPr>
        <p:txBody>
          <a:bodyPr>
            <a:normAutofit/>
          </a:bodyPr>
          <a:lstStyle/>
          <a:p>
            <a:r>
              <a:rPr lang="fr-CA" sz="3200" b="1" dirty="0" smtClean="0"/>
              <a:t>Centre de la francophonie des Amériques</a:t>
            </a:r>
          </a:p>
          <a:p>
            <a:endParaRPr lang="fr-CA" sz="3200" b="1" dirty="0"/>
          </a:p>
          <a:p>
            <a:r>
              <a:rPr lang="fr-CA" sz="3200" b="1" dirty="0" smtClean="0"/>
              <a:t>Sommet sur le rapprochement des francophonies canadiennes</a:t>
            </a:r>
          </a:p>
          <a:p>
            <a:endParaRPr lang="fr-CA" sz="3200" b="1" dirty="0"/>
          </a:p>
          <a:p>
            <a:r>
              <a:rPr lang="fr-CA" sz="3200" b="1" dirty="0" smtClean="0"/>
              <a:t>Politique du Québec en matière de francophonie canadienne</a:t>
            </a:r>
            <a:endParaRPr lang="fr-CA" sz="3200" b="1" dirty="0"/>
          </a:p>
        </p:txBody>
      </p:sp>
    </p:spTree>
    <p:extLst>
      <p:ext uri="{BB962C8B-B14F-4D97-AF65-F5344CB8AC3E}">
        <p14:creationId xmlns:p14="http://schemas.microsoft.com/office/powerpoint/2010/main" val="264886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>
            <p:custDataLst>
              <p:tags r:id="rId1"/>
            </p:custDataLst>
          </p:nvPr>
        </p:nvSpPr>
        <p:spPr>
          <a:xfrm>
            <a:off x="2202425" y="1022555"/>
            <a:ext cx="7128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 smtClean="0">
                <a:solidFill>
                  <a:schemeClr val="bg1"/>
                </a:solidFill>
              </a:rPr>
              <a:t>CONTACT</a:t>
            </a:r>
            <a:r>
              <a:rPr lang="fr-CA" dirty="0" smtClean="0"/>
              <a:t> 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1850" y="1858298"/>
            <a:ext cx="10515600" cy="4404850"/>
          </a:xfrm>
        </p:spPr>
        <p:txBody>
          <a:bodyPr>
            <a:normAutofit lnSpcReduction="10000"/>
          </a:bodyPr>
          <a:lstStyle/>
          <a:p>
            <a:endParaRPr lang="fr-CA" dirty="0" smtClean="0"/>
          </a:p>
          <a:p>
            <a:r>
              <a:rPr lang="fr-CA" sz="3600" b="1" dirty="0" smtClean="0"/>
              <a:t>Manon Côté</a:t>
            </a:r>
          </a:p>
          <a:p>
            <a:endParaRPr lang="fr-CA" b="1" dirty="0" smtClean="0"/>
          </a:p>
          <a:p>
            <a:r>
              <a:rPr lang="fr-CA" dirty="0" smtClean="0"/>
              <a:t>Attachée </a:t>
            </a:r>
            <a:r>
              <a:rPr lang="fr-CA" dirty="0"/>
              <a:t>à la culture et à la </a:t>
            </a:r>
            <a:r>
              <a:rPr lang="fr-CA" dirty="0" smtClean="0"/>
              <a:t>francophonie</a:t>
            </a:r>
          </a:p>
          <a:p>
            <a:r>
              <a:rPr lang="fr-CA" dirty="0" smtClean="0"/>
              <a:t>Bureau </a:t>
            </a:r>
            <a:r>
              <a:rPr lang="fr-CA" dirty="0"/>
              <a:t>du Québec à </a:t>
            </a:r>
            <a:r>
              <a:rPr lang="fr-CA" dirty="0" smtClean="0"/>
              <a:t>Toronto</a:t>
            </a:r>
            <a:endParaRPr lang="fr-CA" dirty="0"/>
          </a:p>
          <a:p>
            <a:r>
              <a:rPr lang="fr-CA" dirty="0"/>
              <a:t>400, avenue University, bureau 1501</a:t>
            </a:r>
          </a:p>
          <a:p>
            <a:r>
              <a:rPr lang="fr-CA" dirty="0"/>
              <a:t>Toronto (</a:t>
            </a:r>
            <a:r>
              <a:rPr lang="fr-CA" dirty="0" smtClean="0"/>
              <a:t>Ontario)  M5G </a:t>
            </a:r>
            <a:r>
              <a:rPr lang="fr-CA" dirty="0"/>
              <a:t>1S7</a:t>
            </a:r>
          </a:p>
          <a:p>
            <a:r>
              <a:rPr lang="fr-CA" dirty="0"/>
              <a:t>416 977-6060, poste </a:t>
            </a:r>
            <a:r>
              <a:rPr lang="fr-CA" dirty="0" smtClean="0"/>
              <a:t>2290 (laisser un message)</a:t>
            </a:r>
            <a:endParaRPr lang="fr-CA" dirty="0"/>
          </a:p>
          <a:p>
            <a:r>
              <a:rPr lang="fr-CA" dirty="0" smtClean="0">
                <a:hlinkClick r:id="rId4"/>
              </a:rPr>
              <a:t>manon.cote2@mce.gouv.qc.ca</a:t>
            </a:r>
            <a:r>
              <a:rPr lang="fr-CA" dirty="0" smtClean="0"/>
              <a:t> (à privilégier)</a:t>
            </a: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7876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-403123" y="648929"/>
            <a:ext cx="11930105" cy="884904"/>
          </a:xfrm>
        </p:spPr>
        <p:txBody>
          <a:bodyPr>
            <a:normAutofit/>
          </a:bodyPr>
          <a:lstStyle/>
          <a:p>
            <a:pPr algn="ctr"/>
            <a:r>
              <a:rPr lang="fr-CA" dirty="0" smtClean="0"/>
              <a:t>AUTRES VÉHICULES DE FINANCEMENT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914400"/>
            <a:ext cx="9792855" cy="5262563"/>
          </a:xfrm>
        </p:spPr>
        <p:txBody>
          <a:bodyPr>
            <a:normAutofit lnSpcReduction="10000"/>
          </a:bodyPr>
          <a:lstStyle/>
          <a:p>
            <a:endParaRPr lang="fr-CA" dirty="0" smtClean="0"/>
          </a:p>
          <a:p>
            <a:endParaRPr lang="fr-CA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200" dirty="0" smtClean="0"/>
              <a:t>Programme d’appui à la recherche</a:t>
            </a:r>
          </a:p>
          <a:p>
            <a:r>
              <a:rPr lang="fr-CA" sz="3200" dirty="0"/>
              <a:t>	</a:t>
            </a:r>
            <a:r>
              <a:rPr lang="fr-CA" sz="3200" dirty="0" smtClean="0"/>
              <a:t>3 volets - Affaires intergouvernementales,</a:t>
            </a:r>
          </a:p>
          <a:p>
            <a:r>
              <a:rPr lang="fr-CA" sz="3200" dirty="0"/>
              <a:t>	</a:t>
            </a:r>
            <a:r>
              <a:rPr lang="fr-CA" sz="3200" dirty="0" smtClean="0"/>
              <a:t>Identité québécoise, Francophonie canadienne</a:t>
            </a:r>
          </a:p>
          <a:p>
            <a:endParaRPr lang="fr-CA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200" dirty="0" smtClean="0"/>
              <a:t>Programme d’appui aux relations canadiennes</a:t>
            </a:r>
          </a:p>
          <a:p>
            <a:r>
              <a:rPr lang="fr-CA" sz="3200" dirty="0"/>
              <a:t>	</a:t>
            </a:r>
            <a:r>
              <a:rPr lang="fr-CA" sz="3200" dirty="0" smtClean="0"/>
              <a:t> 2 volets- Transfert d’expertise et Dialogue citoyen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200" dirty="0" smtClean="0"/>
              <a:t>Soutien aux événements en francophonie canadienne</a:t>
            </a:r>
          </a:p>
          <a:p>
            <a:endParaRPr lang="fr-CA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105101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>
            <p:custDataLst>
              <p:tags r:id="rId1"/>
            </p:custDataLst>
          </p:nvPr>
        </p:nvSpPr>
        <p:spPr>
          <a:xfrm>
            <a:off x="894736" y="2625214"/>
            <a:ext cx="91931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Des projets dans </a:t>
            </a:r>
            <a:r>
              <a:rPr lang="fr-CA" sz="3200" b="1" u="sng" dirty="0">
                <a:solidFill>
                  <a:schemeClr val="bg1">
                    <a:lumMod val="65000"/>
                    <a:lumOff val="35000"/>
                  </a:schemeClr>
                </a:solidFill>
              </a:rPr>
              <a:t>tous</a:t>
            </a:r>
            <a:r>
              <a:rPr lang="fr-CA" sz="32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les domaines sont admissibles! </a:t>
            </a:r>
            <a:br>
              <a:rPr lang="fr-CA" sz="32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fr-CA" sz="32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/>
            </a:r>
            <a:br>
              <a:rPr lang="fr-CA" sz="32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fr-CA" sz="32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Culture, développement économique, éducation, diversité, petite enfance, santé, justice, etc. </a:t>
            </a:r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786582" y="993059"/>
            <a:ext cx="10156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>
                <a:solidFill>
                  <a:prstClr val="white"/>
                </a:solidFill>
                <a:ea typeface="+mj-ea"/>
                <a:cs typeface="+mj-cs"/>
              </a:rPr>
              <a:t>DOMAINES D’INTERVENTION</a:t>
            </a:r>
            <a:endParaRPr lang="fr-CA" sz="4000" dirty="0"/>
          </a:p>
        </p:txBody>
      </p:sp>
    </p:spTree>
    <p:extLst>
      <p:ext uri="{BB962C8B-B14F-4D97-AF65-F5344CB8AC3E}">
        <p14:creationId xmlns:p14="http://schemas.microsoft.com/office/powerpoint/2010/main" val="9160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>
            <p:custDataLst>
              <p:tags r:id="rId1"/>
            </p:custDataLst>
          </p:nvPr>
        </p:nvSpPr>
        <p:spPr>
          <a:xfrm>
            <a:off x="816077" y="993058"/>
            <a:ext cx="9960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solidFill>
                  <a:prstClr val="white"/>
                </a:solidFill>
                <a:ea typeface="+mj-ea"/>
                <a:cs typeface="+mj-cs"/>
              </a:rPr>
              <a:t>OBJECTIFS DU PROGRAMME D’APPUI À LA FRANCOPHONIE CANADIENNE</a:t>
            </a:r>
            <a:endParaRPr lang="fr-CA" sz="2000" dirty="0"/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816077" y="2487561"/>
            <a:ext cx="9635613" cy="313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fr-CA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	</a:t>
            </a:r>
            <a:r>
              <a:rPr lang="fr-CA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Concourir au développement </a:t>
            </a:r>
            <a:r>
              <a:rPr lang="fr-CA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fr-CA" sz="24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communautés francophones </a:t>
            </a:r>
            <a:r>
              <a:rPr lang="fr-CA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fr-CA" sz="24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acadiennes </a:t>
            </a:r>
            <a:r>
              <a:rPr lang="fr-CA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 </a:t>
            </a:r>
            <a:r>
              <a:rPr lang="fr-CA" sz="24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Canada</a:t>
            </a:r>
            <a:endParaRPr lang="fr-CA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fr-CA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	</a:t>
            </a:r>
            <a:r>
              <a:rPr lang="fr-CA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Promouvoir et encourager </a:t>
            </a:r>
            <a:r>
              <a:rPr lang="fr-CA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l’utilisation du français au </a:t>
            </a:r>
            <a:r>
              <a:rPr lang="fr-CA" sz="24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Canada</a:t>
            </a:r>
            <a:endParaRPr lang="fr-CA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fr-CA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	</a:t>
            </a:r>
            <a:r>
              <a:rPr lang="fr-CA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Renforcer les liens </a:t>
            </a:r>
            <a:r>
              <a:rPr lang="fr-CA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 les Québécois et les </a:t>
            </a:r>
            <a:r>
              <a:rPr lang="fr-CA" sz="24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francophones </a:t>
            </a:r>
            <a:r>
              <a:rPr lang="fr-CA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fr-CA" sz="24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francophiles </a:t>
            </a:r>
            <a:r>
              <a:rPr lang="fr-CA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 </a:t>
            </a:r>
            <a:r>
              <a:rPr lang="fr-CA" sz="24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Canada</a:t>
            </a:r>
            <a:endParaRPr lang="fr-CA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fr-CA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fr-CA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	Contribuer à renforcer l’adhésion </a:t>
            </a:r>
            <a:r>
              <a:rPr lang="fr-CA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une 	francophonie inclusive à </a:t>
            </a:r>
            <a:r>
              <a:rPr lang="fr-CA" sz="24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l’échelle pancanadienne</a:t>
            </a:r>
            <a:endParaRPr lang="fr-CA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12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>
            <p:custDataLst>
              <p:tags r:id="rId1"/>
            </p:custDataLst>
          </p:nvPr>
        </p:nvSpPr>
        <p:spPr>
          <a:xfrm>
            <a:off x="1010072" y="2629963"/>
            <a:ext cx="102638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 smtClean="0">
                <a:solidFill>
                  <a:schemeClr val="bg1"/>
                </a:solidFill>
              </a:rPr>
              <a:t>Pour être admissible, un </a:t>
            </a:r>
            <a:r>
              <a:rPr lang="fr-CA" sz="3600" b="1" dirty="0">
                <a:solidFill>
                  <a:schemeClr val="bg1"/>
                </a:solidFill>
              </a:rPr>
              <a:t>projet doit démontrer qu’il permet l’atteinte </a:t>
            </a:r>
            <a:r>
              <a:rPr lang="fr-CA" sz="3600" b="1" dirty="0" smtClean="0">
                <a:solidFill>
                  <a:schemeClr val="bg1"/>
                </a:solidFill>
              </a:rPr>
              <a:t>d’au moins un des </a:t>
            </a:r>
            <a:r>
              <a:rPr lang="fr-CA" sz="3600" b="1" dirty="0">
                <a:solidFill>
                  <a:schemeClr val="bg1"/>
                </a:solidFill>
              </a:rPr>
              <a:t>objectifs du programme et inclure une </a:t>
            </a:r>
            <a:r>
              <a:rPr lang="fr-CA" sz="3600" b="1" u="sng" dirty="0">
                <a:solidFill>
                  <a:schemeClr val="bg1"/>
                </a:solidFill>
              </a:rPr>
              <a:t>dimension québécoise</a:t>
            </a:r>
            <a:r>
              <a:rPr lang="fr-CA" sz="3600" b="1" dirty="0" smtClean="0">
                <a:solidFill>
                  <a:schemeClr val="bg1"/>
                </a:solidFill>
              </a:rPr>
              <a:t>.</a:t>
            </a:r>
            <a:endParaRPr lang="fr-CA" sz="3600" b="1" dirty="0">
              <a:solidFill>
                <a:schemeClr val="bg1"/>
              </a:solidFill>
            </a:endParaRPr>
          </a:p>
          <a:p>
            <a:endParaRPr lang="fr-C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16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>
            <p:custDataLst>
              <p:tags r:id="rId1"/>
            </p:custDataLst>
          </p:nvPr>
        </p:nvSpPr>
        <p:spPr>
          <a:xfrm>
            <a:off x="1907458" y="1032387"/>
            <a:ext cx="7393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 smtClean="0">
                <a:solidFill>
                  <a:schemeClr val="bg1"/>
                </a:solidFill>
              </a:rPr>
              <a:t>PROJETS NON ADMISSIBLES </a:t>
            </a:r>
            <a:endParaRPr lang="fr-CA" sz="3200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1725561" y="1946788"/>
            <a:ext cx="85245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3000" dirty="0">
                <a:solidFill>
                  <a:schemeClr val="bg1"/>
                </a:solidFill>
              </a:rPr>
              <a:t>Projets qui se limitent </a:t>
            </a:r>
            <a:r>
              <a:rPr lang="fr-CA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exclusivement </a:t>
            </a:r>
            <a:r>
              <a:rPr lang="fr-CA" sz="3000" dirty="0">
                <a:solidFill>
                  <a:schemeClr val="bg1"/>
                </a:solidFill>
              </a:rPr>
              <a:t>à une prestation d’artistes </a:t>
            </a:r>
            <a:r>
              <a:rPr lang="fr-CA" sz="3000" dirty="0" smtClean="0">
                <a:solidFill>
                  <a:schemeClr val="bg1"/>
                </a:solidFill>
              </a:rPr>
              <a:t>québécois.</a:t>
            </a:r>
            <a:endParaRPr lang="fr-CA" sz="3000" u="sng" dirty="0">
              <a:solidFill>
                <a:schemeClr val="bg1"/>
              </a:solidFill>
            </a:endParaRPr>
          </a:p>
          <a:p>
            <a:endParaRPr lang="fr-CA" sz="3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3000" dirty="0">
                <a:solidFill>
                  <a:schemeClr val="bg1"/>
                </a:solidFill>
              </a:rPr>
              <a:t>Projets qui consistent principalement à l’embauche d’une firme de consultants ou à l’achat de services.</a:t>
            </a:r>
          </a:p>
          <a:p>
            <a:endParaRPr lang="fr-CA" sz="3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3000" dirty="0">
                <a:solidFill>
                  <a:schemeClr val="bg1"/>
                </a:solidFill>
              </a:rPr>
              <a:t>Projets qui sont déjà soutenus par un des programmes de soutien financier du SQRC.</a:t>
            </a:r>
          </a:p>
        </p:txBody>
      </p:sp>
    </p:spTree>
    <p:extLst>
      <p:ext uri="{BB962C8B-B14F-4D97-AF65-F5344CB8AC3E}">
        <p14:creationId xmlns:p14="http://schemas.microsoft.com/office/powerpoint/2010/main" val="309693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>
            <p:custDataLst>
              <p:tags r:id="rId1"/>
            </p:custDataLst>
          </p:nvPr>
        </p:nvSpPr>
        <p:spPr>
          <a:xfrm>
            <a:off x="1643865" y="1089060"/>
            <a:ext cx="8414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 smtClean="0">
                <a:solidFill>
                  <a:schemeClr val="bg1"/>
                </a:solidFill>
              </a:rPr>
              <a:t>QUI EST ADMISSIBLE ? </a:t>
            </a:r>
            <a:endParaRPr lang="fr-CA" sz="32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>
            <p:custDataLst>
              <p:tags r:id="rId2"/>
            </p:custDataLst>
          </p:nvPr>
        </p:nvSpPr>
        <p:spPr>
          <a:xfrm>
            <a:off x="934947" y="2003461"/>
            <a:ext cx="10253609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organismes à but non lucratif (OBNL) du Québec et des autres provinces et </a:t>
            </a:r>
            <a:r>
              <a:rPr lang="fr-CA" sz="28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territoires</a:t>
            </a:r>
            <a:endParaRPr lang="fr-CA" sz="28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établissements scolaires, de santé ou de services sociaux du Québec et des autres provinces et </a:t>
            </a:r>
            <a:r>
              <a:rPr lang="fr-CA" sz="28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territoires</a:t>
            </a:r>
            <a:endParaRPr lang="fr-CA" sz="28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entreprises du Québec et des autres provinces et </a:t>
            </a:r>
            <a:r>
              <a:rPr lang="fr-CA" sz="28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territoires</a:t>
            </a:r>
            <a:endParaRPr lang="fr-CA" sz="28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municipalités du Québec et des autres provinces et </a:t>
            </a:r>
            <a:r>
              <a:rPr lang="fr-CA" sz="28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territoires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fr-CA" sz="2800" b="1" i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*** Inscription à la Banque de partenaires nécessaire</a:t>
            </a:r>
            <a:endParaRPr lang="fr-CA" sz="2800" b="1" i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Arial" panose="020B0604020202020204" pitchFamily="34" charset="0"/>
              <a:buChar char="•"/>
            </a:pPr>
            <a:endParaRPr lang="fr-CA" sz="28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6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>
            <p:custDataLst>
              <p:tags r:id="rId1"/>
            </p:custDataLst>
          </p:nvPr>
        </p:nvSpPr>
        <p:spPr>
          <a:xfrm>
            <a:off x="2696966" y="1114029"/>
            <a:ext cx="6482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 smtClean="0">
                <a:solidFill>
                  <a:schemeClr val="bg1"/>
                </a:solidFill>
              </a:rPr>
              <a:t>QUI EST N’EST PAS ADMISSIBLE ?</a:t>
            </a:r>
            <a:endParaRPr lang="fr-CA" sz="3200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1089061" y="2034283"/>
            <a:ext cx="96988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chemeClr val="bg1"/>
                </a:solidFill>
              </a:rPr>
              <a:t>Les </a:t>
            </a:r>
            <a:r>
              <a:rPr lang="fr-CA" sz="2400" dirty="0" smtClean="0">
                <a:solidFill>
                  <a:schemeClr val="bg1"/>
                </a:solidFill>
              </a:rPr>
              <a:t>individus</a:t>
            </a:r>
            <a:endParaRPr lang="fr-CA" sz="2400" dirty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chemeClr val="bg1"/>
                </a:solidFill>
              </a:rPr>
              <a:t>Les ministères et organismes du gouvernement du Québec et des autres </a:t>
            </a:r>
            <a:r>
              <a:rPr lang="fr-CA" sz="2400" dirty="0" smtClean="0">
                <a:solidFill>
                  <a:schemeClr val="bg1"/>
                </a:solidFill>
              </a:rPr>
              <a:t>gouvernements</a:t>
            </a:r>
            <a:endParaRPr lang="fr-CA" sz="2400" dirty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chemeClr val="bg1"/>
                </a:solidFill>
              </a:rPr>
              <a:t>Les </a:t>
            </a:r>
            <a:r>
              <a:rPr lang="fr-CA" sz="2400" dirty="0">
                <a:solidFill>
                  <a:schemeClr val="bg1"/>
                </a:solidFill>
              </a:rPr>
              <a:t>partis politiques autorisés ou enregistrés ou instances reconnues par les autorités </a:t>
            </a:r>
            <a:r>
              <a:rPr lang="fr-CA" sz="2400" dirty="0" smtClean="0">
                <a:solidFill>
                  <a:schemeClr val="bg1"/>
                </a:solidFill>
              </a:rPr>
              <a:t>électorales</a:t>
            </a:r>
            <a:endParaRPr lang="fr-CA" sz="2400" dirty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chemeClr val="bg1"/>
                </a:solidFill>
              </a:rPr>
              <a:t>Les organismes d’éducation </a:t>
            </a:r>
            <a:r>
              <a:rPr lang="fr-CA" sz="2400" dirty="0" smtClean="0">
                <a:solidFill>
                  <a:schemeClr val="bg1"/>
                </a:solidFill>
              </a:rPr>
              <a:t>politique</a:t>
            </a:r>
            <a:endParaRPr lang="fr-CA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chemeClr val="bg1"/>
                </a:solidFill>
              </a:rPr>
              <a:t>Les demandeurs qui n’ont pas respecté les conditions d’octroi des subventions du </a:t>
            </a:r>
            <a:r>
              <a:rPr lang="fr-CA" sz="2400" dirty="0" smtClean="0">
                <a:solidFill>
                  <a:schemeClr val="bg1"/>
                </a:solidFill>
              </a:rPr>
              <a:t>SQRC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chemeClr val="bg1"/>
                </a:solidFill>
              </a:rPr>
              <a:t>Les </a:t>
            </a:r>
            <a:r>
              <a:rPr lang="fr-CA" sz="2400" dirty="0">
                <a:solidFill>
                  <a:schemeClr val="bg1"/>
                </a:solidFill>
              </a:rPr>
              <a:t>entreprises inscrites au </a:t>
            </a:r>
            <a:r>
              <a:rPr lang="fr-CA" sz="2400" dirty="0">
                <a:solidFill>
                  <a:schemeClr val="bg1"/>
                </a:solidFill>
                <a:hlinkClick r:id="rId4"/>
              </a:rPr>
              <a:t>Registre des entreprises non </a:t>
            </a:r>
            <a:r>
              <a:rPr lang="fr-CA" sz="2400" dirty="0" smtClean="0">
                <a:solidFill>
                  <a:schemeClr val="bg1"/>
                </a:solidFill>
                <a:hlinkClick r:id="rId4"/>
              </a:rPr>
              <a:t>admissibles</a:t>
            </a:r>
            <a:endParaRPr lang="fr-CA" sz="2400" dirty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r-CA" sz="2400" dirty="0" smtClean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r-C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43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 Office">
  <a:themeElements>
    <a:clrScheme name="Personnalisé 2">
      <a:dk1>
        <a:srgbClr val="2D2E83"/>
      </a:dk1>
      <a:lt1>
        <a:sysClr val="window" lastClr="FFFFFF"/>
      </a:lt1>
      <a:dk2>
        <a:srgbClr val="3788C9"/>
      </a:dk2>
      <a:lt2>
        <a:srgbClr val="FFFFFF"/>
      </a:lt2>
      <a:accent1>
        <a:srgbClr val="4DC0DF"/>
      </a:accent1>
      <a:accent2>
        <a:srgbClr val="005DA1"/>
      </a:accent2>
      <a:accent3>
        <a:srgbClr val="BDE3F2"/>
      </a:accent3>
      <a:accent4>
        <a:srgbClr val="2FB7C2"/>
      </a:accent4>
      <a:accent5>
        <a:srgbClr val="19255B"/>
      </a:accent5>
      <a:accent6>
        <a:srgbClr val="EA384E"/>
      </a:accent6>
      <a:hlink>
        <a:srgbClr val="00B0F0"/>
      </a:hlink>
      <a:folHlink>
        <a:srgbClr val="002060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923</TotalTime>
  <Words>1237</Words>
  <Application>Microsoft Office PowerPoint</Application>
  <PresentationFormat>Grand écran</PresentationFormat>
  <Paragraphs>200</Paragraphs>
  <Slides>21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Century Gothic</vt:lpstr>
      <vt:lpstr>Thème Office</vt:lpstr>
      <vt:lpstr>PROGRAMME D’APPUI À LA FRANCOPHONIE CANADIENNE   </vt:lpstr>
      <vt:lpstr>Secrétariat du Québec aux relations canadiennes</vt:lpstr>
      <vt:lpstr>AUTRES VÉHICULES DE FINANCEMENT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VOLET 3 – PARTENARIAT – Appels à projets</vt:lpstr>
      <vt:lpstr>Présentation PowerPoint</vt:lpstr>
      <vt:lpstr>Présentation PowerPoint</vt:lpstr>
      <vt:lpstr>Présentation PowerPoint</vt:lpstr>
      <vt:lpstr>ÉVALUATION DU BUDGET</vt:lpstr>
      <vt:lpstr>ÉVALUATION DU PROJET</vt:lpstr>
      <vt:lpstr>RECOMMANDATIONS</vt:lpstr>
      <vt:lpstr>POINTS D’INFORMATION</vt:lpstr>
      <vt:lpstr>Présentation PowerPoint</vt:lpstr>
    </vt:vector>
  </TitlesOfParts>
  <Company>Ministère du Conseil exécutif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Sandoval, Claudia</dc:creator>
  <cp:lastModifiedBy>Bédard, Marie-Andrée</cp:lastModifiedBy>
  <cp:revision>121</cp:revision>
  <dcterms:created xsi:type="dcterms:W3CDTF">2019-04-02T14:08:11Z</dcterms:created>
  <dcterms:modified xsi:type="dcterms:W3CDTF">2020-11-06T20:08:40Z</dcterms:modified>
</cp:coreProperties>
</file>