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65" d="100"/>
          <a:sy n="65" d="100"/>
        </p:scale>
        <p:origin x="-128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CA"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17" name="Espace réservé du pied de page 16"/>
          <p:cNvSpPr>
            <a:spLocks noGrp="1"/>
          </p:cNvSpPr>
          <p:nvPr>
            <p:ph type="ftr" sz="quarter" idx="11"/>
          </p:nvPr>
        </p:nvSpPr>
        <p:spPr/>
        <p:txBody>
          <a:bodyPr/>
          <a:lstStyle/>
          <a:p>
            <a:endParaRPr kumimoji="0" lang="en-US"/>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CA"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2C6B1FF6-39B9-40F5-8B67-33C6354A3D4F}" type="slidenum">
              <a:rPr kumimoji="0" lang="en-US" smtClean="0"/>
              <a:pPr/>
              <a:t>‹#›</a:t>
            </a:fld>
            <a:endParaRPr kumimoji="0" lang="en-US" dirty="0"/>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2" name="Titre vertical 1"/>
          <p:cNvSpPr>
            <a:spLocks noGrp="1"/>
          </p:cNvSpPr>
          <p:nvPr>
            <p:ph type="title" orient="vert"/>
          </p:nvPr>
        </p:nvSpPr>
        <p:spPr>
          <a:xfrm>
            <a:off x="7391400" y="304801"/>
            <a:ext cx="1447800" cy="5851525"/>
          </a:xfrm>
        </p:spPr>
        <p:txBody>
          <a:bodyPr vert="eaVert"/>
          <a:lstStyle/>
          <a:p>
            <a:r>
              <a:rPr kumimoji="0" lang="fr-CA"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smtClean="0"/>
              <a:t>Cliquez et modifiez le titre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extLst>
      <p:ext uri="{BB962C8B-B14F-4D97-AF65-F5344CB8AC3E}">
        <p14:creationId xmlns:p14="http://schemas.microsoft.com/office/powerpoint/2010/main" xmlns="" val="270201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extLst>
      <p:ext uri="{BB962C8B-B14F-4D97-AF65-F5344CB8AC3E}">
        <p14:creationId xmlns:p14="http://schemas.microsoft.com/office/powerpoint/2010/main" xmlns="" val="227593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extLst>
      <p:ext uri="{BB962C8B-B14F-4D97-AF65-F5344CB8AC3E}">
        <p14:creationId xmlns:p14="http://schemas.microsoft.com/office/powerpoint/2010/main" xmlns="" val="1798952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Tree>
    <p:extLst>
      <p:ext uri="{BB962C8B-B14F-4D97-AF65-F5344CB8AC3E}">
        <p14:creationId xmlns:p14="http://schemas.microsoft.com/office/powerpoint/2010/main" xmlns="" val="103430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Cliquez et modifiez le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Tree>
    <p:extLst>
      <p:ext uri="{BB962C8B-B14F-4D97-AF65-F5344CB8AC3E}">
        <p14:creationId xmlns:p14="http://schemas.microsoft.com/office/powerpoint/2010/main" xmlns="" val="141794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extLst>
      <p:ext uri="{BB962C8B-B14F-4D97-AF65-F5344CB8AC3E}">
        <p14:creationId xmlns:p14="http://schemas.microsoft.com/office/powerpoint/2010/main" xmlns="" val="656067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xmlns="" val="1249128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extLst>
      <p:ext uri="{BB962C8B-B14F-4D97-AF65-F5344CB8AC3E}">
        <p14:creationId xmlns:p14="http://schemas.microsoft.com/office/powerpoint/2010/main" xmlns="" val="273011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CA" smtClean="0"/>
              <a:t>Cliquez et modifiez le titre</a:t>
            </a:r>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a:xfrm>
            <a:off x="4361688" y="1026372"/>
            <a:ext cx="457200" cy="441325"/>
          </a:xfrm>
        </p:spPr>
        <p:txBody>
          <a:bodyPr/>
          <a:lstStyle/>
          <a:p>
            <a:fld id="{2C6B1FF6-39B9-40F5-8B67-33C6354A3D4F}" type="slidenum">
              <a:rPr kumimoji="0" lang="en-US" smtClean="0"/>
              <a:pPr/>
              <a:t>‹#›</a:t>
            </a:fld>
            <a:endParaRPr kumimoji="0" lang="en-US" dirty="0"/>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extLst>
      <p:ext uri="{BB962C8B-B14F-4D97-AF65-F5344CB8AC3E}">
        <p14:creationId xmlns:p14="http://schemas.microsoft.com/office/powerpoint/2010/main" xmlns="" val="506574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extLst>
      <p:ext uri="{BB962C8B-B14F-4D97-AF65-F5344CB8AC3E}">
        <p14:creationId xmlns:p14="http://schemas.microsoft.com/office/powerpoint/2010/main" xmlns="" val="2949498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Cliquez et modifiez le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extLst>
      <p:ext uri="{BB962C8B-B14F-4D97-AF65-F5344CB8AC3E}">
        <p14:creationId xmlns:p14="http://schemas.microsoft.com/office/powerpoint/2010/main" xmlns="" val="142794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CA"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CA"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CA" smtClean="0"/>
              <a:t>Cliquez et modifiez le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6/2/2017</a:t>
            </a:fld>
            <a:endParaRPr lang="en-US"/>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7" name="Espace réservé de la date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8" name="Espace réservé du pied de page 7"/>
          <p:cNvSpPr>
            <a:spLocks noGrp="1"/>
          </p:cNvSpPr>
          <p:nvPr>
            <p:ph type="ftr" sz="quarter" idx="11"/>
          </p:nvPr>
        </p:nvSpPr>
        <p:spPr>
          <a:xfrm>
            <a:off x="304800" y="6409944"/>
            <a:ext cx="3581400" cy="365760"/>
          </a:xfrm>
        </p:spPr>
        <p:txBody>
          <a:bodyPr/>
          <a:lstStyle/>
          <a:p>
            <a:endParaRPr kumimoji="0" lang="en-US"/>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re 22"/>
          <p:cNvSpPr>
            <a:spLocks noGrp="1"/>
          </p:cNvSpPr>
          <p:nvPr>
            <p:ph type="title"/>
          </p:nvPr>
        </p:nvSpPr>
        <p:spPr/>
        <p:txBody>
          <a:bodyPr rtlCol="0" anchor="b" anchorCtr="0"/>
          <a:lstStyle/>
          <a:p>
            <a:r>
              <a:rPr kumimoji="0" lang="fr-CA"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A" smtClean="0"/>
              <a:t>Cliquez et modifiez le titre</a:t>
            </a:r>
            <a:endParaRPr kumimoji="0" lang="en-US"/>
          </a:p>
        </p:txBody>
      </p:sp>
      <p:sp>
        <p:nvSpPr>
          <p:cNvPr id="3" name="Espace réservé de la date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a:xfrm>
            <a:off x="4343400" y="1036020"/>
            <a:ext cx="457200" cy="441325"/>
          </a:xfr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CA" smtClean="0"/>
              <a:t>Cliquez et modifiez le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CA"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6/2/2017</a:t>
            </a:fld>
            <a:endParaRPr lang="en-US"/>
          </a:p>
        </p:txBody>
      </p:sp>
      <p:sp>
        <p:nvSpPr>
          <p:cNvPr id="6" name="Espace réservé du pied de page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2C6B1FF6-39B9-40F5-8B67-33C6354A3D4F}" type="slidenum">
              <a:rPr kumimoji="0" lang="en-US" smtClean="0"/>
              <a:pPr/>
              <a:t>‹#›</a:t>
            </a:fld>
            <a:endParaRPr kumimoji="0" lang="en-US" dirty="0"/>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CA" smtClean="0"/>
              <a:t>Cliquez et modifiez le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CA"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CA"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6/2/2017</a:t>
            </a:fld>
            <a:endParaRPr lang="en-US" dirty="0"/>
          </a:p>
        </p:txBody>
      </p:sp>
      <p:sp>
        <p:nvSpPr>
          <p:cNvPr id="6" name="Espace réservé du pied de page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6/2/2017</a:t>
            </a:fld>
            <a:endParaRPr lang="en-US" sz="1400" dirty="0">
              <a:solidFill>
                <a:srgbClr val="FFFFFF"/>
              </a:solidFill>
            </a:endParaRP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CA" smtClean="0"/>
              <a:t>Cliquez et modifiez le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CA" smtClean="0"/>
              <a:t>Cliquez pour modifier les styles du texte du masque</a:t>
            </a:r>
          </a:p>
          <a:p>
            <a:pPr lvl="1" eaLnBrk="1" latinLnBrk="0" hangingPunct="1"/>
            <a:r>
              <a:rPr kumimoji="0" lang="fr-CA" smtClean="0"/>
              <a:t>Deuxième niveau</a:t>
            </a:r>
          </a:p>
          <a:p>
            <a:pPr lvl="2" eaLnBrk="1" latinLnBrk="0" hangingPunct="1"/>
            <a:r>
              <a:rPr kumimoji="0" lang="fr-CA" smtClean="0"/>
              <a:t>Troisième niveau</a:t>
            </a:r>
          </a:p>
          <a:p>
            <a:pPr lvl="3" eaLnBrk="1" latinLnBrk="0" hangingPunct="1"/>
            <a:r>
              <a:rPr kumimoji="0" lang="fr-CA" smtClean="0"/>
              <a:t>Quatrième niveau</a:t>
            </a:r>
          </a:p>
          <a:p>
            <a:pPr lvl="4" eaLnBrk="1" latinLnBrk="0" hangingPunct="1"/>
            <a:r>
              <a:rPr kumimoji="0" lang="fr-CA"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9D21D778-B565-4D7E-94D7-64010A445B68}" type="datetimeFigureOut">
              <a:rPr lang="en-US" smtClean="0"/>
              <a:pPr algn="r" eaLnBrk="1" latinLnBrk="0" hangingPunct="1"/>
              <a:t>6/2/2017</a:t>
            </a:fld>
            <a:endParaRPr lang="en-US" sz="1400"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extLst>
      <p:ext uri="{BB962C8B-B14F-4D97-AF65-F5344CB8AC3E}">
        <p14:creationId xmlns:p14="http://schemas.microsoft.com/office/powerpoint/2010/main" xmlns="" val="25577112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normAutofit fontScale="85000" lnSpcReduction="10000"/>
          </a:bodyPr>
          <a:lstStyle/>
          <a:p>
            <a:r>
              <a:rPr lang="fr-FR" dirty="0" smtClean="0"/>
              <a:t>Valérie Lapointe Gagnon</a:t>
            </a:r>
          </a:p>
          <a:p>
            <a:r>
              <a:rPr lang="fr-FR" dirty="0" smtClean="0"/>
              <a:t>Professeure adjointe, faculté Saint-Jean</a:t>
            </a:r>
          </a:p>
          <a:p>
            <a:endParaRPr lang="fr-FR" dirty="0"/>
          </a:p>
          <a:p>
            <a:r>
              <a:rPr lang="fr-FR" dirty="0" smtClean="0"/>
              <a:t>Programme de bourses apprentis-chercheurs et </a:t>
            </a:r>
            <a:r>
              <a:rPr lang="fr-FR" dirty="0" err="1" smtClean="0"/>
              <a:t>roger-smith</a:t>
            </a:r>
            <a:endParaRPr lang="fr-FR" dirty="0" smtClean="0"/>
          </a:p>
          <a:p>
            <a:endParaRPr lang="fr-FR" dirty="0"/>
          </a:p>
          <a:p>
            <a:r>
              <a:rPr lang="fr-FR" dirty="0" smtClean="0"/>
              <a:t>31 mai 2017</a:t>
            </a:r>
            <a:endParaRPr lang="fr-FR" dirty="0"/>
          </a:p>
        </p:txBody>
      </p:sp>
      <p:sp>
        <p:nvSpPr>
          <p:cNvPr id="3" name="Titre 2"/>
          <p:cNvSpPr>
            <a:spLocks noGrp="1"/>
          </p:cNvSpPr>
          <p:nvPr>
            <p:ph type="ctrTitle"/>
          </p:nvPr>
        </p:nvSpPr>
        <p:spPr/>
        <p:txBody>
          <a:bodyPr/>
          <a:lstStyle/>
          <a:p>
            <a:r>
              <a:rPr lang="fr-FR" dirty="0" smtClean="0"/>
              <a:t>Présenter vos recherches de manière efficace et concise</a:t>
            </a:r>
            <a:endParaRPr lang="fr-FR" dirty="0"/>
          </a:p>
        </p:txBody>
      </p:sp>
    </p:spTree>
    <p:extLst>
      <p:ext uri="{BB962C8B-B14F-4D97-AF65-F5344CB8AC3E}">
        <p14:creationId xmlns:p14="http://schemas.microsoft.com/office/powerpoint/2010/main" xmlns="" val="4185760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190500"/>
            <a:ext cx="8534400" cy="1176528"/>
          </a:xfrm>
        </p:spPr>
        <p:txBody>
          <a:bodyPr>
            <a:normAutofit/>
          </a:bodyPr>
          <a:lstStyle/>
          <a:p>
            <a:r>
              <a:rPr lang="fr-CA" sz="2200" dirty="0"/>
              <a:t>Femmes et fédéralisme après un siècle de </a:t>
            </a:r>
            <a:r>
              <a:rPr lang="fr-CA" sz="2200" dirty="0" smtClean="0"/>
              <a:t>cohabitation</a:t>
            </a:r>
            <a:r>
              <a:rPr lang="fr-CA" dirty="0"/>
              <a:t/>
            </a:r>
            <a:br>
              <a:rPr lang="fr-CA" dirty="0"/>
            </a:br>
            <a:endParaRPr lang="fr-FR" dirty="0"/>
          </a:p>
        </p:txBody>
      </p:sp>
      <p:sp>
        <p:nvSpPr>
          <p:cNvPr id="3" name="Espace réservé du contenu 2"/>
          <p:cNvSpPr>
            <a:spLocks noGrp="1"/>
          </p:cNvSpPr>
          <p:nvPr>
            <p:ph sz="quarter" idx="1"/>
          </p:nvPr>
        </p:nvSpPr>
        <p:spPr/>
        <p:txBody>
          <a:bodyPr>
            <a:normAutofit fontScale="92500" lnSpcReduction="10000"/>
          </a:bodyPr>
          <a:lstStyle/>
          <a:p>
            <a:r>
              <a:rPr lang="fr-FR" sz="2400" dirty="0" smtClean="0"/>
              <a:t>Plan de la présentation:</a:t>
            </a:r>
          </a:p>
          <a:p>
            <a:endParaRPr lang="fr-FR" sz="2400" dirty="0"/>
          </a:p>
          <a:p>
            <a:pPr marL="514350" indent="-514350">
              <a:buAutoNum type="romanUcPeriod"/>
            </a:pPr>
            <a:r>
              <a:rPr lang="fr-FR" sz="2400" dirty="0" smtClean="0"/>
              <a:t>Présentation du corpus et des femmes à l’étude.</a:t>
            </a:r>
          </a:p>
          <a:p>
            <a:pPr marL="514350" indent="-514350">
              <a:buAutoNum type="romanUcPeriod"/>
            </a:pPr>
            <a:endParaRPr lang="fr-FR" sz="2400" dirty="0"/>
          </a:p>
          <a:p>
            <a:pPr marL="514350" indent="-514350">
              <a:buAutoNum type="romanUcPeriod"/>
            </a:pPr>
            <a:r>
              <a:rPr lang="fr-FR" sz="2400" dirty="0" smtClean="0"/>
              <a:t>Pour sortir du </a:t>
            </a:r>
            <a:r>
              <a:rPr lang="fr-FR" sz="2400" i="1" dirty="0" smtClean="0"/>
              <a:t>statu quo</a:t>
            </a:r>
            <a:r>
              <a:rPr lang="fr-FR" sz="2400" dirty="0" smtClean="0"/>
              <a:t>: quelles solutions pour sortir le Canada de la crise ?</a:t>
            </a:r>
          </a:p>
          <a:p>
            <a:pPr marL="514350" indent="-514350">
              <a:buAutoNum type="romanUcPeriod"/>
            </a:pPr>
            <a:endParaRPr lang="fr-FR" sz="2400" dirty="0"/>
          </a:p>
          <a:p>
            <a:pPr marL="514350" indent="-514350">
              <a:buAutoNum type="romanUcPeriod"/>
            </a:pPr>
            <a:r>
              <a:rPr lang="fr-FR" sz="2400" dirty="0" smtClean="0"/>
              <a:t>Redessiner les frontières entre les sphères: obstacles à la prise de parole des femmes sur la politique.</a:t>
            </a:r>
          </a:p>
          <a:p>
            <a:pPr marL="0" indent="0">
              <a:buNone/>
            </a:pPr>
            <a:endParaRPr lang="fr-FR" sz="2400" dirty="0" smtClean="0"/>
          </a:p>
          <a:p>
            <a:pPr marL="514350" indent="-514350">
              <a:buAutoNum type="romanUcPeriod"/>
            </a:pPr>
            <a:r>
              <a:rPr lang="fr-FR" sz="2400" dirty="0" smtClean="0"/>
              <a:t>Conclusion.</a:t>
            </a:r>
          </a:p>
          <a:p>
            <a:pPr marL="0" indent="0">
              <a:buNone/>
            </a:pPr>
            <a:r>
              <a:rPr lang="fr-FR" dirty="0"/>
              <a:t>	</a:t>
            </a:r>
            <a:r>
              <a:rPr lang="fr-FR" dirty="0" smtClean="0"/>
              <a:t>	</a:t>
            </a:r>
            <a:endParaRPr lang="fr-FR" dirty="0"/>
          </a:p>
        </p:txBody>
      </p:sp>
    </p:spTree>
    <p:extLst>
      <p:ext uri="{BB962C8B-B14F-4D97-AF65-F5344CB8AC3E}">
        <p14:creationId xmlns:p14="http://schemas.microsoft.com/office/powerpoint/2010/main" xmlns="" val="365999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190500"/>
            <a:ext cx="8534400" cy="1176528"/>
          </a:xfrm>
        </p:spPr>
        <p:txBody>
          <a:bodyPr>
            <a:normAutofit fontScale="90000"/>
          </a:bodyPr>
          <a:lstStyle/>
          <a:p>
            <a:r>
              <a:rPr lang="fr-FR" sz="2800" dirty="0" smtClean="0"/>
              <a:t>I. Présentation </a:t>
            </a:r>
            <a:r>
              <a:rPr lang="fr-FR" sz="2800" dirty="0"/>
              <a:t>du corpus et des femmes à </a:t>
            </a:r>
            <a:r>
              <a:rPr lang="fr-FR" sz="2800" dirty="0" smtClean="0"/>
              <a:t>l’étude (diapositive 4)</a:t>
            </a:r>
            <a:br>
              <a:rPr lang="fr-FR" sz="2800" dirty="0" smtClean="0"/>
            </a:br>
            <a:endParaRPr lang="fr-FR" sz="2800" dirty="0"/>
          </a:p>
        </p:txBody>
      </p:sp>
      <p:sp>
        <p:nvSpPr>
          <p:cNvPr id="3" name="Espace réservé du contenu 2"/>
          <p:cNvSpPr>
            <a:spLocks noGrp="1"/>
          </p:cNvSpPr>
          <p:nvPr>
            <p:ph sz="quarter" idx="1"/>
          </p:nvPr>
        </p:nvSpPr>
        <p:spPr/>
        <p:txBody>
          <a:bodyPr/>
          <a:lstStyle/>
          <a:p>
            <a:pPr marL="0" indent="0">
              <a:buNone/>
            </a:pPr>
            <a:r>
              <a:rPr lang="fr-FR" dirty="0" smtClean="0"/>
              <a:t>		</a:t>
            </a:r>
            <a:endParaRPr lang="fr-FR" dirty="0"/>
          </a:p>
        </p:txBody>
      </p:sp>
      <p:pic>
        <p:nvPicPr>
          <p:cNvPr id="4" name="Image 3"/>
          <p:cNvPicPr>
            <a:picLocks noChangeAspect="1"/>
          </p:cNvPicPr>
          <p:nvPr/>
        </p:nvPicPr>
        <p:blipFill>
          <a:blip r:embed="rId2" cstate="print"/>
          <a:stretch>
            <a:fillRect/>
          </a:stretch>
        </p:blipFill>
        <p:spPr>
          <a:xfrm>
            <a:off x="793877" y="1527048"/>
            <a:ext cx="3157893" cy="4648327"/>
          </a:xfrm>
          <a:prstGeom prst="rect">
            <a:avLst/>
          </a:prstGeom>
        </p:spPr>
      </p:pic>
      <p:pic>
        <p:nvPicPr>
          <p:cNvPr id="5" name="Image 4"/>
          <p:cNvPicPr>
            <a:picLocks noChangeAspect="1"/>
          </p:cNvPicPr>
          <p:nvPr/>
        </p:nvPicPr>
        <p:blipFill>
          <a:blip r:embed="rId3" cstate="print"/>
          <a:stretch>
            <a:fillRect/>
          </a:stretch>
        </p:blipFill>
        <p:spPr>
          <a:xfrm>
            <a:off x="5064125" y="1715133"/>
            <a:ext cx="2802554" cy="4383915"/>
          </a:xfrm>
          <a:prstGeom prst="rect">
            <a:avLst/>
          </a:prstGeom>
        </p:spPr>
      </p:pic>
    </p:spTree>
    <p:extLst>
      <p:ext uri="{BB962C8B-B14F-4D97-AF65-F5344CB8AC3E}">
        <p14:creationId xmlns:p14="http://schemas.microsoft.com/office/powerpoint/2010/main" xmlns="" val="1147589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Diapositives 5 à 9 contenu</a:t>
            </a:r>
            <a:endParaRPr lang="fr-FR" dirty="0"/>
          </a:p>
        </p:txBody>
      </p:sp>
      <p:sp>
        <p:nvSpPr>
          <p:cNvPr id="3" name="Espace réservé du contenu 2"/>
          <p:cNvSpPr>
            <a:spLocks noGrp="1"/>
          </p:cNvSpPr>
          <p:nvPr>
            <p:ph sz="quarter" idx="1"/>
          </p:nvPr>
        </p:nvSpPr>
        <p:spPr/>
        <p:txBody>
          <a:bodyPr/>
          <a:lstStyle/>
          <a:p>
            <a:r>
              <a:rPr lang="fr-FR" dirty="0" smtClean="0"/>
              <a:t>À retenir:</a:t>
            </a:r>
          </a:p>
          <a:p>
            <a:endParaRPr lang="fr-FR" dirty="0"/>
          </a:p>
          <a:p>
            <a:pPr marL="0" indent="0">
              <a:buNone/>
            </a:pPr>
            <a:r>
              <a:rPr lang="fr-FR" dirty="0" smtClean="0"/>
              <a:t>Toujours citer ses sources.</a:t>
            </a:r>
          </a:p>
          <a:p>
            <a:pPr marL="0" indent="0">
              <a:buNone/>
            </a:pPr>
            <a:endParaRPr lang="fr-FR" dirty="0"/>
          </a:p>
          <a:p>
            <a:pPr marL="0" indent="0">
              <a:buNone/>
            </a:pPr>
            <a:r>
              <a:rPr lang="fr-FR" dirty="0" smtClean="0"/>
              <a:t>Aller directement aux résultats.</a:t>
            </a:r>
            <a:endParaRPr lang="fr-FR" dirty="0"/>
          </a:p>
        </p:txBody>
      </p:sp>
    </p:spTree>
    <p:extLst>
      <p:ext uri="{BB962C8B-B14F-4D97-AF65-F5344CB8AC3E}">
        <p14:creationId xmlns:p14="http://schemas.microsoft.com/office/powerpoint/2010/main" xmlns="" val="1534685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Diapositive 10</a:t>
            </a:r>
            <a:endParaRPr lang="fr-FR" dirty="0"/>
          </a:p>
        </p:txBody>
      </p:sp>
      <p:sp>
        <p:nvSpPr>
          <p:cNvPr id="3" name="Espace réservé du contenu 2"/>
          <p:cNvSpPr>
            <a:spLocks noGrp="1"/>
          </p:cNvSpPr>
          <p:nvPr>
            <p:ph sz="quarter" idx="1"/>
          </p:nvPr>
        </p:nvSpPr>
        <p:spPr/>
        <p:txBody>
          <a:bodyPr/>
          <a:lstStyle/>
          <a:p>
            <a:r>
              <a:rPr lang="fr-FR" dirty="0" smtClean="0"/>
              <a:t>Conclusion</a:t>
            </a:r>
          </a:p>
          <a:p>
            <a:endParaRPr lang="fr-FR" dirty="0"/>
          </a:p>
          <a:p>
            <a:endParaRPr lang="fr-FR" dirty="0"/>
          </a:p>
          <a:p>
            <a:r>
              <a:rPr lang="fr-FR" dirty="0" smtClean="0"/>
              <a:t>Insister sur 2 ou 3 idées clés de votre présentation, ce que vous souhaitez que le public retienne.</a:t>
            </a:r>
            <a:endParaRPr lang="fr-FR" dirty="0"/>
          </a:p>
        </p:txBody>
      </p:sp>
    </p:spTree>
    <p:extLst>
      <p:ext uri="{BB962C8B-B14F-4D97-AF65-F5344CB8AC3E}">
        <p14:creationId xmlns:p14="http://schemas.microsoft.com/office/powerpoint/2010/main" xmlns="" val="2024658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II. Présentation </a:t>
            </a:r>
            <a:r>
              <a:rPr lang="fr-FR" dirty="0" smtClean="0"/>
              <a:t>PowerPoint</a:t>
            </a:r>
            <a:endParaRPr lang="fr-FR" dirty="0"/>
          </a:p>
        </p:txBody>
      </p:sp>
      <p:sp>
        <p:nvSpPr>
          <p:cNvPr id="3" name="Espace réservé du contenu 2"/>
          <p:cNvSpPr>
            <a:spLocks noGrp="1"/>
          </p:cNvSpPr>
          <p:nvPr>
            <p:ph idx="1"/>
          </p:nvPr>
        </p:nvSpPr>
        <p:spPr/>
        <p:txBody>
          <a:bodyPr>
            <a:normAutofit/>
          </a:bodyPr>
          <a:lstStyle/>
          <a:p>
            <a:r>
              <a:rPr lang="fr-FR" dirty="0">
                <a:solidFill>
                  <a:schemeClr val="bg2">
                    <a:lumMod val="60000"/>
                    <a:lumOff val="40000"/>
                  </a:schemeClr>
                </a:solidFill>
              </a:rPr>
              <a:t>À ne pas faire: </a:t>
            </a:r>
          </a:p>
          <a:p>
            <a:r>
              <a:rPr lang="fr-FR" dirty="0" smtClean="0">
                <a:solidFill>
                  <a:schemeClr val="bg2">
                    <a:lumMod val="60000"/>
                    <a:lumOff val="40000"/>
                  </a:schemeClr>
                </a:solidFill>
              </a:rPr>
              <a:t>Choisir un contraste de couleur difficile: foncé sur pâle c’est toujours mieux que pâle sur foncé. Ce n’est pas le temps d’expérimenter de nouvelles couleurs.</a:t>
            </a:r>
          </a:p>
          <a:p>
            <a:pPr marL="0" indent="0">
              <a:buNone/>
            </a:pPr>
            <a:endParaRPr lang="fr-FR" dirty="0" smtClean="0">
              <a:solidFill>
                <a:schemeClr val="bg2">
                  <a:lumMod val="60000"/>
                  <a:lumOff val="40000"/>
                </a:schemeClr>
              </a:solidFill>
            </a:endParaRPr>
          </a:p>
          <a:p>
            <a:r>
              <a:rPr lang="fr-FR" sz="1400" dirty="0" smtClean="0">
                <a:solidFill>
                  <a:schemeClr val="bg2">
                    <a:lumMod val="60000"/>
                    <a:lumOff val="40000"/>
                  </a:schemeClr>
                </a:solidFill>
              </a:rPr>
              <a:t>Choisir une police trop petite.</a:t>
            </a:r>
          </a:p>
          <a:p>
            <a:endParaRPr lang="fr-FR" sz="1400" dirty="0">
              <a:solidFill>
                <a:schemeClr val="bg2">
                  <a:lumMod val="60000"/>
                  <a:lumOff val="40000"/>
                </a:schemeClr>
              </a:solidFill>
            </a:endParaRPr>
          </a:p>
          <a:p>
            <a:r>
              <a:rPr lang="fr-FR" sz="2000" dirty="0" smtClean="0">
                <a:solidFill>
                  <a:schemeClr val="bg2">
                    <a:lumMod val="60000"/>
                    <a:lumOff val="40000"/>
                  </a:schemeClr>
                </a:solidFill>
              </a:rPr>
              <a:t>Mettre trop de texte.</a:t>
            </a:r>
          </a:p>
          <a:p>
            <a:endParaRPr lang="fr-FR" sz="1400" dirty="0">
              <a:solidFill>
                <a:schemeClr val="bg2">
                  <a:lumMod val="60000"/>
                  <a:lumOff val="40000"/>
                </a:schemeClr>
              </a:solidFill>
            </a:endParaRPr>
          </a:p>
          <a:p>
            <a:endParaRPr lang="fr-FR" sz="1400" dirty="0" smtClean="0">
              <a:solidFill>
                <a:schemeClr val="bg2">
                  <a:lumMod val="60000"/>
                  <a:lumOff val="40000"/>
                </a:schemeClr>
              </a:solidFill>
            </a:endParaRPr>
          </a:p>
          <a:p>
            <a:endParaRPr lang="fr-FR" sz="1400" dirty="0">
              <a:solidFill>
                <a:schemeClr val="bg2">
                  <a:lumMod val="60000"/>
                  <a:lumOff val="40000"/>
                </a:schemeClr>
              </a:solidFill>
            </a:endParaRPr>
          </a:p>
          <a:p>
            <a:endParaRPr lang="fr-FR" sz="1400" dirty="0">
              <a:solidFill>
                <a:schemeClr val="bg2">
                  <a:lumMod val="60000"/>
                  <a:lumOff val="40000"/>
                </a:schemeClr>
              </a:solidFill>
            </a:endParaRPr>
          </a:p>
        </p:txBody>
      </p:sp>
    </p:spTree>
    <p:extLst>
      <p:ext uri="{BB962C8B-B14F-4D97-AF65-F5344CB8AC3E}">
        <p14:creationId xmlns:p14="http://schemas.microsoft.com/office/powerpoint/2010/main" xmlns="" val="267914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III. Écrire un résumé</a:t>
            </a:r>
            <a:endParaRPr lang="fr-FR" dirty="0"/>
          </a:p>
        </p:txBody>
      </p:sp>
      <p:sp>
        <p:nvSpPr>
          <p:cNvPr id="3" name="Espace réservé du contenu 2"/>
          <p:cNvSpPr>
            <a:spLocks noGrp="1"/>
          </p:cNvSpPr>
          <p:nvPr>
            <p:ph sz="quarter" idx="1"/>
          </p:nvPr>
        </p:nvSpPr>
        <p:spPr/>
        <p:txBody>
          <a:bodyPr/>
          <a:lstStyle/>
          <a:p>
            <a:r>
              <a:rPr lang="fr-FR" dirty="0" smtClean="0"/>
              <a:t>Nombre de mots : entre 100 et 150</a:t>
            </a:r>
          </a:p>
          <a:p>
            <a:r>
              <a:rPr lang="fr-FR" dirty="0" smtClean="0"/>
              <a:t>À inclure:</a:t>
            </a:r>
          </a:p>
          <a:p>
            <a:pPr marL="0" indent="0">
              <a:buNone/>
            </a:pPr>
            <a:r>
              <a:rPr lang="fr-FR" dirty="0" smtClean="0"/>
              <a:t>Un titre précis, qui situe le sujet, mais aussi le contexte géographique et temporel</a:t>
            </a:r>
          </a:p>
          <a:p>
            <a:pPr marL="0" indent="0">
              <a:buNone/>
            </a:pPr>
            <a:r>
              <a:rPr lang="fr-FR" dirty="0" smtClean="0"/>
              <a:t>Brève introduction qui suscite l’intérêt (une phrase).</a:t>
            </a:r>
          </a:p>
          <a:p>
            <a:pPr marL="0" indent="0">
              <a:buNone/>
            </a:pPr>
            <a:r>
              <a:rPr lang="fr-FR" dirty="0" smtClean="0"/>
              <a:t>Présentation de la problématique.</a:t>
            </a:r>
          </a:p>
          <a:p>
            <a:pPr marL="0" indent="0">
              <a:buNone/>
            </a:pPr>
            <a:r>
              <a:rPr lang="fr-FR" dirty="0" smtClean="0"/>
              <a:t>Présentation de comment vous allez vous y prendre pour démontrer vos résultats.</a:t>
            </a:r>
            <a:endParaRPr lang="fr-FR" dirty="0"/>
          </a:p>
        </p:txBody>
      </p:sp>
    </p:spTree>
    <p:extLst>
      <p:ext uri="{BB962C8B-B14F-4D97-AF65-F5344CB8AC3E}">
        <p14:creationId xmlns:p14="http://schemas.microsoft.com/office/powerpoint/2010/main" xmlns="" val="404508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III. Écrire un résumé</a:t>
            </a:r>
            <a:endParaRPr lang="fr-FR" dirty="0"/>
          </a:p>
        </p:txBody>
      </p:sp>
      <p:sp>
        <p:nvSpPr>
          <p:cNvPr id="3" name="Espace réservé du contenu 2"/>
          <p:cNvSpPr>
            <a:spLocks noGrp="1"/>
          </p:cNvSpPr>
          <p:nvPr>
            <p:ph sz="quarter" idx="1"/>
          </p:nvPr>
        </p:nvSpPr>
        <p:spPr/>
        <p:txBody>
          <a:bodyPr>
            <a:normAutofit/>
          </a:bodyPr>
          <a:lstStyle/>
          <a:p>
            <a:r>
              <a:rPr lang="fr-FR" dirty="0" smtClean="0"/>
              <a:t>Notez qu’il n’y a pas de deuxième chance pour faire une bonne impression auprès du comité scientifique qui évaluera les propositions.</a:t>
            </a:r>
          </a:p>
          <a:p>
            <a:r>
              <a:rPr lang="fr-FR" dirty="0" smtClean="0"/>
              <a:t>Il faut donc être hyper précis et insister sur l’aspect novateur ou pertinent de votre présentation (en lien avec la littérature sur le sujet notamment).</a:t>
            </a:r>
          </a:p>
          <a:p>
            <a:r>
              <a:rPr lang="fr-FR" dirty="0" smtClean="0"/>
              <a:t>Mentionner clairement ce que vous souhaitez faire (analyse statistique, bilan de la littérature) et la pertinence de cette approche pour répondre à votre problématique.</a:t>
            </a:r>
          </a:p>
        </p:txBody>
      </p:sp>
    </p:spTree>
    <p:extLst>
      <p:ext uri="{BB962C8B-B14F-4D97-AF65-F5344CB8AC3E}">
        <p14:creationId xmlns:p14="http://schemas.microsoft.com/office/powerpoint/2010/main" xmlns="" val="147289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III. Écrire un résumé</a:t>
            </a:r>
            <a:endParaRPr lang="fr-FR" dirty="0"/>
          </a:p>
        </p:txBody>
      </p:sp>
      <p:sp>
        <p:nvSpPr>
          <p:cNvPr id="3" name="Espace réservé du contenu 2"/>
          <p:cNvSpPr>
            <a:spLocks noGrp="1"/>
          </p:cNvSpPr>
          <p:nvPr>
            <p:ph sz="quarter" idx="1"/>
          </p:nvPr>
        </p:nvSpPr>
        <p:spPr/>
        <p:txBody>
          <a:bodyPr>
            <a:normAutofit fontScale="47500" lnSpcReduction="20000"/>
          </a:bodyPr>
          <a:lstStyle/>
          <a:p>
            <a:r>
              <a:rPr lang="fr-CA" dirty="0"/>
              <a:t>Femmes et fédéralisme après un siècle de cohabitation : la Confédération canadienne sous la loupe de commentatrices politiques, 1963-</a:t>
            </a:r>
            <a:r>
              <a:rPr lang="fr-CA" dirty="0" smtClean="0"/>
              <a:t>1971</a:t>
            </a:r>
          </a:p>
          <a:p>
            <a:pPr marL="0" indent="0">
              <a:buNone/>
            </a:pPr>
            <a:r>
              <a:rPr lang="fr-CA" dirty="0"/>
              <a:t> </a:t>
            </a:r>
          </a:p>
          <a:p>
            <a:pPr marL="0" indent="0">
              <a:buNone/>
            </a:pPr>
            <a:r>
              <a:rPr lang="fr-CA" dirty="0"/>
              <a:t>Le centenaire du Canada coïncide avec la montée de la deuxième vague de féminisme et le vaste chantier de réflexion sur la Confédération incarné par la Commission royale d’enquête sur le bilinguisme et le biculturalisme (ou Commission </a:t>
            </a:r>
            <a:r>
              <a:rPr lang="fr-CA" dirty="0" err="1"/>
              <a:t>Laurendeau-Dunton</a:t>
            </a:r>
            <a:r>
              <a:rPr lang="fr-CA" dirty="0"/>
              <a:t>, 1963-1971). À cette époque, nombreux furent les chercheurs et les citoyens à vouloir s’investir dans les débats visant à repenser la Confédération canadienne afin de la moderniser et de la rendre plus ouverte à un des peuples fondateurs négligé : les Canadiens français. Si ces débats furent majoritairement menés au masculin, quelques femmes parvinrent à faire entendre leur voix ou à publier sur le sujet. Parmi celles-ci se trouvent notamment l’écrivaine </a:t>
            </a:r>
            <a:r>
              <a:rPr lang="fr-CA" dirty="0" err="1"/>
              <a:t>Gwethalyn</a:t>
            </a:r>
            <a:r>
              <a:rPr lang="fr-CA" dirty="0"/>
              <a:t> Graham, la commentatrice politique Solange Chaput-Rolland, la commissaire à la Commission </a:t>
            </a:r>
            <a:r>
              <a:rPr lang="fr-CA" dirty="0" err="1"/>
              <a:t>Laurendeau-Dunton</a:t>
            </a:r>
            <a:r>
              <a:rPr lang="fr-CA" dirty="0"/>
              <a:t> Gertrude Laing et la fonctionnaire Marie-Blanche Fontaine.</a:t>
            </a:r>
          </a:p>
          <a:p>
            <a:pPr marL="0" indent="0">
              <a:buNone/>
            </a:pPr>
            <a:endParaRPr lang="fr-CA" dirty="0"/>
          </a:p>
          <a:p>
            <a:pPr marL="0" indent="0">
              <a:buNone/>
            </a:pPr>
            <a:r>
              <a:rPr lang="fr-CA" dirty="0" smtClean="0"/>
              <a:t>Cette </a:t>
            </a:r>
            <a:r>
              <a:rPr lang="fr-CA" dirty="0"/>
              <a:t>communication aspire à revisiter le patrimoine littéraire méconnu de ces quatre femmes (deux francophones et deux anglophones) qui ont commenté la scène politique et aspiré à une refonte du fédéralisme afin qu’il soit davantage ancré dans la modernité et qu’il reflète le Canada de l’avenir. Nous analyserons donc le fédéralisme souhaité et pensé par ces femmes à travers leurs principaux écrits : </a:t>
            </a:r>
            <a:r>
              <a:rPr lang="fr-CA" i="1" dirty="0"/>
              <a:t>Une femme face à la Confédération</a:t>
            </a:r>
            <a:r>
              <a:rPr lang="fr-CA" dirty="0"/>
              <a:t> (1965) de Fontaine, </a:t>
            </a:r>
            <a:r>
              <a:rPr lang="fr-CA" i="1" dirty="0"/>
              <a:t>Chers ennemis</a:t>
            </a:r>
            <a:r>
              <a:rPr lang="fr-CA" dirty="0"/>
              <a:t> (1963) de Graham et Chaput-Rolland, </a:t>
            </a:r>
            <a:r>
              <a:rPr lang="fr-CA" i="1" dirty="0"/>
              <a:t>Mon pays : le Québec ou le Canada </a:t>
            </a:r>
            <a:r>
              <a:rPr lang="fr-CA" dirty="0"/>
              <a:t>(1966) de Chaput-Rolland et </a:t>
            </a:r>
            <a:r>
              <a:rPr lang="fr-CA" i="1" dirty="0"/>
              <a:t>Face to Face</a:t>
            </a:r>
            <a:r>
              <a:rPr lang="fr-CA" dirty="0"/>
              <a:t> (1971) de Laing et Chaput-Rolland. À travers l’étude de ces ouvrages, mais aussi de leurs préfaces (souvent signées par des hommes), se dégage la difficulté pour les femmes de pénétrer les sphères réservées aux hommes, se dégage également l’ambition de citoyennes désireuses de s’engager pour contribuer à un meilleur équilibre des forces entre les différentes communautés culturelles au pays et se dégagent des stratégies originales pour penser autrement le Canada. Chacune à leur façon, elles ont tenté de rendre les frontières entre les genres plus poreuses et de faire en sorte que le débat constitutionnel puisse se conjuguer autrement qu’au masculin.</a:t>
            </a:r>
          </a:p>
          <a:p>
            <a:pPr marL="0" indent="0">
              <a:buNone/>
            </a:pPr>
            <a:endParaRPr lang="fr-FR" dirty="0"/>
          </a:p>
        </p:txBody>
      </p:sp>
    </p:spTree>
    <p:extLst>
      <p:ext uri="{BB962C8B-B14F-4D97-AF65-F5344CB8AC3E}">
        <p14:creationId xmlns:p14="http://schemas.microsoft.com/office/powerpoint/2010/main" xmlns="" val="3343016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la présentation</a:t>
            </a:r>
            <a:endParaRPr lang="fr-FR" dirty="0"/>
          </a:p>
        </p:txBody>
      </p:sp>
      <p:sp>
        <p:nvSpPr>
          <p:cNvPr id="3" name="Espace réservé du contenu 2"/>
          <p:cNvSpPr>
            <a:spLocks noGrp="1"/>
          </p:cNvSpPr>
          <p:nvPr>
            <p:ph sz="quarter" idx="1"/>
          </p:nvPr>
        </p:nvSpPr>
        <p:spPr/>
        <p:txBody>
          <a:bodyPr/>
          <a:lstStyle/>
          <a:p>
            <a:r>
              <a:rPr lang="fr-FR" dirty="0" smtClean="0"/>
              <a:t>I. Présenter vos recherches dans le cadre d’un événement scientifique: déroulement, temps, etc.</a:t>
            </a:r>
          </a:p>
          <a:p>
            <a:r>
              <a:rPr lang="fr-FR" dirty="0" smtClean="0"/>
              <a:t>II. Comment </a:t>
            </a:r>
            <a:r>
              <a:rPr lang="fr-FR" dirty="0"/>
              <a:t>faire une bonne présentation PowerPoint ? Quelles informations y </a:t>
            </a:r>
            <a:r>
              <a:rPr lang="fr-FR" dirty="0" smtClean="0"/>
              <a:t>intégrer ? </a:t>
            </a:r>
            <a:r>
              <a:rPr lang="fr-FR" dirty="0"/>
              <a:t>Quelle quantité d’informations y mettre ? </a:t>
            </a:r>
            <a:r>
              <a:rPr lang="fr-FR" dirty="0" smtClean="0"/>
              <a:t>Quel support visuel privilégier ?</a:t>
            </a:r>
          </a:p>
          <a:p>
            <a:r>
              <a:rPr lang="fr-FR" dirty="0" smtClean="0"/>
              <a:t>III. Envoyer une proposition de communication à un colloque.</a:t>
            </a:r>
            <a:endParaRPr lang="fr-FR" dirty="0"/>
          </a:p>
          <a:p>
            <a:endParaRPr lang="fr-FR" dirty="0"/>
          </a:p>
        </p:txBody>
      </p:sp>
    </p:spTree>
    <p:extLst>
      <p:ext uri="{BB962C8B-B14F-4D97-AF65-F5344CB8AC3E}">
        <p14:creationId xmlns:p14="http://schemas.microsoft.com/office/powerpoint/2010/main" xmlns="" val="250241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 Présenter vos recherches</a:t>
            </a:r>
            <a:endParaRPr lang="fr-FR" dirty="0"/>
          </a:p>
        </p:txBody>
      </p:sp>
      <p:pic>
        <p:nvPicPr>
          <p:cNvPr id="4" name="Espace réservé du contenu 3" descr="0H2A6048.JPG"/>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rcRect t="9679" b="9679"/>
          <a:stretch>
            <a:fillRect/>
          </a:stretch>
        </p:blipFill>
        <p:spPr>
          <a:xfrm>
            <a:off x="301752" y="1395083"/>
            <a:ext cx="5903951" cy="3174167"/>
          </a:xfrm>
        </p:spPr>
      </p:pic>
      <p:pic>
        <p:nvPicPr>
          <p:cNvPr id="5" name="Image 4" descr="0H2A614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87471" y="3421542"/>
            <a:ext cx="4616306" cy="3077537"/>
          </a:xfrm>
          <a:prstGeom prst="rect">
            <a:avLst/>
          </a:prstGeom>
        </p:spPr>
      </p:pic>
      <p:sp>
        <p:nvSpPr>
          <p:cNvPr id="6" name="ZoneTexte 5"/>
          <p:cNvSpPr txBox="1"/>
          <p:nvPr/>
        </p:nvSpPr>
        <p:spPr>
          <a:xfrm>
            <a:off x="492126" y="5603875"/>
            <a:ext cx="3016249" cy="830997"/>
          </a:xfrm>
          <a:prstGeom prst="rect">
            <a:avLst/>
          </a:prstGeom>
          <a:noFill/>
        </p:spPr>
        <p:txBody>
          <a:bodyPr wrap="square" rtlCol="0">
            <a:spAutoFit/>
          </a:bodyPr>
          <a:lstStyle/>
          <a:p>
            <a:r>
              <a:rPr lang="fr-FR" sz="1600" dirty="0" smtClean="0"/>
              <a:t>Crédit photo: Étienne </a:t>
            </a:r>
            <a:r>
              <a:rPr lang="fr-FR" sz="1600" dirty="0" err="1" smtClean="0"/>
              <a:t>Alary</a:t>
            </a:r>
            <a:r>
              <a:rPr lang="fr-FR" sz="1600" dirty="0" smtClean="0"/>
              <a:t>, colloque Confédération et dualité nationale</a:t>
            </a:r>
            <a:endParaRPr lang="fr-FR" sz="1600" dirty="0"/>
          </a:p>
        </p:txBody>
      </p:sp>
    </p:spTree>
    <p:extLst>
      <p:ext uri="{BB962C8B-B14F-4D97-AF65-F5344CB8AC3E}">
        <p14:creationId xmlns:p14="http://schemas.microsoft.com/office/powerpoint/2010/main" xmlns="" val="165408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 Présenter vos recherches</a:t>
            </a:r>
          </a:p>
        </p:txBody>
      </p:sp>
      <p:sp>
        <p:nvSpPr>
          <p:cNvPr id="3" name="Espace réservé du contenu 2"/>
          <p:cNvSpPr>
            <a:spLocks noGrp="1"/>
          </p:cNvSpPr>
          <p:nvPr>
            <p:ph sz="quarter" idx="1"/>
          </p:nvPr>
        </p:nvSpPr>
        <p:spPr/>
        <p:txBody>
          <a:bodyPr/>
          <a:lstStyle/>
          <a:p>
            <a:r>
              <a:rPr lang="fr-FR" dirty="0" smtClean="0"/>
              <a:t>La durée : 20 minutes</a:t>
            </a:r>
          </a:p>
          <a:p>
            <a:pPr marL="0" indent="0">
              <a:buNone/>
            </a:pPr>
            <a:endParaRPr lang="fr-FR" dirty="0" smtClean="0"/>
          </a:p>
          <a:p>
            <a:r>
              <a:rPr lang="fr-FR" dirty="0" smtClean="0"/>
              <a:t>Ce qui signifie: il faut être capable de passer un message complexe, cohérent, contenant non seulement les objectifs de la recherche, mais aussi des résultats en peu de temps.</a:t>
            </a:r>
          </a:p>
          <a:p>
            <a:pPr marL="0" indent="0">
              <a:buNone/>
            </a:pPr>
            <a:endParaRPr lang="fr-FR" dirty="0" smtClean="0"/>
          </a:p>
          <a:p>
            <a:r>
              <a:rPr lang="fr-FR" dirty="0" smtClean="0"/>
              <a:t>Solution : écrire un texte (10 pages double interligne ou environ 2500 mots)</a:t>
            </a:r>
            <a:endParaRPr lang="fr-FR" dirty="0"/>
          </a:p>
        </p:txBody>
      </p:sp>
    </p:spTree>
    <p:extLst>
      <p:ext uri="{BB962C8B-B14F-4D97-AF65-F5344CB8AC3E}">
        <p14:creationId xmlns:p14="http://schemas.microsoft.com/office/powerpoint/2010/main" xmlns="" val="306134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II. Présentation PowerPoint</a:t>
            </a:r>
            <a:endParaRPr lang="fr-FR" dirty="0"/>
          </a:p>
        </p:txBody>
      </p:sp>
      <p:sp>
        <p:nvSpPr>
          <p:cNvPr id="3" name="Espace réservé du contenu 2"/>
          <p:cNvSpPr>
            <a:spLocks noGrp="1"/>
          </p:cNvSpPr>
          <p:nvPr>
            <p:ph sz="quarter" idx="1"/>
          </p:nvPr>
        </p:nvSpPr>
        <p:spPr/>
        <p:txBody>
          <a:bodyPr>
            <a:normAutofit fontScale="62500" lnSpcReduction="20000"/>
          </a:bodyPr>
          <a:lstStyle/>
          <a:p>
            <a:pPr marL="0" indent="0">
              <a:buNone/>
            </a:pPr>
            <a:endParaRPr lang="fr-FR" dirty="0"/>
          </a:p>
          <a:p>
            <a:r>
              <a:rPr lang="fr-FR" dirty="0" smtClean="0"/>
              <a:t>Viser une dizaine de diapositives maximum.</a:t>
            </a:r>
          </a:p>
          <a:p>
            <a:endParaRPr lang="fr-FR" dirty="0"/>
          </a:p>
          <a:p>
            <a:r>
              <a:rPr lang="fr-FR" dirty="0" smtClean="0"/>
              <a:t>Ne pas surcharger les diapositives.</a:t>
            </a:r>
          </a:p>
          <a:p>
            <a:endParaRPr lang="fr-FR" dirty="0"/>
          </a:p>
          <a:p>
            <a:r>
              <a:rPr lang="fr-FR" dirty="0" smtClean="0"/>
              <a:t>Si vous avez des cartes, des images, des graphiques, bref, tout ce qui est visuel: il faut les intégrer !</a:t>
            </a:r>
          </a:p>
          <a:p>
            <a:endParaRPr lang="fr-FR" dirty="0" smtClean="0"/>
          </a:p>
          <a:p>
            <a:r>
              <a:rPr lang="fr-FR" dirty="0" smtClean="0"/>
              <a:t>Si vous citez des auteurs, intégrer les citations à votre diapositive (en mettant les références).</a:t>
            </a:r>
          </a:p>
          <a:p>
            <a:endParaRPr lang="fr-FR" dirty="0" smtClean="0"/>
          </a:p>
          <a:p>
            <a:r>
              <a:rPr lang="fr-FR" dirty="0" smtClean="0"/>
              <a:t>Il ne s’agit pas de tout mettre, mais de mettre l’essentiel pour capter l’attention.</a:t>
            </a:r>
          </a:p>
          <a:p>
            <a:pPr marL="0" indent="0">
              <a:buNone/>
            </a:pPr>
            <a:endParaRPr lang="fr-FR" dirty="0" smtClean="0"/>
          </a:p>
          <a:p>
            <a:r>
              <a:rPr lang="fr-FR" dirty="0" smtClean="0"/>
              <a:t>Ce n’est pas une béquille pour vous, mais bien un support pour susciter l’intérêt du public.</a:t>
            </a:r>
          </a:p>
          <a:p>
            <a:endParaRPr lang="fr-FR" dirty="0"/>
          </a:p>
          <a:p>
            <a:r>
              <a:rPr lang="fr-FR" dirty="0" smtClean="0"/>
              <a:t>Viser l’uniformité (même police) et la légèreté (sans surcharge d’informations).</a:t>
            </a:r>
          </a:p>
          <a:p>
            <a:pPr marL="0" indent="0">
              <a:buNone/>
            </a:pPr>
            <a:endParaRPr lang="fr-FR" dirty="0" smtClean="0"/>
          </a:p>
        </p:txBody>
      </p:sp>
    </p:spTree>
    <p:extLst>
      <p:ext uri="{BB962C8B-B14F-4D97-AF65-F5344CB8AC3E}">
        <p14:creationId xmlns:p14="http://schemas.microsoft.com/office/powerpoint/2010/main" xmlns="" val="233702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Diapositive 1</a:t>
            </a:r>
            <a:endParaRPr lang="fr-FR" dirty="0"/>
          </a:p>
        </p:txBody>
      </p:sp>
      <p:sp>
        <p:nvSpPr>
          <p:cNvPr id="3" name="Espace réservé du contenu 2"/>
          <p:cNvSpPr>
            <a:spLocks noGrp="1"/>
          </p:cNvSpPr>
          <p:nvPr>
            <p:ph sz="quarter" idx="1"/>
          </p:nvPr>
        </p:nvSpPr>
        <p:spPr/>
        <p:txBody>
          <a:bodyPr/>
          <a:lstStyle/>
          <a:p>
            <a:r>
              <a:rPr lang="fr-FR" dirty="0" smtClean="0"/>
              <a:t>Titre de la présentation, votre nom et votre affiliation.</a:t>
            </a:r>
          </a:p>
        </p:txBody>
      </p:sp>
    </p:spTree>
    <p:extLst>
      <p:ext uri="{BB962C8B-B14F-4D97-AF65-F5344CB8AC3E}">
        <p14:creationId xmlns:p14="http://schemas.microsoft.com/office/powerpoint/2010/main" xmlns="" val="4219166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946150"/>
          </a:xfrm>
        </p:spPr>
        <p:txBody>
          <a:bodyPr>
            <a:normAutofit fontScale="90000"/>
          </a:bodyPr>
          <a:lstStyle/>
          <a:p>
            <a:r>
              <a:rPr lang="fr-FR" dirty="0" smtClean="0"/>
              <a:t>Colloque de l’Association française d’études canadiennes, Paris, 15 juin 2017</a:t>
            </a:r>
            <a:endParaRPr lang="fr-FR" dirty="0"/>
          </a:p>
        </p:txBody>
      </p:sp>
      <p:sp>
        <p:nvSpPr>
          <p:cNvPr id="3" name="Espace réservé du contenu 2"/>
          <p:cNvSpPr>
            <a:spLocks noGrp="1"/>
          </p:cNvSpPr>
          <p:nvPr>
            <p:ph sz="quarter" idx="1"/>
          </p:nvPr>
        </p:nvSpPr>
        <p:spPr/>
        <p:txBody>
          <a:bodyPr/>
          <a:lstStyle/>
          <a:p>
            <a:pPr marL="0" indent="0" algn="ctr">
              <a:buNone/>
            </a:pPr>
            <a:r>
              <a:rPr lang="fr-CA" dirty="0"/>
              <a:t>Femmes et fédéralisme après un siècle de cohabitation : la Confédération canadienne sous la loupe de commentatrices politiques, 1963-</a:t>
            </a:r>
            <a:r>
              <a:rPr lang="fr-CA" dirty="0" smtClean="0"/>
              <a:t>1971</a:t>
            </a:r>
          </a:p>
          <a:p>
            <a:pPr marL="0" indent="0" algn="ctr">
              <a:buNone/>
            </a:pPr>
            <a:endParaRPr lang="fr-CA" dirty="0"/>
          </a:p>
          <a:p>
            <a:pPr marL="0" indent="0" algn="ctr">
              <a:buNone/>
            </a:pPr>
            <a:r>
              <a:rPr lang="fr-CA" dirty="0" smtClean="0"/>
              <a:t>Valérie Lapointe Gagnon</a:t>
            </a:r>
          </a:p>
          <a:p>
            <a:pPr marL="0" indent="0" algn="ctr">
              <a:buNone/>
            </a:pPr>
            <a:endParaRPr lang="fr-CA" dirty="0"/>
          </a:p>
          <a:p>
            <a:pPr marL="0" indent="0" algn="ctr">
              <a:buNone/>
            </a:pPr>
            <a:r>
              <a:rPr lang="fr-CA" dirty="0" smtClean="0"/>
              <a:t>Faculté Saint-Jean, </a:t>
            </a:r>
            <a:r>
              <a:rPr lang="fr-CA" dirty="0" err="1" smtClean="0"/>
              <a:t>University</a:t>
            </a:r>
            <a:r>
              <a:rPr lang="fr-CA" dirty="0" smtClean="0"/>
              <a:t> of Alberta</a:t>
            </a:r>
            <a:endParaRPr lang="fr-CA" dirty="0"/>
          </a:p>
          <a:p>
            <a:endParaRPr lang="fr-FR" dirty="0" smtClean="0"/>
          </a:p>
        </p:txBody>
      </p:sp>
    </p:spTree>
    <p:extLst>
      <p:ext uri="{BB962C8B-B14F-4D97-AF65-F5344CB8AC3E}">
        <p14:creationId xmlns:p14="http://schemas.microsoft.com/office/powerpoint/2010/main" xmlns="" val="3162203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Diapositive 2 et 3</a:t>
            </a:r>
            <a:endParaRPr lang="fr-FR" dirty="0"/>
          </a:p>
        </p:txBody>
      </p:sp>
      <p:sp>
        <p:nvSpPr>
          <p:cNvPr id="3" name="Espace réservé du contenu 2"/>
          <p:cNvSpPr>
            <a:spLocks noGrp="1"/>
          </p:cNvSpPr>
          <p:nvPr>
            <p:ph sz="quarter" idx="1"/>
          </p:nvPr>
        </p:nvSpPr>
        <p:spPr/>
        <p:txBody>
          <a:bodyPr/>
          <a:lstStyle/>
          <a:p>
            <a:r>
              <a:rPr lang="fr-FR" dirty="0" smtClean="0"/>
              <a:t>Introduction et plan de la présentation.</a:t>
            </a:r>
          </a:p>
          <a:p>
            <a:endParaRPr lang="fr-FR" dirty="0"/>
          </a:p>
          <a:p>
            <a:r>
              <a:rPr lang="fr-FR" dirty="0" smtClean="0"/>
              <a:t>L’introduction sert à souligner les objectifs de votre présentation: les questions auxquelles vous voulez répondre, mettre en lumière l’importance de votre recherche, présenter votre problématique.</a:t>
            </a:r>
          </a:p>
          <a:p>
            <a:endParaRPr lang="fr-FR" dirty="0"/>
          </a:p>
          <a:p>
            <a:r>
              <a:rPr lang="fr-FR" dirty="0" smtClean="0"/>
              <a:t>Le plan sera la démonstration des objectifs fixés en introduction.</a:t>
            </a:r>
            <a:endParaRPr lang="fr-FR" dirty="0"/>
          </a:p>
        </p:txBody>
      </p:sp>
    </p:spTree>
    <p:extLst>
      <p:ext uri="{BB962C8B-B14F-4D97-AF65-F5344CB8AC3E}">
        <p14:creationId xmlns:p14="http://schemas.microsoft.com/office/powerpoint/2010/main" xmlns="" val="1468354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190500"/>
            <a:ext cx="8534400" cy="1176528"/>
          </a:xfrm>
        </p:spPr>
        <p:txBody>
          <a:bodyPr>
            <a:normAutofit/>
          </a:bodyPr>
          <a:lstStyle/>
          <a:p>
            <a:r>
              <a:rPr lang="fr-CA" sz="2200" dirty="0"/>
              <a:t>Femmes et fédéralisme après un siècle de </a:t>
            </a:r>
            <a:r>
              <a:rPr lang="fr-CA" sz="2200" dirty="0" smtClean="0"/>
              <a:t>cohabitation</a:t>
            </a:r>
            <a:r>
              <a:rPr lang="fr-CA" dirty="0"/>
              <a:t/>
            </a:r>
            <a:br>
              <a:rPr lang="fr-CA" dirty="0"/>
            </a:br>
            <a:endParaRPr lang="fr-FR" dirty="0"/>
          </a:p>
        </p:txBody>
      </p:sp>
      <p:sp>
        <p:nvSpPr>
          <p:cNvPr id="3" name="Espace réservé du contenu 2"/>
          <p:cNvSpPr>
            <a:spLocks noGrp="1"/>
          </p:cNvSpPr>
          <p:nvPr>
            <p:ph sz="quarter" idx="1"/>
          </p:nvPr>
        </p:nvSpPr>
        <p:spPr/>
        <p:txBody>
          <a:bodyPr/>
          <a:lstStyle/>
          <a:p>
            <a:r>
              <a:rPr lang="fr-FR" dirty="0" smtClean="0"/>
              <a:t>« Lorsque les femmes sont absentes de l’histoire intellectuelle, ce n’est pas parce qu’elles le sont réellement, mais parce que les historiens ne les ont pas cherchées assez énergiquement. »</a:t>
            </a:r>
          </a:p>
          <a:p>
            <a:pPr marL="0" indent="0">
              <a:buNone/>
            </a:pPr>
            <a:endParaRPr lang="fr-FR" dirty="0" smtClean="0"/>
          </a:p>
          <a:p>
            <a:pPr marL="0" indent="0" algn="r">
              <a:buNone/>
            </a:pPr>
            <a:r>
              <a:rPr lang="fr-FR" dirty="0"/>
              <a:t>	</a:t>
            </a:r>
            <a:r>
              <a:rPr lang="fr-FR" dirty="0" smtClean="0"/>
              <a:t>		</a:t>
            </a:r>
            <a:r>
              <a:rPr lang="fr-FR" sz="2400" dirty="0" smtClean="0"/>
              <a:t>Linda K. </a:t>
            </a:r>
            <a:r>
              <a:rPr lang="fr-FR" sz="2400" dirty="0" err="1" smtClean="0"/>
              <a:t>Kerber</a:t>
            </a:r>
            <a:r>
              <a:rPr lang="fr-FR" sz="2400" dirty="0" smtClean="0"/>
              <a:t>, </a:t>
            </a:r>
            <a:r>
              <a:rPr lang="fr-FR" sz="2400" i="1" dirty="0" err="1" smtClean="0"/>
              <a:t>Toward</a:t>
            </a:r>
            <a:r>
              <a:rPr lang="fr-FR" sz="2400" i="1" dirty="0" smtClean="0"/>
              <a:t> an </a:t>
            </a:r>
            <a:r>
              <a:rPr lang="fr-FR" sz="2400" i="1" dirty="0" err="1" smtClean="0"/>
              <a:t>Intellectual</a:t>
            </a:r>
            <a:r>
              <a:rPr lang="fr-FR" sz="2400" i="1" dirty="0" smtClean="0"/>
              <a:t> </a:t>
            </a:r>
            <a:r>
              <a:rPr lang="fr-FR" sz="2400" i="1" dirty="0" err="1" smtClean="0"/>
              <a:t>History</a:t>
            </a:r>
            <a:r>
              <a:rPr lang="fr-FR" sz="2400" i="1" dirty="0" smtClean="0"/>
              <a:t> of </a:t>
            </a:r>
            <a:r>
              <a:rPr lang="fr-FR" sz="2400" i="1" dirty="0" err="1" smtClean="0"/>
              <a:t>Women</a:t>
            </a:r>
            <a:r>
              <a:rPr lang="fr-FR" sz="2400" dirty="0" smtClean="0"/>
              <a:t>, p. 19.</a:t>
            </a:r>
          </a:p>
          <a:p>
            <a:pPr marL="0" indent="0" algn="r">
              <a:buNone/>
            </a:pPr>
            <a:r>
              <a:rPr lang="fr-FR" sz="2400" smtClean="0"/>
              <a:t>Traduction libre</a:t>
            </a:r>
            <a:endParaRPr lang="fr-FR" sz="2400" dirty="0" smtClean="0"/>
          </a:p>
          <a:p>
            <a:pPr marL="0" indent="0">
              <a:buNone/>
            </a:pPr>
            <a:r>
              <a:rPr lang="fr-FR" dirty="0"/>
              <a:t>	</a:t>
            </a:r>
            <a:r>
              <a:rPr lang="fr-FR" dirty="0" smtClean="0"/>
              <a:t>	</a:t>
            </a:r>
            <a:endParaRPr lang="fr-FR" dirty="0"/>
          </a:p>
        </p:txBody>
      </p:sp>
    </p:spTree>
    <p:extLst>
      <p:ext uri="{BB962C8B-B14F-4D97-AF65-F5344CB8AC3E}">
        <p14:creationId xmlns:p14="http://schemas.microsoft.com/office/powerpoint/2010/main" xmlns="" val="20094793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qu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ir">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1520</TotalTime>
  <Words>675</Words>
  <Application>Microsoft Office PowerPoint</Application>
  <PresentationFormat>On-screen Show (4:3)</PresentationFormat>
  <Paragraphs>104</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Civique</vt:lpstr>
      <vt:lpstr>Noir</vt:lpstr>
      <vt:lpstr>Présenter vos recherches de manière efficace et concise</vt:lpstr>
      <vt:lpstr>Plan de la présentation</vt:lpstr>
      <vt:lpstr>I. Présenter vos recherches</vt:lpstr>
      <vt:lpstr>I. Présenter vos recherches</vt:lpstr>
      <vt:lpstr>II. Présentation PowerPoint</vt:lpstr>
      <vt:lpstr>Diapositive 1</vt:lpstr>
      <vt:lpstr>Colloque de l’Association française d’études canadiennes, Paris, 15 juin 2017</vt:lpstr>
      <vt:lpstr>Diapositive 2 et 3</vt:lpstr>
      <vt:lpstr>Femmes et fédéralisme après un siècle de cohabitation </vt:lpstr>
      <vt:lpstr>Femmes et fédéralisme après un siècle de cohabitation </vt:lpstr>
      <vt:lpstr>I. Présentation du corpus et des femmes à l’étude (diapositive 4) </vt:lpstr>
      <vt:lpstr>Diapositives 5 à 9 contenu</vt:lpstr>
      <vt:lpstr>Diapositive 10</vt:lpstr>
      <vt:lpstr>II. Présentation PowerPoint</vt:lpstr>
      <vt:lpstr>III. Écrire un résumé</vt:lpstr>
      <vt:lpstr>III. Écrire un résumé</vt:lpstr>
      <vt:lpstr>III. Écrire un résumé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Présenter vos recherches de manière efficace et concise</dc:title>
  <dc:creator>Valérie Lapointe-Gagnon</dc:creator>
  <cp:lastModifiedBy>Valerie</cp:lastModifiedBy>
  <cp:revision>25</cp:revision>
  <dcterms:created xsi:type="dcterms:W3CDTF">2017-05-30T17:20:22Z</dcterms:created>
  <dcterms:modified xsi:type="dcterms:W3CDTF">2017-06-02T19:03:57Z</dcterms:modified>
</cp:coreProperties>
</file>