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5" r:id="rId3"/>
    <p:sldId id="273" r:id="rId4"/>
    <p:sldId id="272" r:id="rId5"/>
    <p:sldId id="274" r:id="rId6"/>
    <p:sldId id="258" r:id="rId7"/>
    <p:sldId id="271" r:id="rId8"/>
    <p:sldId id="276" r:id="rId9"/>
    <p:sldId id="262" r:id="rId10"/>
    <p:sldId id="266" r:id="rId11"/>
    <p:sldId id="270" r:id="rId12"/>
    <p:sldId id="263" r:id="rId13"/>
    <p:sldId id="267" r:id="rId14"/>
    <p:sldId id="264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" initials="a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86A4-90F4-459A-A99E-797ED2182C7A}" type="datetimeFigureOut">
              <a:rPr lang="en-CA" smtClean="0"/>
              <a:pPr/>
              <a:t>2018-05-01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407-7ADF-4331-91DA-48FD817565A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86A4-90F4-459A-A99E-797ED2182C7A}" type="datetimeFigureOut">
              <a:rPr lang="en-CA" smtClean="0"/>
              <a:pPr/>
              <a:t>2018-05-01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407-7ADF-4331-91DA-48FD817565A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86A4-90F4-459A-A99E-797ED2182C7A}" type="datetimeFigureOut">
              <a:rPr lang="en-CA" smtClean="0"/>
              <a:pPr/>
              <a:t>2018-05-01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407-7ADF-4331-91DA-48FD817565A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86A4-90F4-459A-A99E-797ED2182C7A}" type="datetimeFigureOut">
              <a:rPr lang="en-CA" smtClean="0"/>
              <a:pPr/>
              <a:t>2018-05-01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407-7ADF-4331-91DA-48FD817565A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86A4-90F4-459A-A99E-797ED2182C7A}" type="datetimeFigureOut">
              <a:rPr lang="en-CA" smtClean="0"/>
              <a:pPr/>
              <a:t>2018-05-01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407-7ADF-4331-91DA-48FD817565A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86A4-90F4-459A-A99E-797ED2182C7A}" type="datetimeFigureOut">
              <a:rPr lang="en-CA" smtClean="0"/>
              <a:pPr/>
              <a:t>2018-05-01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407-7ADF-4331-91DA-48FD817565A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86A4-90F4-459A-A99E-797ED2182C7A}" type="datetimeFigureOut">
              <a:rPr lang="en-CA" smtClean="0"/>
              <a:pPr/>
              <a:t>2018-05-01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407-7ADF-4331-91DA-48FD817565A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86A4-90F4-459A-A99E-797ED2182C7A}" type="datetimeFigureOut">
              <a:rPr lang="en-CA" smtClean="0"/>
              <a:pPr/>
              <a:t>2018-05-01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407-7ADF-4331-91DA-48FD817565A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86A4-90F4-459A-A99E-797ED2182C7A}" type="datetimeFigureOut">
              <a:rPr lang="en-CA" smtClean="0"/>
              <a:pPr/>
              <a:t>2018-05-01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407-7ADF-4331-91DA-48FD817565A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86A4-90F4-459A-A99E-797ED2182C7A}" type="datetimeFigureOut">
              <a:rPr lang="en-CA" smtClean="0"/>
              <a:pPr/>
              <a:t>2018-05-01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407-7ADF-4331-91DA-48FD817565AB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786A4-90F4-459A-A99E-797ED2182C7A}" type="datetimeFigureOut">
              <a:rPr lang="en-CA" smtClean="0"/>
              <a:pPr/>
              <a:t>2018-05-01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9B407-7ADF-4331-91DA-48FD817565AB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E9786A4-90F4-459A-A99E-797ED2182C7A}" type="datetimeFigureOut">
              <a:rPr lang="en-CA" smtClean="0"/>
              <a:pPr/>
              <a:t>2018-05-01</a:t>
            </a:fld>
            <a:endParaRPr lang="en-CA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469B407-7ADF-4331-91DA-48FD817565AB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838200"/>
            <a:ext cx="7772400" cy="2658406"/>
          </a:xfrm>
        </p:spPr>
        <p:txBody>
          <a:bodyPr>
            <a:noAutofit/>
          </a:bodyPr>
          <a:lstStyle/>
          <a:p>
            <a:r>
              <a:rPr lang="fr-CA" sz="3600" dirty="0" smtClean="0"/>
              <a:t>Rencontre d’information pour les récipiendaires des Bourses Apprentis-Chercheurs, Roger S. Smith  et CNFS</a:t>
            </a:r>
            <a:endParaRPr lang="en-CA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3810000"/>
            <a:ext cx="548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i="1" dirty="0" smtClean="0"/>
              <a:t>Présenté par le bureau de la recherche</a:t>
            </a:r>
            <a:endParaRPr lang="en-CA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838200"/>
            <a:ext cx="3931920" cy="43891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5184648"/>
          </a:xfrm>
          <a:noFill/>
        </p:spPr>
        <p:txBody>
          <a:bodyPr>
            <a:normAutofit fontScale="70000" lnSpcReduction="20000"/>
          </a:bodyPr>
          <a:lstStyle/>
          <a:p>
            <a:endParaRPr lang="fr-FR" dirty="0" smtClean="0"/>
          </a:p>
          <a:p>
            <a:pPr marL="0" indent="0" algn="just">
              <a:buNone/>
            </a:pPr>
            <a:r>
              <a:rPr lang="fr-FR" dirty="0"/>
              <a:t>Courte présentation </a:t>
            </a:r>
            <a:r>
              <a:rPr lang="fr-FR" dirty="0" smtClean="0"/>
              <a:t>avec 2-3 diapositives </a:t>
            </a:r>
            <a:r>
              <a:rPr lang="fr-FR" dirty="0"/>
              <a:t>maximum</a:t>
            </a:r>
            <a:r>
              <a:rPr lang="fr-FR" dirty="0" smtClean="0"/>
              <a:t>! </a:t>
            </a:r>
            <a:r>
              <a:rPr lang="fr-FR" dirty="0"/>
              <a:t>Les échanges et le dialogue sont les aspects les plus importants</a:t>
            </a:r>
            <a:r>
              <a:rPr lang="fr-FR" dirty="0" smtClean="0"/>
              <a:t>!</a:t>
            </a:r>
          </a:p>
          <a:p>
            <a:pPr marL="0" indent="0" algn="just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Présentation:</a:t>
            </a:r>
          </a:p>
          <a:p>
            <a:pPr marL="0" indent="0" algn="just">
              <a:buNone/>
            </a:pPr>
            <a:endParaRPr lang="fr-FR" dirty="0"/>
          </a:p>
          <a:p>
            <a:pPr lvl="0" algn="just"/>
            <a:r>
              <a:rPr lang="fr-FR" dirty="0"/>
              <a:t>Partager un résumé de votre projet de recherche (1 diapo)</a:t>
            </a:r>
          </a:p>
          <a:p>
            <a:pPr lvl="0" algn="just"/>
            <a:r>
              <a:rPr lang="fr-FR" dirty="0"/>
              <a:t>Partager </a:t>
            </a:r>
            <a:r>
              <a:rPr lang="fr-FR" dirty="0" smtClean="0"/>
              <a:t>votre démarche et quelques résultats </a:t>
            </a:r>
            <a:r>
              <a:rPr lang="fr-FR" dirty="0"/>
              <a:t>de votre </a:t>
            </a:r>
            <a:r>
              <a:rPr lang="fr-FR" dirty="0" smtClean="0"/>
              <a:t>recherche ( si vous en avez!) </a:t>
            </a:r>
            <a:r>
              <a:rPr lang="fr-FR" dirty="0"/>
              <a:t>(1 diapo);</a:t>
            </a:r>
          </a:p>
          <a:p>
            <a:pPr lvl="0" algn="just"/>
            <a:r>
              <a:rPr lang="fr-FR" dirty="0"/>
              <a:t>Partager vos défis et soulever </a:t>
            </a:r>
            <a:r>
              <a:rPr lang="fr-FR" dirty="0" smtClean="0"/>
              <a:t>vos questions </a:t>
            </a:r>
            <a:r>
              <a:rPr lang="fr-FR" dirty="0"/>
              <a:t>dans le cadre de votre projet de recherche </a:t>
            </a:r>
            <a:r>
              <a:rPr lang="fr-FR" dirty="0" smtClean="0"/>
              <a:t>(une diapositive </a:t>
            </a:r>
            <a:r>
              <a:rPr lang="fr-FR" dirty="0"/>
              <a:t>n’est pas nécessaire).</a:t>
            </a:r>
          </a:p>
          <a:p>
            <a:endParaRPr lang="en-US" dirty="0"/>
          </a:p>
        </p:txBody>
      </p:sp>
      <p:sp>
        <p:nvSpPr>
          <p:cNvPr id="5" name="AutoShape 2" descr="Résultats de recherche d'images pour « clip art + ppt presentation 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5400" y="1295400"/>
            <a:ext cx="2524125" cy="336232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1357290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71600" y="1371600"/>
            <a:ext cx="2466975" cy="3352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838200"/>
            <a:ext cx="3931920" cy="5413248"/>
          </a:xfrm>
        </p:spPr>
        <p:txBody>
          <a:bodyPr>
            <a:normAutofit/>
          </a:bodyPr>
          <a:lstStyle/>
          <a:p>
            <a:pPr algn="just"/>
            <a:r>
              <a:rPr lang="fr-FR" sz="2000" dirty="0" smtClean="0"/>
              <a:t>Pour chaque atelier, deux étudiants seront responsable de présenter leur recherche;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dirty="0" smtClean="0"/>
              <a:t>Un maximum de 20 minutes sera accordé pour chaque présentation;</a:t>
            </a:r>
          </a:p>
          <a:p>
            <a:pPr algn="just"/>
            <a:endParaRPr lang="fr-FR" sz="2000" dirty="0" smtClean="0"/>
          </a:p>
          <a:p>
            <a:pPr algn="just"/>
            <a:r>
              <a:rPr lang="fr-FR" sz="2000" dirty="0" smtClean="0"/>
              <a:t>La période de dialogue pourra variée de 10-20 minutes pour chaque présentation.   </a:t>
            </a:r>
            <a:r>
              <a:rPr lang="fr-FR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5584965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066800"/>
            <a:ext cx="8183880" cy="464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b="1" dirty="0"/>
              <a:t>Rapport d’achèvement du projet de recherche au 1</a:t>
            </a:r>
            <a:r>
              <a:rPr lang="fr-CA" b="1" baseline="30000" dirty="0"/>
              <a:t>er</a:t>
            </a:r>
            <a:r>
              <a:rPr lang="fr-CA" b="1" dirty="0"/>
              <a:t> cycle financé par </a:t>
            </a:r>
            <a:endParaRPr lang="en-US" dirty="0"/>
          </a:p>
          <a:p>
            <a:pPr marL="0" indent="0" algn="ctr">
              <a:buNone/>
            </a:pPr>
            <a:r>
              <a:rPr lang="fr-CA" b="1" dirty="0"/>
              <a:t>la Bourse Roger S. Smith et la bourse apprenti-chercheur </a:t>
            </a:r>
            <a:endParaRPr lang="en-US" dirty="0"/>
          </a:p>
        </p:txBody>
      </p:sp>
      <p:pic>
        <p:nvPicPr>
          <p:cNvPr id="20482" name="Picture 2" descr="Image result for écri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3352800"/>
            <a:ext cx="4791075" cy="21436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57200" y="381000"/>
            <a:ext cx="8153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CA" sz="1200" b="1" dirty="0" smtClean="0"/>
          </a:p>
          <a:p>
            <a:r>
              <a:rPr lang="fr-CA" sz="1200" b="1" dirty="0" smtClean="0"/>
              <a:t>Nom </a:t>
            </a:r>
            <a:r>
              <a:rPr lang="fr-CA" sz="1200" b="1" dirty="0"/>
              <a:t>de l’étudiant </a:t>
            </a:r>
            <a:r>
              <a:rPr lang="fr-CA" sz="1200" b="1" dirty="0" smtClean="0"/>
              <a:t>(e ):</a:t>
            </a:r>
            <a:endParaRPr lang="en-US" sz="1200" dirty="0"/>
          </a:p>
          <a:p>
            <a:r>
              <a:rPr lang="fr-CA" sz="1200" b="1" dirty="0"/>
              <a:t>Nom du </a:t>
            </a:r>
            <a:r>
              <a:rPr lang="fr-CA" sz="1200" b="1" dirty="0" smtClean="0"/>
              <a:t>superviseur (e) et </a:t>
            </a:r>
            <a:r>
              <a:rPr lang="fr-CA" sz="1200" b="1" dirty="0" err="1" smtClean="0"/>
              <a:t>co</a:t>
            </a:r>
            <a:r>
              <a:rPr lang="fr-CA" sz="1200" b="1" dirty="0"/>
              <a:t>-superviseur (e)  :</a:t>
            </a:r>
            <a:endParaRPr lang="en-US" sz="1200" dirty="0"/>
          </a:p>
          <a:p>
            <a:r>
              <a:rPr lang="fr-CA" sz="1200" b="1" dirty="0"/>
              <a:t>Nom de la bourse :</a:t>
            </a:r>
            <a:endParaRPr lang="en-US" sz="1200" dirty="0"/>
          </a:p>
          <a:p>
            <a:r>
              <a:rPr lang="fr-CA" sz="1200" b="1" dirty="0"/>
              <a:t> </a:t>
            </a:r>
            <a:endParaRPr lang="en-US" sz="1200" dirty="0"/>
          </a:p>
          <a:p>
            <a:r>
              <a:rPr lang="fr-CA" sz="1600" b="1" dirty="0"/>
              <a:t>Titre du projet :</a:t>
            </a:r>
            <a:endParaRPr lang="en-US" sz="1600" dirty="0"/>
          </a:p>
          <a:p>
            <a:r>
              <a:rPr lang="fr-CA" dirty="0"/>
              <a:t> 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CA" sz="1600" b="1" dirty="0"/>
              <a:t>Résumé du projet (100 mots</a:t>
            </a:r>
            <a:r>
              <a:rPr lang="fr-CA" sz="1600" b="1" dirty="0" smtClean="0"/>
              <a:t>) en français et en anglais:</a:t>
            </a:r>
            <a:r>
              <a:rPr lang="fr-CA" sz="1600" dirty="0"/>
              <a:t> </a:t>
            </a:r>
            <a:endParaRPr lang="en-US" sz="1600" dirty="0"/>
          </a:p>
          <a:p>
            <a:r>
              <a:rPr lang="fr-CA" sz="1600" b="1" dirty="0"/>
              <a:t> </a:t>
            </a:r>
            <a:endParaRPr lang="en-US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CA" sz="1600" b="1" dirty="0"/>
              <a:t>Résumé des résultats du projet de recherche </a:t>
            </a:r>
            <a:r>
              <a:rPr lang="fr-CA" sz="1600" b="1" dirty="0" smtClean="0"/>
              <a:t>(500 -800 mots):</a:t>
            </a:r>
            <a:endParaRPr lang="en-US" sz="1600" dirty="0"/>
          </a:p>
          <a:p>
            <a:pPr algn="just"/>
            <a:r>
              <a:rPr lang="fr-CA" sz="1600" dirty="0" smtClean="0"/>
              <a:t>Inclure </a:t>
            </a:r>
            <a:r>
              <a:rPr lang="fr-CA" sz="1600" dirty="0"/>
              <a:t>la démarche suivie, les résultats obtenus, les questions qui ont été soulevées, les réponses à celles-ci et les suggestions pour des futures </a:t>
            </a:r>
            <a:r>
              <a:rPr lang="fr-CA" sz="1600" dirty="0" smtClean="0"/>
              <a:t>recherches; l’impact sur les collectivités.</a:t>
            </a:r>
            <a:r>
              <a:rPr lang="fr-CA" sz="1600" dirty="0"/>
              <a:t> </a:t>
            </a:r>
            <a:endParaRPr lang="en-US" sz="1600" dirty="0"/>
          </a:p>
          <a:p>
            <a:r>
              <a:rPr lang="fr-CA" sz="1600" dirty="0"/>
              <a:t> </a:t>
            </a:r>
            <a:endParaRPr lang="en-US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CA" sz="1600" b="1" dirty="0"/>
              <a:t>Formation professionnelle </a:t>
            </a:r>
            <a:r>
              <a:rPr lang="fr-CA" sz="1600" b="1" dirty="0" smtClean="0"/>
              <a:t>(200-300 </a:t>
            </a:r>
            <a:r>
              <a:rPr lang="fr-CA" sz="1600" b="1" dirty="0"/>
              <a:t>mots):</a:t>
            </a:r>
            <a:endParaRPr lang="en-US" sz="1600" dirty="0"/>
          </a:p>
          <a:p>
            <a:pPr algn="just"/>
            <a:r>
              <a:rPr lang="fr-CA" sz="1600" dirty="0"/>
              <a:t>Dans quelles mesures cette bourse vous a permis de développer votre curiosité intellectuelle; vos habiletés d’enquête et le développement de compétences essentielles </a:t>
            </a:r>
            <a:r>
              <a:rPr lang="fr-CA" sz="1600" dirty="0" smtClean="0"/>
              <a:t>telles: </a:t>
            </a:r>
            <a:r>
              <a:rPr lang="fr-CA" sz="1600" dirty="0"/>
              <a:t>que la pensée critique, la résolution de problème, la communication et la </a:t>
            </a:r>
            <a:r>
              <a:rPr lang="fr-CA" sz="1600" dirty="0" smtClean="0"/>
              <a:t>collaboration, la </a:t>
            </a:r>
            <a:r>
              <a:rPr lang="fr-CA" sz="1600" dirty="0" err="1" smtClean="0"/>
              <a:t>littératie</a:t>
            </a:r>
            <a:r>
              <a:rPr lang="fr-CA" sz="1600" dirty="0" smtClean="0"/>
              <a:t> numérique.</a:t>
            </a:r>
          </a:p>
          <a:p>
            <a:pPr algn="just"/>
            <a:endParaRPr lang="fr-CA" sz="16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fr-CA" sz="1600" b="1" dirty="0" smtClean="0"/>
              <a:t>Dissémination de vos résultats d’apprentissage (50-100 mots) 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CA" sz="1600" dirty="0" smtClean="0"/>
              <a:t>Conférence (ACFAS- sessions des affiches obligatoire); colloque; journée d’</a:t>
            </a:r>
            <a:r>
              <a:rPr lang="fr-CA" sz="1600" dirty="0"/>
              <a:t> é</a:t>
            </a:r>
            <a:r>
              <a:rPr lang="fr-CA" sz="1600" dirty="0" smtClean="0"/>
              <a:t>tudes ; dans le cadre d’un cours; présentation auprès d’associations ou groupes communautaires.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fr-CA" sz="1600" dirty="0" smtClean="0"/>
              <a:t>Articles dans un journal scientifique ou « Newsletters » pour étudiants</a:t>
            </a:r>
            <a:endParaRPr lang="en-US" sz="16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048177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762000"/>
            <a:ext cx="8183880" cy="39563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CA" sz="3600" b="1" dirty="0" smtClean="0"/>
              <a:t>Participation à la session des affiches  lors du colloque annuel de l’ACFAS</a:t>
            </a:r>
          </a:p>
          <a:p>
            <a:pPr algn="ctr">
              <a:buNone/>
            </a:pPr>
            <a:r>
              <a:rPr lang="fr-CA" sz="3600" b="1" dirty="0" smtClean="0"/>
              <a:t>(obligatoire)</a:t>
            </a:r>
          </a:p>
          <a:p>
            <a:pPr algn="ctr">
              <a:buNone/>
            </a:pPr>
            <a:endParaRPr lang="fr-CA" sz="3600" b="1" dirty="0" smtClean="0"/>
          </a:p>
          <a:p>
            <a:pPr algn="ctr">
              <a:buNone/>
            </a:pPr>
            <a:r>
              <a:rPr lang="fr-CA" sz="3600" b="1" dirty="0" smtClean="0"/>
              <a:t> </a:t>
            </a:r>
            <a:endParaRPr lang="en-CA" sz="3600" b="1" dirty="0"/>
          </a:p>
        </p:txBody>
      </p:sp>
      <p:sp>
        <p:nvSpPr>
          <p:cNvPr id="5" name="AutoShape 6" descr="Image result for session poster +conference+clip ar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19400" y="3276600"/>
            <a:ext cx="3429000" cy="23622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762000"/>
            <a:ext cx="8183880" cy="395630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CA" sz="3600" b="1" dirty="0" smtClean="0"/>
              <a:t>Bonne continuité avec votre recherche</a:t>
            </a:r>
            <a:endParaRPr lang="en-CA" sz="3600" b="1" dirty="0"/>
          </a:p>
        </p:txBody>
      </p:sp>
      <p:pic>
        <p:nvPicPr>
          <p:cNvPr id="22530" name="Picture 2" descr="Image result for bon travai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057400"/>
            <a:ext cx="4173250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elicitation +clip art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71600"/>
            <a:ext cx="47244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38284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pPr algn="ctr"/>
            <a:r>
              <a:rPr lang="fr-CA" dirty="0" smtClean="0"/>
              <a:t>Roger S. Smith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183880" cy="4187952"/>
          </a:xfrm>
        </p:spPr>
        <p:txBody>
          <a:bodyPr/>
          <a:lstStyle/>
          <a:p>
            <a:r>
              <a:rPr lang="fr-CA" dirty="0" err="1" smtClean="0"/>
              <a:t>Billal</a:t>
            </a:r>
            <a:r>
              <a:rPr lang="fr-CA" dirty="0" smtClean="0"/>
              <a:t> </a:t>
            </a:r>
            <a:r>
              <a:rPr lang="fr-CA" dirty="0" err="1" smtClean="0"/>
              <a:t>Haji</a:t>
            </a:r>
            <a:endParaRPr lang="fr-CA" dirty="0" smtClean="0"/>
          </a:p>
          <a:p>
            <a:r>
              <a:rPr lang="fr-CA" dirty="0" smtClean="0"/>
              <a:t>Julia Seymour</a:t>
            </a:r>
          </a:p>
          <a:p>
            <a:r>
              <a:rPr lang="fr-CA" dirty="0" smtClean="0"/>
              <a:t>Marie Isidore</a:t>
            </a:r>
          </a:p>
          <a:p>
            <a:r>
              <a:rPr lang="fr-CA" dirty="0" smtClean="0"/>
              <a:t>Timothy Van den Brink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/>
          <a:lstStyle/>
          <a:p>
            <a:pPr algn="ctr"/>
            <a:r>
              <a:rPr lang="fr-CA" smtClean="0"/>
              <a:t>Apprentis-Chercheurs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183880" cy="4187952"/>
          </a:xfrm>
        </p:spPr>
        <p:txBody>
          <a:bodyPr/>
          <a:lstStyle/>
          <a:p>
            <a:r>
              <a:rPr lang="fr-CA" dirty="0" smtClean="0"/>
              <a:t>Betty </a:t>
            </a:r>
            <a:r>
              <a:rPr lang="fr-CA" dirty="0" err="1" smtClean="0"/>
              <a:t>Nseka</a:t>
            </a:r>
            <a:r>
              <a:rPr lang="fr-CA" dirty="0" smtClean="0"/>
              <a:t> </a:t>
            </a:r>
            <a:r>
              <a:rPr lang="fr-CA" dirty="0" err="1" smtClean="0"/>
              <a:t>Songo</a:t>
            </a:r>
            <a:endParaRPr lang="fr-CA" dirty="0" smtClean="0"/>
          </a:p>
          <a:p>
            <a:r>
              <a:rPr lang="fr-CA" dirty="0" err="1" smtClean="0"/>
              <a:t>Brenna</a:t>
            </a:r>
            <a:r>
              <a:rPr lang="fr-CA" dirty="0" smtClean="0"/>
              <a:t> </a:t>
            </a:r>
            <a:r>
              <a:rPr lang="fr-CA" dirty="0" err="1" smtClean="0"/>
              <a:t>Haggarty</a:t>
            </a:r>
            <a:endParaRPr lang="fr-CA" dirty="0" smtClean="0"/>
          </a:p>
          <a:p>
            <a:r>
              <a:rPr lang="fr-CA" dirty="0" smtClean="0"/>
              <a:t>Claudia </a:t>
            </a:r>
            <a:r>
              <a:rPr lang="fr-CA" dirty="0" err="1" smtClean="0"/>
              <a:t>Holody</a:t>
            </a:r>
            <a:endParaRPr lang="fr-CA" dirty="0" smtClean="0"/>
          </a:p>
          <a:p>
            <a:r>
              <a:rPr lang="fr-CA" dirty="0" smtClean="0"/>
              <a:t>Cynthia </a:t>
            </a:r>
            <a:r>
              <a:rPr lang="fr-CA" dirty="0" err="1" smtClean="0"/>
              <a:t>Tsopdieu</a:t>
            </a:r>
            <a:endParaRPr lang="fr-CA" dirty="0" smtClean="0"/>
          </a:p>
          <a:p>
            <a:r>
              <a:rPr lang="fr-CA" dirty="0" err="1" smtClean="0"/>
              <a:t>Genevieve</a:t>
            </a:r>
            <a:r>
              <a:rPr lang="fr-CA" dirty="0" smtClean="0"/>
              <a:t> Bouchard</a:t>
            </a:r>
          </a:p>
          <a:p>
            <a:r>
              <a:rPr lang="fr-CA" dirty="0" smtClean="0"/>
              <a:t>Gladys </a:t>
            </a:r>
            <a:r>
              <a:rPr lang="fr-CA" dirty="0" err="1" smtClean="0"/>
              <a:t>Sina</a:t>
            </a: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/>
          <a:lstStyle/>
          <a:p>
            <a:pPr algn="ctr"/>
            <a:r>
              <a:rPr lang="fr-CA" dirty="0" smtClean="0"/>
              <a:t>Apprentis-Chercheurs/CNFS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183880" cy="4187952"/>
          </a:xfrm>
        </p:spPr>
        <p:txBody>
          <a:bodyPr/>
          <a:lstStyle/>
          <a:p>
            <a:r>
              <a:rPr lang="fr-CA" dirty="0" err="1" smtClean="0"/>
              <a:t>Adamiatou</a:t>
            </a:r>
            <a:r>
              <a:rPr lang="fr-CA" dirty="0" smtClean="0"/>
              <a:t> Konaté </a:t>
            </a:r>
            <a:endParaRPr lang="en-C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CA" sz="3200" b="1" dirty="0" smtClean="0"/>
              <a:t>Survol de la rencontre</a:t>
            </a:r>
          </a:p>
          <a:p>
            <a:pPr algn="ctr">
              <a:buNone/>
            </a:pPr>
            <a:endParaRPr lang="fr-CA" sz="3200" b="1" dirty="0" smtClean="0"/>
          </a:p>
          <a:p>
            <a:pPr algn="just"/>
            <a:r>
              <a:rPr lang="fr-CA" sz="2400" dirty="0" smtClean="0"/>
              <a:t>Ateliers </a:t>
            </a:r>
            <a:r>
              <a:rPr lang="fr-CA" sz="2400" dirty="0"/>
              <a:t>de formation à la recherche et espaces de dialogues</a:t>
            </a:r>
          </a:p>
          <a:p>
            <a:pPr algn="just"/>
            <a:r>
              <a:rPr lang="fr-CA" sz="2400" dirty="0" smtClean="0"/>
              <a:t>Le contrat</a:t>
            </a:r>
          </a:p>
          <a:p>
            <a:pPr algn="just"/>
            <a:r>
              <a:rPr lang="fr-CA" sz="2400" dirty="0" smtClean="0"/>
              <a:t>Le rapport d’achèvement</a:t>
            </a:r>
          </a:p>
          <a:p>
            <a:pPr algn="just"/>
            <a:r>
              <a:rPr lang="fr-CA" sz="2400" dirty="0" smtClean="0"/>
              <a:t>Le symposium de la recherche au 1</a:t>
            </a:r>
            <a:r>
              <a:rPr lang="fr-CA" sz="2400" baseline="30000" dirty="0" smtClean="0"/>
              <a:t>er</a:t>
            </a:r>
            <a:r>
              <a:rPr lang="fr-CA" sz="2400" dirty="0" smtClean="0"/>
              <a:t> cycle</a:t>
            </a:r>
          </a:p>
          <a:p>
            <a:pPr algn="just"/>
            <a:r>
              <a:rPr lang="fr-CA" sz="2400" dirty="0" smtClean="0"/>
              <a:t>Période de questions</a:t>
            </a:r>
            <a:endParaRPr lang="en-CA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/>
          <a:lstStyle/>
          <a:p>
            <a:pPr algn="ctr"/>
            <a:r>
              <a:rPr lang="fr-CA" dirty="0" smtClean="0"/>
              <a:t>Ateliers de formation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752600"/>
            <a:ext cx="8077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CA" sz="2400" b="1" dirty="0" smtClean="0"/>
              <a:t>16 mai, 11h-12h30 </a:t>
            </a:r>
          </a:p>
          <a:p>
            <a:r>
              <a:rPr lang="fr-CA" sz="2400" b="1" dirty="0" smtClean="0"/>
              <a:t> </a:t>
            </a:r>
            <a:r>
              <a:rPr lang="fr-CA" sz="2400" dirty="0" smtClean="0"/>
              <a:t>Anne </a:t>
            </a:r>
            <a:r>
              <a:rPr lang="fr-CA" sz="2400" dirty="0" err="1" smtClean="0"/>
              <a:t>Boerger</a:t>
            </a:r>
            <a:r>
              <a:rPr lang="fr-CA" sz="2400" dirty="0" smtClean="0"/>
              <a:t>, carte conceptuelle</a:t>
            </a:r>
          </a:p>
          <a:p>
            <a:endParaRPr lang="fr-CA" sz="2400" dirty="0" smtClean="0"/>
          </a:p>
          <a:p>
            <a:pPr>
              <a:buFontTx/>
              <a:buChar char="-"/>
            </a:pPr>
            <a:r>
              <a:rPr lang="fr-CA" sz="2400" b="1" dirty="0" smtClean="0"/>
              <a:t>22 mai, 11h-12h30</a:t>
            </a:r>
          </a:p>
          <a:p>
            <a:r>
              <a:rPr lang="fr-CA" sz="2400" b="1" dirty="0" smtClean="0"/>
              <a:t> </a:t>
            </a:r>
            <a:r>
              <a:rPr lang="fr-CA" sz="2400" dirty="0" smtClean="0"/>
              <a:t>URI – How to design a poster</a:t>
            </a:r>
          </a:p>
          <a:p>
            <a:endParaRPr lang="fr-CA" sz="2400" dirty="0" smtClean="0"/>
          </a:p>
          <a:p>
            <a:pPr>
              <a:buFontTx/>
              <a:buChar char="-"/>
            </a:pPr>
            <a:r>
              <a:rPr lang="fr-CA" sz="2400" b="1" dirty="0" smtClean="0"/>
              <a:t> 4 juin, 11h-12h30</a:t>
            </a:r>
          </a:p>
          <a:p>
            <a:r>
              <a:rPr lang="fr-CA" sz="2400" b="1" dirty="0" smtClean="0"/>
              <a:t> </a:t>
            </a:r>
            <a:r>
              <a:rPr lang="fr-CA" sz="2400" dirty="0" smtClean="0"/>
              <a:t>Atelier de recherche bibliographique</a:t>
            </a:r>
          </a:p>
          <a:p>
            <a:endParaRPr lang="fr-CA" sz="2400" dirty="0" smtClean="0"/>
          </a:p>
          <a:p>
            <a:pPr>
              <a:buFontTx/>
              <a:buChar char="-"/>
            </a:pPr>
            <a:r>
              <a:rPr lang="fr-CA" sz="2400" b="1" dirty="0" smtClean="0"/>
              <a:t> 7 juin, 11h-12h30</a:t>
            </a:r>
          </a:p>
          <a:p>
            <a:r>
              <a:rPr lang="fr-CA" sz="2400" b="1" dirty="0" smtClean="0"/>
              <a:t> </a:t>
            </a:r>
            <a:r>
              <a:rPr lang="fr-CA" sz="2400" dirty="0" smtClean="0"/>
              <a:t>Atelier </a:t>
            </a:r>
            <a:r>
              <a:rPr lang="fr-CA" sz="2400" dirty="0" err="1" smtClean="0"/>
              <a:t>RefWorks</a:t>
            </a:r>
            <a:endParaRPr lang="en-CA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Contrat</a:t>
            </a:r>
            <a:r>
              <a:rPr lang="en-US" dirty="0" smtClean="0"/>
              <a:t>: </a:t>
            </a:r>
          </a:p>
          <a:p>
            <a:r>
              <a:rPr lang="en-US" dirty="0" err="1" smtClean="0"/>
              <a:t>Deux</a:t>
            </a:r>
            <a:r>
              <a:rPr lang="en-US" dirty="0" smtClean="0"/>
              <a:t> </a:t>
            </a:r>
            <a:r>
              <a:rPr lang="en-US" dirty="0" err="1" smtClean="0"/>
              <a:t>versements</a:t>
            </a:r>
            <a:r>
              <a:rPr lang="en-US" dirty="0" smtClean="0"/>
              <a:t> de 2500$ :</a:t>
            </a:r>
          </a:p>
          <a:p>
            <a:r>
              <a:rPr lang="en-US" dirty="0" smtClean="0"/>
              <a:t>Premier </a:t>
            </a:r>
            <a:r>
              <a:rPr lang="en-US" dirty="0" err="1" smtClean="0"/>
              <a:t>versement</a:t>
            </a:r>
            <a:r>
              <a:rPr lang="en-US" dirty="0" smtClean="0"/>
              <a:t>: fin </a:t>
            </a:r>
            <a:r>
              <a:rPr lang="en-US" dirty="0" err="1" smtClean="0"/>
              <a:t>juin</a:t>
            </a:r>
            <a:endParaRPr lang="en-US" dirty="0" smtClean="0"/>
          </a:p>
          <a:p>
            <a:r>
              <a:rPr lang="en-US" dirty="0" err="1" smtClean="0"/>
              <a:t>Deuxièment</a:t>
            </a:r>
            <a:r>
              <a:rPr lang="en-US" dirty="0" smtClean="0"/>
              <a:t> </a:t>
            </a:r>
            <a:r>
              <a:rPr lang="en-US" dirty="0" err="1" smtClean="0"/>
              <a:t>versement</a:t>
            </a:r>
            <a:r>
              <a:rPr lang="en-US" dirty="0" smtClean="0"/>
              <a:t> -fin </a:t>
            </a:r>
            <a:r>
              <a:rPr lang="en-US" dirty="0" err="1" smtClean="0"/>
              <a:t>août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Procédures</a:t>
            </a:r>
            <a:r>
              <a:rPr lang="en-US" dirty="0" smtClean="0"/>
              <a:t> pour le </a:t>
            </a:r>
            <a:r>
              <a:rPr lang="en-US" dirty="0" err="1" smtClean="0"/>
              <a:t>contrat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err="1" smtClean="0"/>
              <a:t>voir</a:t>
            </a:r>
            <a:r>
              <a:rPr lang="en-US" dirty="0" smtClean="0"/>
              <a:t> </a:t>
            </a:r>
            <a:r>
              <a:rPr lang="en-US" dirty="0" err="1" smtClean="0"/>
              <a:t>Noëlle</a:t>
            </a:r>
            <a:r>
              <a:rPr lang="en-US" dirty="0" smtClean="0"/>
              <a:t> </a:t>
            </a:r>
            <a:r>
              <a:rPr lang="en-US" dirty="0" err="1" smtClean="0"/>
              <a:t>Nyakadekere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fr-FR" dirty="0" smtClean="0"/>
              <a:t>coordonnatrice</a:t>
            </a:r>
            <a:r>
              <a:rPr lang="fr-FR" dirty="0"/>
              <a:t>, soutien à la recherche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2091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972" y="38100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/>
              <a:t>Les espaces de dialogues</a:t>
            </a:r>
            <a:br>
              <a:rPr lang="fr-CA" dirty="0"/>
            </a:b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510479" y="2133600"/>
            <a:ext cx="3931920" cy="348996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fr-CA" sz="3200" b="1" dirty="0" smtClean="0"/>
          </a:p>
          <a:p>
            <a:pPr algn="ctr">
              <a:buNone/>
            </a:pPr>
            <a:endParaRPr lang="fr-CA" sz="3200" b="1" dirty="0" smtClean="0"/>
          </a:p>
          <a:p>
            <a:pPr algn="ctr">
              <a:buNone/>
            </a:pPr>
            <a:endParaRPr lang="fr-CA" sz="3200" b="1" dirty="0" smtClean="0"/>
          </a:p>
          <a:p>
            <a:pPr algn="ctr">
              <a:buNone/>
            </a:pPr>
            <a:endParaRPr lang="fr-CA" sz="3200" b="1" dirty="0" smtClean="0"/>
          </a:p>
          <a:p>
            <a:pPr algn="ctr">
              <a:buNone/>
            </a:pPr>
            <a:endParaRPr lang="fr-CA" sz="3200" b="1" dirty="0" smtClean="0"/>
          </a:p>
          <a:p>
            <a:pPr algn="ctr">
              <a:buNone/>
            </a:pPr>
            <a:endParaRPr lang="fr-CA" sz="3200" b="1" dirty="0" smtClean="0"/>
          </a:p>
          <a:p>
            <a:pPr algn="ctr">
              <a:buNone/>
            </a:pPr>
            <a:endParaRPr lang="fr-CA" sz="3200" b="1" dirty="0" smtClean="0"/>
          </a:p>
          <a:p>
            <a:pPr algn="ctr">
              <a:buNone/>
            </a:pPr>
            <a:r>
              <a:rPr lang="fr-CA" sz="2100" b="1" dirty="0" smtClean="0"/>
              <a:t>Coordinatrice: </a:t>
            </a:r>
            <a:r>
              <a:rPr lang="fr-CA" sz="2100" dirty="0" smtClean="0"/>
              <a:t>Valérie Dionne</a:t>
            </a:r>
          </a:p>
          <a:p>
            <a:pPr algn="ctr">
              <a:buNone/>
            </a:pPr>
            <a:r>
              <a:rPr lang="fr-CA" sz="2100" dirty="0" smtClean="0"/>
              <a:t>vdionne@ualberta.ca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219200"/>
            <a:ext cx="3931920" cy="3962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But des </a:t>
            </a:r>
            <a:r>
              <a:rPr lang="en-US" b="1" dirty="0" err="1"/>
              <a:t>espaces</a:t>
            </a:r>
            <a:r>
              <a:rPr lang="en-US" b="1" dirty="0"/>
              <a:t> </a:t>
            </a:r>
            <a:r>
              <a:rPr lang="en-US" b="1" dirty="0" smtClean="0"/>
              <a:t>de dialogue</a:t>
            </a:r>
            <a:r>
              <a:rPr lang="en-US" b="1" dirty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lvl="0" indent="0" algn="just">
              <a:buNone/>
            </a:pPr>
            <a:r>
              <a:rPr lang="fr-CA" dirty="0"/>
              <a:t>Favoriser le développement d’une communauté de recherche afin de partager </a:t>
            </a:r>
            <a:r>
              <a:rPr lang="fr-CA" dirty="0" smtClean="0"/>
              <a:t>et </a:t>
            </a:r>
            <a:r>
              <a:rPr lang="fr-CA" dirty="0"/>
              <a:t>discuter </a:t>
            </a:r>
            <a:r>
              <a:rPr lang="fr-CA" dirty="0" smtClean="0"/>
              <a:t>à </a:t>
            </a:r>
            <a:r>
              <a:rPr lang="fr-CA" dirty="0"/>
              <a:t>propos de :</a:t>
            </a:r>
          </a:p>
          <a:p>
            <a:pPr marL="0" lvl="0" indent="0" algn="just">
              <a:buNone/>
            </a:pPr>
            <a:endParaRPr lang="en-US" dirty="0"/>
          </a:p>
          <a:p>
            <a:pPr lvl="0" algn="just"/>
            <a:r>
              <a:rPr lang="en-US" dirty="0" err="1" smtClean="0"/>
              <a:t>Votre</a:t>
            </a:r>
            <a:r>
              <a:rPr lang="en-US" dirty="0" smtClean="0"/>
              <a:t> </a:t>
            </a:r>
            <a:r>
              <a:rPr lang="en-US" dirty="0" err="1"/>
              <a:t>démarche</a:t>
            </a:r>
            <a:r>
              <a:rPr lang="en-US" dirty="0"/>
              <a:t> </a:t>
            </a:r>
            <a:r>
              <a:rPr lang="en-US" dirty="0" err="1"/>
              <a:t>d’enquête</a:t>
            </a:r>
            <a:r>
              <a:rPr lang="en-US" dirty="0"/>
              <a:t>;</a:t>
            </a:r>
          </a:p>
          <a:p>
            <a:pPr lvl="0" algn="just"/>
            <a:r>
              <a:rPr lang="fr-CA" dirty="0" smtClean="0"/>
              <a:t>Des </a:t>
            </a:r>
            <a:r>
              <a:rPr lang="fr-CA" dirty="0"/>
              <a:t>résultats que vous espérez   </a:t>
            </a:r>
          </a:p>
          <a:p>
            <a:pPr marL="0" lvl="0" indent="0" algn="just">
              <a:buNone/>
            </a:pPr>
            <a:r>
              <a:rPr lang="fr-CA" dirty="0"/>
              <a:t>   </a:t>
            </a:r>
            <a:r>
              <a:rPr lang="fr-CA" dirty="0" smtClean="0"/>
              <a:t> obtenir ;</a:t>
            </a:r>
            <a:endParaRPr lang="en-US" dirty="0" smtClean="0"/>
          </a:p>
          <a:p>
            <a:pPr lvl="0" algn="just"/>
            <a:r>
              <a:rPr lang="fr-CA" dirty="0"/>
              <a:t>D</a:t>
            </a:r>
            <a:r>
              <a:rPr lang="fr-CA" dirty="0" smtClean="0"/>
              <a:t>es </a:t>
            </a:r>
            <a:r>
              <a:rPr lang="fr-CA" dirty="0"/>
              <a:t>changements ou des  </a:t>
            </a:r>
          </a:p>
          <a:p>
            <a:pPr marL="0" lvl="0" indent="0" algn="just">
              <a:buNone/>
            </a:pPr>
            <a:r>
              <a:rPr lang="fr-CA" dirty="0" smtClean="0"/>
              <a:t>    </a:t>
            </a:r>
            <a:r>
              <a:rPr lang="fr-CA" dirty="0"/>
              <a:t>adaptations que vous devez</a:t>
            </a:r>
          </a:p>
          <a:p>
            <a:pPr marL="0" lvl="0" indent="0" algn="just">
              <a:buNone/>
            </a:pPr>
            <a:r>
              <a:rPr lang="fr-CA" dirty="0"/>
              <a:t>    apporter à votre projet ;</a:t>
            </a:r>
            <a:endParaRPr lang="en-US" dirty="0"/>
          </a:p>
          <a:p>
            <a:pPr lvl="0" algn="just"/>
            <a:r>
              <a:rPr lang="fr-CA" dirty="0"/>
              <a:t>D</a:t>
            </a:r>
            <a:r>
              <a:rPr lang="fr-CA" dirty="0" smtClean="0"/>
              <a:t>es </a:t>
            </a:r>
            <a:r>
              <a:rPr lang="fr-CA" dirty="0"/>
              <a:t>défis que vous devez surmonter ;</a:t>
            </a:r>
            <a:endParaRPr lang="en-US" dirty="0"/>
          </a:p>
          <a:p>
            <a:pPr lvl="0" algn="just"/>
            <a:r>
              <a:rPr lang="fr-CA" dirty="0"/>
              <a:t>D</a:t>
            </a:r>
            <a:r>
              <a:rPr lang="fr-CA" dirty="0" smtClean="0"/>
              <a:t>es </a:t>
            </a:r>
            <a:r>
              <a:rPr lang="fr-CA" dirty="0"/>
              <a:t>questions que vous vous poser, etc. . </a:t>
            </a:r>
            <a:endParaRPr lang="en-US" dirty="0"/>
          </a:p>
          <a:p>
            <a:endParaRPr lang="fr-FR" dirty="0"/>
          </a:p>
        </p:txBody>
      </p:sp>
      <p:sp>
        <p:nvSpPr>
          <p:cNvPr id="18434" name="AutoShape 2" descr="Image result for dialog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8436" name="Picture 4" descr="Image result for dialogu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19200"/>
            <a:ext cx="3276600" cy="33407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255</TotalTime>
  <Words>406</Words>
  <Application>Microsoft Office PowerPoint</Application>
  <PresentationFormat>On-screen Show (4:3)</PresentationFormat>
  <Paragraphs>103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Aspect</vt:lpstr>
      <vt:lpstr>Rencontre d’information pour les récipiendaires des Bourses Apprentis-Chercheurs, Roger S. Smith  et CNFS</vt:lpstr>
      <vt:lpstr>Slide 2</vt:lpstr>
      <vt:lpstr>Roger S. Smith</vt:lpstr>
      <vt:lpstr>Apprentis-Chercheurs</vt:lpstr>
      <vt:lpstr>Apprentis-Chercheurs/CNFS</vt:lpstr>
      <vt:lpstr>Slide 6</vt:lpstr>
      <vt:lpstr>Ateliers de formation</vt:lpstr>
      <vt:lpstr>Slide 8</vt:lpstr>
      <vt:lpstr>Les espaces de dialogues 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Rencontre d’information pour les récipiendaires des Bourses Roger S. Smith et apprentis-chercheurs</dc:title>
  <dc:creator>Valerie</dc:creator>
  <cp:lastModifiedBy>Valerie</cp:lastModifiedBy>
  <cp:revision>33</cp:revision>
  <dcterms:created xsi:type="dcterms:W3CDTF">2017-04-24T19:04:39Z</dcterms:created>
  <dcterms:modified xsi:type="dcterms:W3CDTF">2018-05-01T17:53:29Z</dcterms:modified>
</cp:coreProperties>
</file>