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7" r:id="rId11"/>
    <p:sldId id="265" r:id="rId12"/>
    <p:sldId id="266" r:id="rId13"/>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3"/>
  </p:normalViewPr>
  <p:slideViewPr>
    <p:cSldViewPr snapToGrid="0" snapToObjects="1">
      <p:cViewPr varScale="1">
        <p:scale>
          <a:sx n="65" d="100"/>
          <a:sy n="65" d="100"/>
        </p:scale>
        <p:origin x="-1296"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6E0445-B371-A041-AB97-5F75018C5648}" type="datetimeFigureOut">
              <a:rPr lang="fr-FR" smtClean="0"/>
              <a:pPr/>
              <a:t>01/03/2018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0EEA1E-0A76-164B-9295-5A87404002B4}" type="slidenum">
              <a:rPr lang="fr-FR" smtClean="0"/>
              <a:pPr/>
              <a:t>‹#›</a:t>
            </a:fld>
            <a:endParaRPr lang="fr-FR"/>
          </a:p>
        </p:txBody>
      </p:sp>
    </p:spTree>
    <p:extLst>
      <p:ext uri="{BB962C8B-B14F-4D97-AF65-F5344CB8AC3E}">
        <p14:creationId xmlns:p14="http://schemas.microsoft.com/office/powerpoint/2010/main" xmlns="" val="336783077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D70EEA1E-0A76-164B-9295-5A87404002B4}" type="slidenum">
              <a:rPr lang="fr-FR" smtClean="0"/>
              <a:pPr/>
              <a:t>12</a:t>
            </a:fld>
            <a:endParaRPr lang="fr-FR"/>
          </a:p>
        </p:txBody>
      </p:sp>
    </p:spTree>
    <p:extLst>
      <p:ext uri="{BB962C8B-B14F-4D97-AF65-F5344CB8AC3E}">
        <p14:creationId xmlns:p14="http://schemas.microsoft.com/office/powerpoint/2010/main" xmlns="" val="119341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CA"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C9FEAD7A-5866-CE49-8B4D-EF97B38569BC}" type="datetimeFigureOut">
              <a:rPr lang="fr-FR" smtClean="0"/>
              <a:pPr/>
              <a:t>01/03/2018</a:t>
            </a:fld>
            <a:endParaRPr lang="fr-FR" dirty="0"/>
          </a:p>
        </p:txBody>
      </p:sp>
      <p:sp>
        <p:nvSpPr>
          <p:cNvPr id="17" name="Espace réservé du pied de page 16"/>
          <p:cNvSpPr>
            <a:spLocks noGrp="1"/>
          </p:cNvSpPr>
          <p:nvPr>
            <p:ph type="ftr" sz="quarter" idx="11"/>
          </p:nvPr>
        </p:nvSpPr>
        <p:spPr/>
        <p:txBody>
          <a:bodyPr/>
          <a:lstStyle/>
          <a:p>
            <a:endParaRPr lang="fr-FR" dirty="0"/>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04B98B7-CE69-9146-BAF3-E159A1F497F7}" type="slidenum">
              <a:rPr lang="fr-FR" smtClean="0"/>
              <a:pPr/>
              <a:t>‹#›</a:t>
            </a:fld>
            <a:endParaRPr lang="fr-FR" dirty="0"/>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CA" smtClean="0"/>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CA" smtClean="0"/>
              <a:t>Cliquez et modifiez le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
        <p:nvSpPr>
          <p:cNvPr id="4" name="Espace réservé de la date 3"/>
          <p:cNvSpPr>
            <a:spLocks noGrp="1"/>
          </p:cNvSpPr>
          <p:nvPr>
            <p:ph type="dt" sz="half" idx="10"/>
          </p:nvPr>
        </p:nvSpPr>
        <p:spPr/>
        <p:txBody>
          <a:bodyPr/>
          <a:lstStyle/>
          <a:p>
            <a:fld id="{C9FEAD7A-5866-CE49-8B4D-EF97B38569BC}" type="datetimeFigureOut">
              <a:rPr lang="fr-FR" smtClean="0"/>
              <a:pPr/>
              <a:t>01/03/2018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B04B98B7-CE69-9146-BAF3-E159A1F497F7}" type="slidenum">
              <a:rPr lang="fr-FR" smtClean="0"/>
              <a:pPr/>
              <a:t>‹#›</a:t>
            </a:fld>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Espace réservé du numéro de diapositive 5"/>
          <p:cNvSpPr>
            <a:spLocks noGrp="1"/>
          </p:cNvSpPr>
          <p:nvPr>
            <p:ph type="sldNum" sz="quarter" idx="12"/>
          </p:nvPr>
        </p:nvSpPr>
        <p:spPr>
          <a:xfrm>
            <a:off x="6915912" y="3009901"/>
            <a:ext cx="457200" cy="441325"/>
          </a:xfrm>
        </p:spPr>
        <p:txBody>
          <a:bodyPr/>
          <a:lstStyle/>
          <a:p>
            <a:fld id="{B04B98B7-CE69-9146-BAF3-E159A1F497F7}" type="slidenum">
              <a:rPr lang="fr-FR" smtClean="0"/>
              <a:pPr/>
              <a:t>‹#›</a:t>
            </a:fld>
            <a:endParaRPr lang="fr-FR" dirty="0"/>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
        <p:nvSpPr>
          <p:cNvPr id="4" name="Espace réservé de la date 3"/>
          <p:cNvSpPr>
            <a:spLocks noGrp="1"/>
          </p:cNvSpPr>
          <p:nvPr>
            <p:ph type="dt" sz="half" idx="10"/>
          </p:nvPr>
        </p:nvSpPr>
        <p:spPr/>
        <p:txBody>
          <a:bodyPr/>
          <a:lstStyle/>
          <a:p>
            <a:fld id="{C9FEAD7A-5866-CE49-8B4D-EF97B38569BC}" type="datetimeFigureOut">
              <a:rPr lang="fr-FR" smtClean="0"/>
              <a:pPr/>
              <a:t>01/03/2018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2" name="Titre vertical 1"/>
          <p:cNvSpPr>
            <a:spLocks noGrp="1"/>
          </p:cNvSpPr>
          <p:nvPr>
            <p:ph type="title" orient="vert"/>
          </p:nvPr>
        </p:nvSpPr>
        <p:spPr>
          <a:xfrm>
            <a:off x="7391400" y="304801"/>
            <a:ext cx="1447800" cy="5851525"/>
          </a:xfrm>
        </p:spPr>
        <p:txBody>
          <a:bodyPr vert="eaVert"/>
          <a:lstStyle/>
          <a:p>
            <a:r>
              <a:rPr kumimoji="0" lang="fr-CA" smtClean="0"/>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CA" smtClean="0"/>
              <a:t>Cliquez et modifiez le titre</a:t>
            </a:r>
            <a:endParaRPr kumimoji="0" lang="en-US"/>
          </a:p>
        </p:txBody>
      </p:sp>
      <p:sp>
        <p:nvSpPr>
          <p:cNvPr id="4" name="Espace réservé de la date 3"/>
          <p:cNvSpPr>
            <a:spLocks noGrp="1"/>
          </p:cNvSpPr>
          <p:nvPr>
            <p:ph type="dt" sz="half" idx="10"/>
          </p:nvPr>
        </p:nvSpPr>
        <p:spPr/>
        <p:txBody>
          <a:bodyPr/>
          <a:lstStyle/>
          <a:p>
            <a:fld id="{C9FEAD7A-5866-CE49-8B4D-EF97B38569BC}" type="datetimeFigureOut">
              <a:rPr lang="fr-FR" smtClean="0"/>
              <a:pPr/>
              <a:t>01/03/2018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a:xfrm>
            <a:off x="4361688" y="1026372"/>
            <a:ext cx="457200" cy="441325"/>
          </a:xfrm>
        </p:spPr>
        <p:txBody>
          <a:bodyPr/>
          <a:lstStyle/>
          <a:p>
            <a:fld id="{B04B98B7-CE69-9146-BAF3-E159A1F497F7}" type="slidenum">
              <a:rPr lang="fr-FR" smtClean="0"/>
              <a:pPr/>
              <a:t>‹#›</a:t>
            </a:fld>
            <a:endParaRPr lang="fr-FR" dirty="0"/>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CA" smtClean="0"/>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FR" dirty="0"/>
          </a:p>
        </p:txBody>
      </p:sp>
      <p:sp>
        <p:nvSpPr>
          <p:cNvPr id="4" name="Espace réservé de la date 3"/>
          <p:cNvSpPr>
            <a:spLocks noGrp="1"/>
          </p:cNvSpPr>
          <p:nvPr>
            <p:ph type="dt" sz="half" idx="10"/>
          </p:nvPr>
        </p:nvSpPr>
        <p:spPr/>
        <p:txBody>
          <a:bodyPr/>
          <a:lstStyle/>
          <a:p>
            <a:fld id="{C9FEAD7A-5866-CE49-8B4D-EF97B38569BC}" type="datetimeFigureOut">
              <a:rPr lang="fr-FR" smtClean="0"/>
              <a:pPr/>
              <a:t>01/03/2018</a:t>
            </a:fld>
            <a:endParaRPr lang="fr-FR" dirty="0"/>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04B98B7-CE69-9146-BAF3-E159A1F497F7}" type="slidenum">
              <a:rPr lang="fr-FR" smtClean="0"/>
              <a:pPr/>
              <a:t>‹#›</a:t>
            </a:fld>
            <a:endParaRPr lang="fr-FR" dirty="0"/>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CA" smtClean="0"/>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CA" smtClean="0"/>
              <a:t>Cliquez et modifiez le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C9FEAD7A-5866-CE49-8B4D-EF97B38569BC}" type="datetimeFigureOut">
              <a:rPr lang="fr-FR" smtClean="0"/>
              <a:pPr/>
              <a:t>01/03/2018</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B04B98B7-CE69-9146-BAF3-E159A1F497F7}" type="slidenum">
              <a:rPr lang="fr-FR" smtClean="0"/>
              <a:pPr/>
              <a:t>‹#›</a:t>
            </a:fld>
            <a:endParaRPr lang="fr-FR" dirty="0"/>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CA"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CA" smtClean="0"/>
              <a:t>Cliquez pour modifier les styles du texte du masque</a:t>
            </a:r>
          </a:p>
        </p:txBody>
      </p:sp>
      <p:sp>
        <p:nvSpPr>
          <p:cNvPr id="7" name="Espace réservé de la date 6"/>
          <p:cNvSpPr>
            <a:spLocks noGrp="1"/>
          </p:cNvSpPr>
          <p:nvPr>
            <p:ph type="dt" sz="half" idx="10"/>
          </p:nvPr>
        </p:nvSpPr>
        <p:spPr/>
        <p:txBody>
          <a:bodyPr/>
          <a:lstStyle/>
          <a:p>
            <a:fld id="{C9FEAD7A-5866-CE49-8B4D-EF97B38569BC}" type="datetimeFigureOut">
              <a:rPr lang="fr-FR" smtClean="0"/>
              <a:pPr/>
              <a:t>01/03/2018</a:t>
            </a:fld>
            <a:endParaRPr lang="fr-FR" dirty="0"/>
          </a:p>
        </p:txBody>
      </p:sp>
      <p:sp>
        <p:nvSpPr>
          <p:cNvPr id="8" name="Espace réservé du pied de page 7"/>
          <p:cNvSpPr>
            <a:spLocks noGrp="1"/>
          </p:cNvSpPr>
          <p:nvPr>
            <p:ph type="ftr" sz="quarter" idx="11"/>
          </p:nvPr>
        </p:nvSpPr>
        <p:spPr>
          <a:xfrm>
            <a:off x="304800" y="6409944"/>
            <a:ext cx="3581400" cy="365760"/>
          </a:xfrm>
        </p:spPr>
        <p:txBody>
          <a:bodyPr/>
          <a:lstStyle/>
          <a:p>
            <a:endParaRPr lang="fr-FR" dirty="0"/>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B04B98B7-CE69-9146-BAF3-E159A1F497F7}" type="slidenum">
              <a:rPr lang="fr-FR" smtClean="0"/>
              <a:pPr/>
              <a:t>‹#›</a:t>
            </a:fld>
            <a:endParaRPr lang="fr-FR" dirty="0"/>
          </a:p>
        </p:txBody>
      </p:sp>
      <p:sp>
        <p:nvSpPr>
          <p:cNvPr id="23" name="Titre 22"/>
          <p:cNvSpPr>
            <a:spLocks noGrp="1"/>
          </p:cNvSpPr>
          <p:nvPr>
            <p:ph type="title"/>
          </p:nvPr>
        </p:nvSpPr>
        <p:spPr/>
        <p:txBody>
          <a:bodyPr rtlCol="0" anchor="b" anchorCtr="0"/>
          <a:lstStyle/>
          <a:p>
            <a:r>
              <a:rPr kumimoji="0" lang="fr-CA" smtClean="0"/>
              <a:t>Cliquez et modifiez le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CA" smtClean="0"/>
              <a:t>Cliquez et modifiez le titre</a:t>
            </a:r>
            <a:endParaRPr kumimoji="0" lang="en-US"/>
          </a:p>
        </p:txBody>
      </p:sp>
      <p:sp>
        <p:nvSpPr>
          <p:cNvPr id="3" name="Espace réservé de la date 2"/>
          <p:cNvSpPr>
            <a:spLocks noGrp="1"/>
          </p:cNvSpPr>
          <p:nvPr>
            <p:ph type="dt" sz="half" idx="10"/>
          </p:nvPr>
        </p:nvSpPr>
        <p:spPr/>
        <p:txBody>
          <a:bodyPr/>
          <a:lstStyle/>
          <a:p>
            <a:fld id="{C9FEAD7A-5866-CE49-8B4D-EF97B38569BC}" type="datetimeFigureOut">
              <a:rPr lang="fr-FR" smtClean="0"/>
              <a:pPr/>
              <a:t>01/03/2018</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a:xfrm>
            <a:off x="4343400" y="1036020"/>
            <a:ext cx="457200" cy="441325"/>
          </a:xfrm>
        </p:spPr>
        <p:txBody>
          <a:bodyPr/>
          <a:lstStyle/>
          <a:p>
            <a:fld id="{B04B98B7-CE69-9146-BAF3-E159A1F497F7}" type="slidenum">
              <a:rPr lang="fr-FR" smtClean="0"/>
              <a:pPr/>
              <a:t>‹#›</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C9FEAD7A-5866-CE49-8B4D-EF97B38569BC}" type="datetimeFigureOut">
              <a:rPr lang="fr-FR" smtClean="0"/>
              <a:pPr/>
              <a:t>01/03/2018</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04B98B7-CE69-9146-BAF3-E159A1F497F7}" type="slidenum">
              <a:rPr lang="fr-FR" smtClean="0"/>
              <a:pPr/>
              <a:t>‹#›</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CA" smtClean="0"/>
              <a:t>Cliquez et modifiez le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CA" smtClean="0"/>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CA" smtClean="0"/>
              <a:t>Cliquez pour modifier les styles du texte du masque</a:t>
            </a:r>
          </a:p>
          <a:p>
            <a:pPr lvl="1" eaLnBrk="1" latinLnBrk="0" hangingPunct="1"/>
            <a:r>
              <a:rPr lang="fr-CA" smtClean="0"/>
              <a:t>Deuxième niveau</a:t>
            </a:r>
          </a:p>
          <a:p>
            <a:pPr lvl="2" eaLnBrk="1" latinLnBrk="0" hangingPunct="1"/>
            <a:r>
              <a:rPr lang="fr-CA" smtClean="0"/>
              <a:t>Troisième niveau</a:t>
            </a:r>
          </a:p>
          <a:p>
            <a:pPr lvl="3" eaLnBrk="1" latinLnBrk="0" hangingPunct="1"/>
            <a:r>
              <a:rPr lang="fr-CA" smtClean="0"/>
              <a:t>Quatrième niveau</a:t>
            </a:r>
          </a:p>
          <a:p>
            <a:pPr lvl="4" eaLnBrk="1" latinLnBrk="0" hangingPunct="1"/>
            <a:r>
              <a:rPr lang="fr-CA"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04B98B7-CE69-9146-BAF3-E159A1F497F7}" type="slidenum">
              <a:rPr lang="fr-FR" smtClean="0"/>
              <a:pPr/>
              <a:t>‹#›</a:t>
            </a:fld>
            <a:endParaRPr lang="fr-FR" dirty="0"/>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e la date 4"/>
          <p:cNvSpPr>
            <a:spLocks noGrp="1"/>
          </p:cNvSpPr>
          <p:nvPr>
            <p:ph type="dt" sz="half" idx="10"/>
          </p:nvPr>
        </p:nvSpPr>
        <p:spPr/>
        <p:txBody>
          <a:bodyPr/>
          <a:lstStyle/>
          <a:p>
            <a:fld id="{C9FEAD7A-5866-CE49-8B4D-EF97B38569BC}" type="datetimeFigureOut">
              <a:rPr lang="fr-FR" smtClean="0"/>
              <a:pPr/>
              <a:t>01/03/2018</a:t>
            </a:fld>
            <a:endParaRPr lang="fr-FR" dirty="0"/>
          </a:p>
        </p:txBody>
      </p:sp>
      <p:sp>
        <p:nvSpPr>
          <p:cNvPr id="6" name="Espace réservé du pied de page 5"/>
          <p:cNvSpPr>
            <a:spLocks noGrp="1"/>
          </p:cNvSpPr>
          <p:nvPr>
            <p:ph type="ftr" sz="quarter" idx="11"/>
          </p:nvPr>
        </p:nvSpPr>
        <p:spPr>
          <a:xfrm>
            <a:off x="301752" y="6410848"/>
            <a:ext cx="3383280" cy="365760"/>
          </a:xfrm>
        </p:spPr>
        <p:txBody>
          <a:bodyPr/>
          <a:lstStyle/>
          <a:p>
            <a:endParaRPr lang="fr-FR"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Espace réservé du numéro de diapositive 6"/>
          <p:cNvSpPr>
            <a:spLocks noGrp="1"/>
          </p:cNvSpPr>
          <p:nvPr>
            <p:ph type="sldNum" sz="quarter" idx="12"/>
          </p:nvPr>
        </p:nvSpPr>
        <p:spPr>
          <a:xfrm>
            <a:off x="1371600" y="312738"/>
            <a:ext cx="457200" cy="441325"/>
          </a:xfrm>
        </p:spPr>
        <p:txBody>
          <a:bodyPr/>
          <a:lstStyle/>
          <a:p>
            <a:fld id="{B04B98B7-CE69-9146-BAF3-E159A1F497F7}" type="slidenum">
              <a:rPr lang="fr-FR" smtClean="0"/>
              <a:pPr/>
              <a:t>‹#›</a:t>
            </a:fld>
            <a:endParaRPr lang="fr-FR" dirty="0"/>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CA" smtClean="0"/>
              <a:t>Cliquez et modifiez le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CA" dirty="0" smtClean="0"/>
              <a:t>Faire glisser l'image vers l'espace réservé ou cliquer sur l'icône pour l'ajouter</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CA" smtClean="0"/>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e la date 4"/>
          <p:cNvSpPr>
            <a:spLocks noGrp="1"/>
          </p:cNvSpPr>
          <p:nvPr>
            <p:ph type="dt" sz="half" idx="10"/>
          </p:nvPr>
        </p:nvSpPr>
        <p:spPr>
          <a:xfrm>
            <a:off x="5788152" y="6404984"/>
            <a:ext cx="3044952" cy="365760"/>
          </a:xfrm>
        </p:spPr>
        <p:txBody>
          <a:bodyPr/>
          <a:lstStyle/>
          <a:p>
            <a:fld id="{C9FEAD7A-5866-CE49-8B4D-EF97B38569BC}" type="datetimeFigureOut">
              <a:rPr lang="fr-FR" smtClean="0"/>
              <a:pPr/>
              <a:t>01/03/2018</a:t>
            </a:fld>
            <a:endParaRPr lang="fr-FR" dirty="0"/>
          </a:p>
        </p:txBody>
      </p:sp>
      <p:sp>
        <p:nvSpPr>
          <p:cNvPr id="6" name="Espace réservé du pied de page 5"/>
          <p:cNvSpPr>
            <a:spLocks noGrp="1"/>
          </p:cNvSpPr>
          <p:nvPr>
            <p:ph type="ftr" sz="quarter" idx="11"/>
          </p:nvPr>
        </p:nvSpPr>
        <p:spPr>
          <a:xfrm>
            <a:off x="301752" y="6410848"/>
            <a:ext cx="3584448" cy="365760"/>
          </a:xfrm>
        </p:spPr>
        <p:txBody>
          <a:bodyPr/>
          <a:lstStyle/>
          <a:p>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9FEAD7A-5866-CE49-8B4D-EF97B38569BC}" type="datetimeFigureOut">
              <a:rPr lang="fr-FR" smtClean="0"/>
              <a:pPr/>
              <a:t>01/03/2018</a:t>
            </a:fld>
            <a:endParaRPr lang="fr-FR" dirty="0"/>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FR" dirty="0"/>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04B98B7-CE69-9146-BAF3-E159A1F497F7}" type="slidenum">
              <a:rPr lang="fr-FR" smtClean="0"/>
              <a:pPr/>
              <a:t>‹#›</a:t>
            </a:fld>
            <a:endParaRPr lang="fr-FR" dirty="0"/>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CA" smtClean="0"/>
              <a:t>Cliquez et modifiez le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CA" smtClean="0"/>
              <a:t>Cliquez pour modifier les styles du texte du masque</a:t>
            </a:r>
          </a:p>
          <a:p>
            <a:pPr lvl="1" eaLnBrk="1" latinLnBrk="0" hangingPunct="1"/>
            <a:r>
              <a:rPr kumimoji="0" lang="fr-CA" smtClean="0"/>
              <a:t>Deuxième niveau</a:t>
            </a:r>
          </a:p>
          <a:p>
            <a:pPr lvl="2" eaLnBrk="1" latinLnBrk="0" hangingPunct="1"/>
            <a:r>
              <a:rPr kumimoji="0" lang="fr-CA" smtClean="0"/>
              <a:t>Troisième niveau</a:t>
            </a:r>
          </a:p>
          <a:p>
            <a:pPr lvl="3" eaLnBrk="1" latinLnBrk="0" hangingPunct="1"/>
            <a:r>
              <a:rPr kumimoji="0" lang="fr-CA" smtClean="0"/>
              <a:t>Quatrième niveau</a:t>
            </a:r>
          </a:p>
          <a:p>
            <a:pPr lvl="4" eaLnBrk="1" latinLnBrk="0" hangingPunct="1"/>
            <a:r>
              <a:rPr kumimoji="0" lang="fr-CA"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cur.org/assets/1/7/333Spring13Showman16-20.pdf"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ualberta.ca/campus-saint-jean/recherche/recherche-au-1er-cycl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lstStyle/>
          <a:p>
            <a:r>
              <a:rPr lang="fr-FR" dirty="0" smtClean="0"/>
              <a:t>RéDIGER Une demande Roger-Smith/Apprentis-chercheurs</a:t>
            </a:r>
          </a:p>
          <a:p>
            <a:endParaRPr lang="fr-FR" dirty="0"/>
          </a:p>
          <a:p>
            <a:r>
              <a:rPr lang="fr-FR" dirty="0" smtClean="0"/>
              <a:t>1</a:t>
            </a:r>
            <a:r>
              <a:rPr lang="fr-FR" baseline="30000" dirty="0" smtClean="0"/>
              <a:t>er</a:t>
            </a:r>
            <a:r>
              <a:rPr lang="fr-FR" dirty="0" smtClean="0"/>
              <a:t> </a:t>
            </a:r>
            <a:r>
              <a:rPr lang="fr-FR" dirty="0" smtClean="0"/>
              <a:t>mars </a:t>
            </a:r>
            <a:r>
              <a:rPr lang="fr-FR" dirty="0" smtClean="0"/>
              <a:t>2018</a:t>
            </a:r>
            <a:endParaRPr lang="fr-FR" dirty="0" smtClean="0"/>
          </a:p>
          <a:p>
            <a:r>
              <a:rPr lang="fr-FR" dirty="0" smtClean="0"/>
              <a:t>Valérie </a:t>
            </a:r>
            <a:r>
              <a:rPr lang="fr-FR" dirty="0" err="1" smtClean="0"/>
              <a:t>lapointe</a:t>
            </a:r>
            <a:r>
              <a:rPr lang="fr-FR" dirty="0" smtClean="0"/>
              <a:t> </a:t>
            </a:r>
            <a:r>
              <a:rPr lang="fr-FR" dirty="0" err="1" smtClean="0"/>
              <a:t>gagnon</a:t>
            </a:r>
            <a:endParaRPr lang="fr-FR" dirty="0"/>
          </a:p>
        </p:txBody>
      </p:sp>
      <p:sp>
        <p:nvSpPr>
          <p:cNvPr id="2" name="Titre 1"/>
          <p:cNvSpPr>
            <a:spLocks noGrp="1"/>
          </p:cNvSpPr>
          <p:nvPr>
            <p:ph type="ctrTitle"/>
          </p:nvPr>
        </p:nvSpPr>
        <p:spPr/>
        <p:txBody>
          <a:bodyPr>
            <a:normAutofit fontScale="90000"/>
          </a:bodyPr>
          <a:lstStyle/>
          <a:p>
            <a:r>
              <a:rPr lang="fr-FR" dirty="0" smtClean="0"/>
              <a:t>Midi-forum du Bureau de la recherche du Campus Saint-Jean</a:t>
            </a:r>
            <a:endParaRPr lang="fr-FR" dirty="0"/>
          </a:p>
        </p:txBody>
      </p:sp>
    </p:spTree>
    <p:extLst>
      <p:ext uri="{BB962C8B-B14F-4D97-AF65-F5344CB8AC3E}">
        <p14:creationId xmlns:p14="http://schemas.microsoft.com/office/powerpoint/2010/main" xmlns="" val="1053846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III. Élaboration d’un projet pertinent (exemple d’une projet) </a:t>
            </a:r>
            <a:endParaRPr lang="fr-FR" dirty="0"/>
          </a:p>
        </p:txBody>
      </p:sp>
      <p:sp>
        <p:nvSpPr>
          <p:cNvPr id="3" name="Espace réservé du contenu 2"/>
          <p:cNvSpPr>
            <a:spLocks noGrp="1"/>
          </p:cNvSpPr>
          <p:nvPr>
            <p:ph sz="quarter" idx="1"/>
          </p:nvPr>
        </p:nvSpPr>
        <p:spPr/>
        <p:txBody>
          <a:bodyPr>
            <a:normAutofit fontScale="62500" lnSpcReduction="20000"/>
          </a:bodyPr>
          <a:lstStyle/>
          <a:p>
            <a:pPr marL="0" indent="0">
              <a:buNone/>
            </a:pPr>
            <a:r>
              <a:rPr lang="fr-FR" dirty="0" smtClean="0"/>
              <a:t>Méthode:</a:t>
            </a:r>
          </a:p>
          <a:p>
            <a:pPr marL="0" indent="0">
              <a:buNone/>
            </a:pPr>
            <a:r>
              <a:rPr lang="fr-FR" dirty="0" smtClean="0"/>
              <a:t>Pour </a:t>
            </a:r>
            <a:r>
              <a:rPr lang="fr-FR" dirty="0"/>
              <a:t>ce faire, une analyse sera faite des projets de loi proposés ou passés au Sénat, des discours des sénatrices et finalement des efforts mis de l’avant du comité sénatorial permanent sur les langues officielles. Nous allons également rencontrer Claudette Tardif comme nous serons à Ottawa pour une partie de l’été. Le fait d’être à Ottawa nous permettra également d’accéder à la documentation de la Bibliothèque du Parlement</a:t>
            </a:r>
            <a:r>
              <a:rPr lang="fr-FR" dirty="0" smtClean="0"/>
              <a:t>. L’accent </a:t>
            </a:r>
            <a:r>
              <a:rPr lang="fr-FR" dirty="0"/>
              <a:t>de la recherche sera mis sur les sénatrices puisque ces dernières sont vues comme étant une « double minorité », comme le dirait Pauline Proulx, dans son </a:t>
            </a:r>
            <a:r>
              <a:rPr lang="fr-FR" dirty="0" smtClean="0"/>
              <a:t>ouvrage </a:t>
            </a:r>
            <a:r>
              <a:rPr lang="fr-FR" i="1" dirty="0" smtClean="0"/>
              <a:t>Femmes </a:t>
            </a:r>
            <a:r>
              <a:rPr lang="fr-FR" i="1" dirty="0"/>
              <a:t>et francophones : double </a:t>
            </a:r>
            <a:r>
              <a:rPr lang="fr-FR" i="1" dirty="0" smtClean="0"/>
              <a:t>infériorité</a:t>
            </a:r>
            <a:r>
              <a:rPr lang="fr-FR" dirty="0" smtClean="0"/>
              <a:t>. </a:t>
            </a:r>
          </a:p>
          <a:p>
            <a:pPr marL="0" indent="0">
              <a:buNone/>
            </a:pPr>
            <a:endParaRPr lang="fr-FR" dirty="0" smtClean="0"/>
          </a:p>
          <a:p>
            <a:pPr marL="0" indent="0">
              <a:buNone/>
            </a:pPr>
            <a:r>
              <a:rPr lang="fr-FR" dirty="0" smtClean="0"/>
              <a:t>Utilité de la recherche et originalité:</a:t>
            </a:r>
            <a:endParaRPr lang="fr-FR" dirty="0"/>
          </a:p>
          <a:p>
            <a:pPr marL="0" indent="0">
              <a:buNone/>
            </a:pPr>
            <a:r>
              <a:rPr lang="fr-FR" dirty="0" smtClean="0"/>
              <a:t>La </a:t>
            </a:r>
            <a:r>
              <a:rPr lang="fr-FR" dirty="0"/>
              <a:t>recherche servira donc à montrer l’impact du sénat dans la défense des droits des minorités francophones ainsi que la participation active des femmes au sénat. Ce faisant, nous souhaitons faire une contribution autant pour comprendre l’intégration des femmes dans les milieux politiques et l’intégration des francophones minoritaires dans ces mêmes milieux. Nous voulons également avoir une meilleure compréhension des stratégies permettant la protection des communautés francophones en milieu minoritaire et de l’impact des femmes en politique. </a:t>
            </a:r>
          </a:p>
          <a:p>
            <a:pPr marL="0" indent="0">
              <a:buNone/>
            </a:pPr>
            <a:endParaRPr lang="fr-FR" dirty="0" smtClean="0"/>
          </a:p>
        </p:txBody>
      </p:sp>
    </p:spTree>
    <p:extLst>
      <p:ext uri="{BB962C8B-B14F-4D97-AF65-F5344CB8AC3E}">
        <p14:creationId xmlns:p14="http://schemas.microsoft.com/office/powerpoint/2010/main" xmlns="" val="3057148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IV. Acquis d’une telle démarche</a:t>
            </a:r>
            <a:br>
              <a:rPr lang="fr-FR" dirty="0"/>
            </a:br>
            <a:endParaRPr lang="fr-FR" dirty="0"/>
          </a:p>
        </p:txBody>
      </p:sp>
      <p:sp>
        <p:nvSpPr>
          <p:cNvPr id="3" name="Espace réservé du contenu 2"/>
          <p:cNvSpPr>
            <a:spLocks noGrp="1"/>
          </p:cNvSpPr>
          <p:nvPr>
            <p:ph sz="quarter" idx="1"/>
          </p:nvPr>
        </p:nvSpPr>
        <p:spPr/>
        <p:txBody>
          <a:bodyPr/>
          <a:lstStyle/>
          <a:p>
            <a:r>
              <a:rPr lang="fr-FR" dirty="0" smtClean="0"/>
              <a:t>Initiation à la recherche universitaire.</a:t>
            </a:r>
          </a:p>
          <a:p>
            <a:r>
              <a:rPr lang="fr-FR" dirty="0" smtClean="0"/>
              <a:t>Tremplin pour poursuivre aux cycles supérieurs.</a:t>
            </a:r>
          </a:p>
          <a:p>
            <a:r>
              <a:rPr lang="fr-FR" dirty="0" smtClean="0"/>
              <a:t>Développement de stratégies de recherche, de communication écrite et orale.</a:t>
            </a:r>
          </a:p>
          <a:p>
            <a:r>
              <a:rPr lang="fr-FR" dirty="0" smtClean="0"/>
              <a:t>Esprit de synthèse.</a:t>
            </a:r>
            <a:endParaRPr lang="fr-FR" dirty="0"/>
          </a:p>
        </p:txBody>
      </p:sp>
    </p:spTree>
    <p:extLst>
      <p:ext uri="{BB962C8B-B14F-4D97-AF65-F5344CB8AC3E}">
        <p14:creationId xmlns:p14="http://schemas.microsoft.com/office/powerpoint/2010/main" xmlns="" val="10933740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Ressources supplémentaires</a:t>
            </a:r>
            <a:endParaRPr lang="fr-FR" dirty="0"/>
          </a:p>
        </p:txBody>
      </p:sp>
      <p:sp>
        <p:nvSpPr>
          <p:cNvPr id="3" name="Espace réservé du contenu 2"/>
          <p:cNvSpPr>
            <a:spLocks noGrp="1"/>
          </p:cNvSpPr>
          <p:nvPr>
            <p:ph sz="quarter" idx="1"/>
          </p:nvPr>
        </p:nvSpPr>
        <p:spPr/>
        <p:txBody>
          <a:bodyPr>
            <a:normAutofit/>
          </a:bodyPr>
          <a:lstStyle/>
          <a:p>
            <a:r>
              <a:rPr lang="fr-FR" dirty="0" smtClean="0">
                <a:hlinkClick r:id="rId3"/>
              </a:rPr>
              <a:t>Qu’est-ce que la recherche au premier cycle: https</a:t>
            </a:r>
            <a:r>
              <a:rPr lang="fr-FR" dirty="0">
                <a:hlinkClick r:id="rId3"/>
              </a:rPr>
              <a:t>://www.ualberta.ca/undergraduate-research-initiative/what-is-research</a:t>
            </a:r>
          </a:p>
          <a:p>
            <a:r>
              <a:rPr lang="fr-FR" dirty="0" smtClean="0">
                <a:hlinkClick r:id="rId3"/>
              </a:rPr>
              <a:t>http</a:t>
            </a:r>
            <a:r>
              <a:rPr lang="fr-FR" dirty="0">
                <a:hlinkClick r:id="rId3"/>
              </a:rPr>
              <a:t>://</a:t>
            </a:r>
            <a:r>
              <a:rPr lang="fr-FR" dirty="0" smtClean="0">
                <a:hlinkClick r:id="rId3"/>
              </a:rPr>
              <a:t>www.cur.org/assets/1/7/333Spring13Showman16-20.pdf</a:t>
            </a:r>
            <a:endParaRPr lang="fr-FR" dirty="0" smtClean="0"/>
          </a:p>
          <a:p>
            <a:endParaRPr lang="fr-FR" dirty="0"/>
          </a:p>
        </p:txBody>
      </p:sp>
    </p:spTree>
    <p:extLst>
      <p:ext uri="{BB962C8B-B14F-4D97-AF65-F5344CB8AC3E}">
        <p14:creationId xmlns:p14="http://schemas.microsoft.com/office/powerpoint/2010/main" xmlns="" val="2990750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 de la présentation</a:t>
            </a:r>
            <a:endParaRPr lang="fr-FR" dirty="0"/>
          </a:p>
        </p:txBody>
      </p:sp>
      <p:sp>
        <p:nvSpPr>
          <p:cNvPr id="3" name="Espace réservé du contenu 2"/>
          <p:cNvSpPr>
            <a:spLocks noGrp="1"/>
          </p:cNvSpPr>
          <p:nvPr>
            <p:ph sz="quarter" idx="1"/>
          </p:nvPr>
        </p:nvSpPr>
        <p:spPr/>
        <p:txBody>
          <a:bodyPr/>
          <a:lstStyle/>
          <a:p>
            <a:r>
              <a:rPr lang="fr-FR" dirty="0" smtClean="0"/>
              <a:t>I. Approcher </a:t>
            </a:r>
            <a:r>
              <a:rPr lang="fr-FR" dirty="0" err="1" smtClean="0"/>
              <a:t>un.e</a:t>
            </a:r>
            <a:r>
              <a:rPr lang="fr-FR" dirty="0" smtClean="0"/>
              <a:t> </a:t>
            </a:r>
            <a:r>
              <a:rPr lang="fr-FR" dirty="0" err="1" smtClean="0"/>
              <a:t>professeur.e</a:t>
            </a:r>
            <a:endParaRPr lang="fr-FR" dirty="0" smtClean="0"/>
          </a:p>
          <a:p>
            <a:endParaRPr lang="fr-FR" dirty="0" smtClean="0"/>
          </a:p>
          <a:p>
            <a:r>
              <a:rPr lang="fr-FR" dirty="0" smtClean="0"/>
              <a:t>II. Vous familiariser avec les formulaires</a:t>
            </a:r>
          </a:p>
          <a:p>
            <a:endParaRPr lang="fr-FR" dirty="0" smtClean="0"/>
          </a:p>
          <a:p>
            <a:r>
              <a:rPr lang="fr-FR" dirty="0" smtClean="0"/>
              <a:t>III. Élaboration d’un projet pertinent en 1 page</a:t>
            </a:r>
          </a:p>
          <a:p>
            <a:endParaRPr lang="fr-FR" dirty="0"/>
          </a:p>
          <a:p>
            <a:r>
              <a:rPr lang="fr-FR" dirty="0" smtClean="0"/>
              <a:t>IV. Acquis d’une telle démarche</a:t>
            </a:r>
          </a:p>
          <a:p>
            <a:endParaRPr lang="fr-FR" dirty="0"/>
          </a:p>
        </p:txBody>
      </p:sp>
    </p:spTree>
    <p:extLst>
      <p:ext uri="{BB962C8B-B14F-4D97-AF65-F5344CB8AC3E}">
        <p14:creationId xmlns:p14="http://schemas.microsoft.com/office/powerpoint/2010/main" xmlns="" val="5944880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619582"/>
            <a:ext cx="8340809" cy="367970"/>
          </a:xfrm>
        </p:spPr>
        <p:txBody>
          <a:bodyPr>
            <a:normAutofit fontScale="90000"/>
          </a:bodyPr>
          <a:lstStyle/>
          <a:p>
            <a:r>
              <a:rPr lang="fr-FR" dirty="0" smtClean="0"/>
              <a:t>I</a:t>
            </a:r>
            <a:r>
              <a:rPr lang="fr-FR" dirty="0"/>
              <a:t>. Approcher un/une professeur(e)</a:t>
            </a:r>
            <a:br>
              <a:rPr lang="fr-FR" dirty="0"/>
            </a:br>
            <a:endParaRPr lang="fr-FR" dirty="0"/>
          </a:p>
        </p:txBody>
      </p:sp>
      <p:sp>
        <p:nvSpPr>
          <p:cNvPr id="3" name="Espace réservé du contenu 2"/>
          <p:cNvSpPr>
            <a:spLocks noGrp="1"/>
          </p:cNvSpPr>
          <p:nvPr>
            <p:ph sz="half" idx="1"/>
          </p:nvPr>
        </p:nvSpPr>
        <p:spPr/>
        <p:txBody>
          <a:bodyPr>
            <a:normAutofit fontScale="92500"/>
          </a:bodyPr>
          <a:lstStyle/>
          <a:p>
            <a:r>
              <a:rPr lang="fr-FR" dirty="0" smtClean="0"/>
              <a:t>Les premières questions à vous poser avant d’entreprendre un travail de recherche académique:</a:t>
            </a:r>
          </a:p>
          <a:p>
            <a:endParaRPr lang="fr-FR" dirty="0" smtClean="0"/>
          </a:p>
          <a:p>
            <a:pPr marL="0" indent="0">
              <a:buNone/>
            </a:pPr>
            <a:r>
              <a:rPr lang="fr-FR" dirty="0" smtClean="0"/>
              <a:t>Quelles disciplines m’intéressent ? Quels sujets ? Pensez aux lectures qui vous ont passionnées dans certains cours. Aux travaux que vous avez appréciés.</a:t>
            </a:r>
          </a:p>
          <a:p>
            <a:pPr marL="0" indent="0">
              <a:buNone/>
            </a:pPr>
            <a:endParaRPr lang="fr-FR" dirty="0" smtClean="0"/>
          </a:p>
          <a:p>
            <a:endParaRPr lang="fr-FR" dirty="0"/>
          </a:p>
        </p:txBody>
      </p:sp>
      <p:pic>
        <p:nvPicPr>
          <p:cNvPr id="6" name="Espace réservé du contenu 5"/>
          <p:cNvPicPr>
            <a:picLocks noGrp="1" noChangeAspect="1"/>
          </p:cNvPicPr>
          <p:nvPr>
            <p:ph sz="half" idx="2"/>
          </p:nvPr>
        </p:nvPicPr>
        <p:blipFill>
          <a:blip r:embed="rId2"/>
          <a:srcRect l="-18489" r="-18489"/>
          <a:stretch>
            <a:fillRect/>
          </a:stretch>
        </p:blipFill>
        <p:spPr>
          <a:xfrm>
            <a:off x="6046788" y="2967038"/>
            <a:ext cx="2789237" cy="3232150"/>
          </a:xfrm>
        </p:spPr>
      </p:pic>
      <p:pic>
        <p:nvPicPr>
          <p:cNvPr id="4" name="Image 3"/>
          <p:cNvPicPr>
            <a:picLocks noChangeAspect="1"/>
          </p:cNvPicPr>
          <p:nvPr/>
        </p:nvPicPr>
        <p:blipFill>
          <a:blip r:embed="rId3"/>
          <a:stretch>
            <a:fillRect/>
          </a:stretch>
        </p:blipFill>
        <p:spPr>
          <a:xfrm>
            <a:off x="4340352" y="1371600"/>
            <a:ext cx="2260600" cy="3594100"/>
          </a:xfrm>
          <a:prstGeom prst="rect">
            <a:avLst/>
          </a:prstGeom>
        </p:spPr>
      </p:pic>
    </p:spTree>
    <p:extLst>
      <p:ext uri="{BB962C8B-B14F-4D97-AF65-F5344CB8AC3E}">
        <p14:creationId xmlns:p14="http://schemas.microsoft.com/office/powerpoint/2010/main" xmlns="" val="13127101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dirty="0"/>
              <a:t>I. Approcher un/une professeur(e)</a:t>
            </a:r>
          </a:p>
        </p:txBody>
      </p:sp>
      <p:sp>
        <p:nvSpPr>
          <p:cNvPr id="6" name="Espace réservé du contenu 5"/>
          <p:cNvSpPr>
            <a:spLocks noGrp="1"/>
          </p:cNvSpPr>
          <p:nvPr>
            <p:ph sz="quarter" idx="1"/>
          </p:nvPr>
        </p:nvSpPr>
        <p:spPr/>
        <p:txBody>
          <a:bodyPr>
            <a:normAutofit/>
          </a:bodyPr>
          <a:lstStyle/>
          <a:p>
            <a:r>
              <a:rPr lang="fr-FR" dirty="0" smtClean="0"/>
              <a:t>Consulter les pages web des professeurs, leurs profils </a:t>
            </a:r>
            <a:r>
              <a:rPr lang="fr-FR" dirty="0" err="1" smtClean="0"/>
              <a:t>Academia.edu</a:t>
            </a:r>
            <a:r>
              <a:rPr lang="fr-FR" dirty="0"/>
              <a:t> </a:t>
            </a:r>
            <a:r>
              <a:rPr lang="fr-FR" dirty="0" smtClean="0"/>
              <a:t>ou </a:t>
            </a:r>
            <a:r>
              <a:rPr lang="fr-FR" dirty="0" err="1" smtClean="0"/>
              <a:t>Research</a:t>
            </a:r>
            <a:r>
              <a:rPr lang="fr-FR" dirty="0" smtClean="0"/>
              <a:t> </a:t>
            </a:r>
            <a:r>
              <a:rPr lang="fr-FR" dirty="0" err="1" smtClean="0"/>
              <a:t>Gate</a:t>
            </a:r>
            <a:r>
              <a:rPr lang="fr-FR" dirty="0" smtClean="0"/>
              <a:t>.</a:t>
            </a:r>
          </a:p>
          <a:p>
            <a:r>
              <a:rPr lang="fr-FR" dirty="0" smtClean="0"/>
              <a:t>Allez voir votre professeur à la fin d’un cours.</a:t>
            </a:r>
          </a:p>
          <a:p>
            <a:r>
              <a:rPr lang="fr-FR" dirty="0" smtClean="0"/>
              <a:t>Envoyer un courriel poli et bien rédigé faisant part de votre intérêt pour un stage de recherche de premier cycle et mentionnant le sujet que vous souhaitez aborder.</a:t>
            </a:r>
            <a:endParaRPr lang="fr-FR" dirty="0"/>
          </a:p>
        </p:txBody>
      </p:sp>
    </p:spTree>
    <p:extLst>
      <p:ext uri="{BB962C8B-B14F-4D97-AF65-F5344CB8AC3E}">
        <p14:creationId xmlns:p14="http://schemas.microsoft.com/office/powerpoint/2010/main" xmlns="" val="2476401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II. Vous familiariser avec </a:t>
            </a:r>
            <a:r>
              <a:rPr lang="fr-FR" dirty="0" smtClean="0"/>
              <a:t>les formulaires</a:t>
            </a:r>
            <a:endParaRPr lang="fr-FR" dirty="0"/>
          </a:p>
        </p:txBody>
      </p:sp>
      <p:sp>
        <p:nvSpPr>
          <p:cNvPr id="3" name="Espace réservé du contenu 2"/>
          <p:cNvSpPr>
            <a:spLocks noGrp="1"/>
          </p:cNvSpPr>
          <p:nvPr>
            <p:ph sz="quarter" idx="1"/>
          </p:nvPr>
        </p:nvSpPr>
        <p:spPr/>
        <p:txBody>
          <a:bodyPr/>
          <a:lstStyle/>
          <a:p>
            <a:r>
              <a:rPr lang="fr-FR" dirty="0">
                <a:hlinkClick r:id="rId2"/>
              </a:rPr>
              <a:t>https://www.ualberta.ca/campus-saint-jean/recherche/recherche-au-1er-</a:t>
            </a:r>
            <a:r>
              <a:rPr lang="fr-FR" dirty="0" smtClean="0">
                <a:hlinkClick r:id="rId2"/>
              </a:rPr>
              <a:t>cycle</a:t>
            </a:r>
            <a:endParaRPr lang="fr-FR" dirty="0" smtClean="0"/>
          </a:p>
          <a:p>
            <a:pPr marL="0" indent="0">
              <a:buNone/>
            </a:pPr>
            <a:r>
              <a:rPr lang="fr-FR" dirty="0" smtClean="0"/>
              <a:t>CRITÈRES POUR APPRENTIS-CHERCHEURS :</a:t>
            </a:r>
            <a:endParaRPr lang="fr-FR" dirty="0"/>
          </a:p>
          <a:p>
            <a:r>
              <a:rPr lang="fr-FR" dirty="0"/>
              <a:t> Pertinence du projet  Bon dossier académique de l’étudiant  Qualité de la proposition  Impact sur la formation et apprentissage de l’étudiant  Implication du superviseur  Faisabilité et achèvement effectif du projet  Disponibilité des autres ressources nécessaires à l’achèvement du dit projet.</a:t>
            </a:r>
            <a:endParaRPr lang="fr-FR" dirty="0" smtClean="0"/>
          </a:p>
          <a:p>
            <a:endParaRPr lang="fr-FR" dirty="0"/>
          </a:p>
          <a:p>
            <a:endParaRPr lang="fr-FR" dirty="0"/>
          </a:p>
        </p:txBody>
      </p:sp>
    </p:spTree>
    <p:extLst>
      <p:ext uri="{BB962C8B-B14F-4D97-AF65-F5344CB8AC3E}">
        <p14:creationId xmlns:p14="http://schemas.microsoft.com/office/powerpoint/2010/main" xmlns="" val="516435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III. Élaboration d’un projet pertinent </a:t>
            </a:r>
            <a:endParaRPr lang="fr-FR" dirty="0"/>
          </a:p>
        </p:txBody>
      </p:sp>
      <p:sp>
        <p:nvSpPr>
          <p:cNvPr id="3" name="Espace réservé du contenu 2"/>
          <p:cNvSpPr>
            <a:spLocks noGrp="1"/>
          </p:cNvSpPr>
          <p:nvPr>
            <p:ph sz="quarter" idx="1"/>
          </p:nvPr>
        </p:nvSpPr>
        <p:spPr/>
        <p:txBody>
          <a:bodyPr>
            <a:normAutofit fontScale="92500" lnSpcReduction="20000"/>
          </a:bodyPr>
          <a:lstStyle/>
          <a:p>
            <a:r>
              <a:rPr lang="fr-FR" dirty="0" smtClean="0"/>
              <a:t>Comment faire une présentation de qualité ?</a:t>
            </a:r>
          </a:p>
          <a:p>
            <a:r>
              <a:rPr lang="fr-FR" dirty="0" smtClean="0"/>
              <a:t>Avoir une idée claire de ce que vous souhaitez faire. Pour ce faire, il faut lire: consultez des articles scientifiques, des études, des ouvrages académiques.</a:t>
            </a:r>
          </a:p>
          <a:p>
            <a:r>
              <a:rPr lang="fr-FR" dirty="0" smtClean="0"/>
              <a:t>Vous assurer que tous ces éléments soient présents:</a:t>
            </a:r>
          </a:p>
          <a:p>
            <a:pPr marL="571500" indent="-571500">
              <a:buAutoNum type="romanUcPeriod"/>
            </a:pPr>
            <a:r>
              <a:rPr lang="fr-FR" dirty="0" smtClean="0"/>
              <a:t>Le titre du projet (clair, précis, accrocheur)</a:t>
            </a:r>
          </a:p>
          <a:p>
            <a:pPr marL="571500" indent="-571500">
              <a:buAutoNum type="romanUcPeriod"/>
            </a:pPr>
            <a:r>
              <a:rPr lang="fr-FR" dirty="0"/>
              <a:t>U</a:t>
            </a:r>
            <a:r>
              <a:rPr lang="fr-FR" dirty="0" smtClean="0"/>
              <a:t>ne présentation brève du projet (explication de comment vous en êtes venus à la question de recherche)</a:t>
            </a:r>
            <a:endParaRPr lang="fr-FR" dirty="0"/>
          </a:p>
          <a:p>
            <a:pPr marL="571500" indent="-571500">
              <a:buAutoNum type="romanUcPeriod"/>
            </a:pPr>
            <a:r>
              <a:rPr lang="fr-FR" dirty="0" smtClean="0"/>
              <a:t>Une question de recherche ou une problématique</a:t>
            </a:r>
          </a:p>
          <a:p>
            <a:pPr marL="571500" indent="-571500">
              <a:buAutoNum type="romanUcPeriod"/>
            </a:pPr>
            <a:r>
              <a:rPr lang="fr-FR" dirty="0" smtClean="0"/>
              <a:t> Les moyens pour réussir le travail, pour répondre à la question de départ</a:t>
            </a:r>
            <a:endParaRPr lang="fr-FR" dirty="0"/>
          </a:p>
        </p:txBody>
      </p:sp>
    </p:spTree>
    <p:extLst>
      <p:ext uri="{BB962C8B-B14F-4D97-AF65-F5344CB8AC3E}">
        <p14:creationId xmlns:p14="http://schemas.microsoft.com/office/powerpoint/2010/main" xmlns="" val="1951807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III. Élaboration d’un projet pertinent </a:t>
            </a:r>
            <a:endParaRPr lang="fr-FR" dirty="0"/>
          </a:p>
        </p:txBody>
      </p:sp>
      <p:sp>
        <p:nvSpPr>
          <p:cNvPr id="3" name="Espace réservé du contenu 2"/>
          <p:cNvSpPr>
            <a:spLocks noGrp="1"/>
          </p:cNvSpPr>
          <p:nvPr>
            <p:ph sz="quarter" idx="1"/>
          </p:nvPr>
        </p:nvSpPr>
        <p:spPr/>
        <p:txBody>
          <a:bodyPr>
            <a:normAutofit fontScale="92500"/>
          </a:bodyPr>
          <a:lstStyle/>
          <a:p>
            <a:r>
              <a:rPr lang="fr-FR" dirty="0" smtClean="0"/>
              <a:t>Comment faire une présentation de qualité ?</a:t>
            </a:r>
          </a:p>
          <a:p>
            <a:r>
              <a:rPr lang="fr-FR" dirty="0" smtClean="0"/>
              <a:t>Retenez les termes suivants:</a:t>
            </a:r>
          </a:p>
          <a:p>
            <a:pPr marL="0" indent="0">
              <a:buNone/>
            </a:pPr>
            <a:r>
              <a:rPr lang="fr-FR" dirty="0" smtClean="0"/>
              <a:t>Cohérence (fil conducteur clair)</a:t>
            </a:r>
          </a:p>
          <a:p>
            <a:pPr marL="0" indent="0">
              <a:buNone/>
            </a:pPr>
            <a:r>
              <a:rPr lang="fr-FR" dirty="0" smtClean="0"/>
              <a:t>Efficacité </a:t>
            </a:r>
          </a:p>
          <a:p>
            <a:pPr marL="0" indent="0">
              <a:buNone/>
            </a:pPr>
            <a:r>
              <a:rPr lang="fr-FR" dirty="0" smtClean="0"/>
              <a:t>Rigueur (ajoutez une courte bibliographie de 3 ou 4 tires)</a:t>
            </a:r>
          </a:p>
          <a:p>
            <a:pPr marL="0" indent="0">
              <a:buNone/>
            </a:pPr>
            <a:r>
              <a:rPr lang="fr-FR" dirty="0" smtClean="0"/>
              <a:t>Clarté (de la langue, du projet)</a:t>
            </a:r>
          </a:p>
          <a:p>
            <a:pPr marL="0" indent="0">
              <a:buNone/>
            </a:pPr>
            <a:r>
              <a:rPr lang="fr-FR" dirty="0" smtClean="0"/>
              <a:t>Organisation</a:t>
            </a:r>
          </a:p>
          <a:p>
            <a:pPr marL="0" indent="0">
              <a:buNone/>
            </a:pPr>
            <a:endParaRPr lang="fr-FR" dirty="0"/>
          </a:p>
          <a:p>
            <a:pPr marL="0" indent="0">
              <a:buNone/>
            </a:pPr>
            <a:r>
              <a:rPr lang="fr-FR" dirty="0" smtClean="0"/>
              <a:t>Demandez de l’aide au Centre d’écriture bilingue, à votre superviseur, à votre entourage pour relire le texte.</a:t>
            </a:r>
          </a:p>
          <a:p>
            <a:pPr marL="0" indent="0">
              <a:buNone/>
            </a:pPr>
            <a:endParaRPr lang="fr-FR" dirty="0" smtClean="0"/>
          </a:p>
        </p:txBody>
      </p:sp>
    </p:spTree>
    <p:extLst>
      <p:ext uri="{BB962C8B-B14F-4D97-AF65-F5344CB8AC3E}">
        <p14:creationId xmlns:p14="http://schemas.microsoft.com/office/powerpoint/2010/main" xmlns="" val="2157523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III. Élaboration d’un projet pertinent (exemple d’un projet) </a:t>
            </a:r>
            <a:endParaRPr lang="fr-FR" dirty="0"/>
          </a:p>
        </p:txBody>
      </p:sp>
      <p:sp>
        <p:nvSpPr>
          <p:cNvPr id="3" name="Espace réservé du contenu 2"/>
          <p:cNvSpPr>
            <a:spLocks noGrp="1"/>
          </p:cNvSpPr>
          <p:nvPr>
            <p:ph sz="quarter" idx="1"/>
          </p:nvPr>
        </p:nvSpPr>
        <p:spPr/>
        <p:txBody>
          <a:bodyPr>
            <a:normAutofit fontScale="70000" lnSpcReduction="20000"/>
          </a:bodyPr>
          <a:lstStyle/>
          <a:p>
            <a:pPr marL="0" indent="0">
              <a:buNone/>
            </a:pPr>
            <a:r>
              <a:rPr lang="fr-FR" dirty="0" smtClean="0"/>
              <a:t>Exemple: projet de Alexandra Daigle, 2017.</a:t>
            </a:r>
          </a:p>
          <a:p>
            <a:pPr marL="0" indent="0">
              <a:buNone/>
            </a:pPr>
            <a:endParaRPr lang="fr-FR" dirty="0" smtClean="0"/>
          </a:p>
          <a:p>
            <a:pPr marL="0" indent="0">
              <a:buNone/>
            </a:pPr>
            <a:r>
              <a:rPr lang="fr-FR" dirty="0" smtClean="0"/>
              <a:t>Titre : L’impact des sénatrices Chaput et Tardif dans le milieu minoritaire francophone</a:t>
            </a:r>
          </a:p>
          <a:p>
            <a:pPr marL="0" indent="0">
              <a:buNone/>
            </a:pPr>
            <a:endParaRPr lang="fr-FR" dirty="0" smtClean="0"/>
          </a:p>
          <a:p>
            <a:pPr marL="0" indent="0">
              <a:buNone/>
            </a:pPr>
            <a:r>
              <a:rPr lang="fr-FR" dirty="0" smtClean="0"/>
              <a:t>Présentation:</a:t>
            </a:r>
          </a:p>
          <a:p>
            <a:pPr marL="0" indent="0">
              <a:buNone/>
            </a:pPr>
            <a:r>
              <a:rPr lang="fr-FR" dirty="0"/>
              <a:t>En juin 2010, la sénatrice Maria Chaput dépose le projet de loi s-220 (loi modifiant la loi sur les langues officielles – communication avec le public et prestation des services) qui avait pour but d’offrir plus de services en français au sein des communautés minoritaires francophones. En février 2016, la sénatrice quitte son poste au sénat à l’âge de 73 ans sans avoir vu son projet aboutir. En effet, ce projet de loi, qui a été modifié à plusieurs reprises (s-211 et s-205), a été bloqué à la chambre haute par les conservateurs. Cela étant dit, le sénat dans son mandat doit protéger les droits des minorités linguistiques au Canada et c’est ce que souhaitait faire la sénatrice pour défendre les droits des minorités linguistiques francophones en milieu minoritaire en 2010, alors que beaucoup restait à faire.</a:t>
            </a:r>
          </a:p>
          <a:p>
            <a:pPr marL="0" indent="0">
              <a:buNone/>
            </a:pPr>
            <a:endParaRPr lang="fr-FR" dirty="0" smtClean="0"/>
          </a:p>
        </p:txBody>
      </p:sp>
    </p:spTree>
    <p:extLst>
      <p:ext uri="{BB962C8B-B14F-4D97-AF65-F5344CB8AC3E}">
        <p14:creationId xmlns:p14="http://schemas.microsoft.com/office/powerpoint/2010/main" xmlns="" val="1113859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III. Élaboration d’un projet pertinent (exemple d’une projet) </a:t>
            </a:r>
            <a:endParaRPr lang="fr-FR" dirty="0"/>
          </a:p>
        </p:txBody>
      </p:sp>
      <p:sp>
        <p:nvSpPr>
          <p:cNvPr id="3" name="Espace réservé du contenu 2"/>
          <p:cNvSpPr>
            <a:spLocks noGrp="1"/>
          </p:cNvSpPr>
          <p:nvPr>
            <p:ph sz="quarter" idx="1"/>
          </p:nvPr>
        </p:nvSpPr>
        <p:spPr/>
        <p:txBody>
          <a:bodyPr>
            <a:normAutofit/>
          </a:bodyPr>
          <a:lstStyle/>
          <a:p>
            <a:pPr marL="0" indent="0">
              <a:buNone/>
            </a:pPr>
            <a:r>
              <a:rPr lang="fr-FR" dirty="0" smtClean="0"/>
              <a:t>Problématique:</a:t>
            </a:r>
          </a:p>
          <a:p>
            <a:pPr marL="0" indent="0">
              <a:buNone/>
            </a:pPr>
            <a:r>
              <a:rPr lang="fr-FR" dirty="0" smtClean="0"/>
              <a:t>Cette </a:t>
            </a:r>
            <a:r>
              <a:rPr lang="fr-FR" dirty="0"/>
              <a:t>recherche va chercher à voir comment et de quelle manière les sénatrices </a:t>
            </a:r>
            <a:r>
              <a:rPr lang="fr-FR" dirty="0" smtClean="0"/>
              <a:t>Maria Chaput </a:t>
            </a:r>
            <a:r>
              <a:rPr lang="fr-FR" dirty="0"/>
              <a:t>et Claudette Tardif ont tenté de défendre les droits des minorités francophones </a:t>
            </a:r>
            <a:r>
              <a:rPr lang="fr-FR" dirty="0" smtClean="0"/>
              <a:t>hors Québec</a:t>
            </a:r>
            <a:r>
              <a:rPr lang="fr-FR" dirty="0"/>
              <a:t>. </a:t>
            </a:r>
            <a:endParaRPr lang="fr-FR" dirty="0" smtClean="0"/>
          </a:p>
          <a:p>
            <a:pPr marL="0" indent="0">
              <a:buNone/>
            </a:pPr>
            <a:endParaRPr lang="fr-FR" dirty="0" smtClean="0"/>
          </a:p>
        </p:txBody>
      </p:sp>
    </p:spTree>
    <p:extLst>
      <p:ext uri="{BB962C8B-B14F-4D97-AF65-F5344CB8AC3E}">
        <p14:creationId xmlns:p14="http://schemas.microsoft.com/office/powerpoint/2010/main" xmlns="" val="134919451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que">
  <a:themeElements>
    <a:clrScheme name="Civique">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que">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que">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Civique.thmx</Template>
  <TotalTime>3034</TotalTime>
  <Words>879</Words>
  <Application>Microsoft Office PowerPoint</Application>
  <PresentationFormat>On-screen Show (4:3)</PresentationFormat>
  <Paragraphs>68</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Civique</vt:lpstr>
      <vt:lpstr>Midi-forum du Bureau de la recherche du Campus Saint-Jean</vt:lpstr>
      <vt:lpstr>Plan de la présentation</vt:lpstr>
      <vt:lpstr>I. Approcher un/une professeur(e) </vt:lpstr>
      <vt:lpstr>I. Approcher un/une professeur(e)</vt:lpstr>
      <vt:lpstr>II. Vous familiariser avec les formulaires</vt:lpstr>
      <vt:lpstr>III. Élaboration d’un projet pertinent </vt:lpstr>
      <vt:lpstr>III. Élaboration d’un projet pertinent </vt:lpstr>
      <vt:lpstr>III. Élaboration d’un projet pertinent (exemple d’un projet) </vt:lpstr>
      <vt:lpstr>III. Élaboration d’un projet pertinent (exemple d’une projet) </vt:lpstr>
      <vt:lpstr>III. Élaboration d’un projet pertinent (exemple d’une projet) </vt:lpstr>
      <vt:lpstr>IV. Acquis d’une telle démarche </vt:lpstr>
      <vt:lpstr>Ressources supplémentaires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Midi-forum du Bureau de la recherche du Campus Saint-Jean</dc:title>
  <dc:creator>Valérie Lapointe-Gagnon</dc:creator>
  <cp:lastModifiedBy>Valerie</cp:lastModifiedBy>
  <cp:revision>15</cp:revision>
  <dcterms:created xsi:type="dcterms:W3CDTF">2017-03-14T17:11:17Z</dcterms:created>
  <dcterms:modified xsi:type="dcterms:W3CDTF">2018-03-01T18:56:40Z</dcterms:modified>
</cp:coreProperties>
</file>