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4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Atelier </a:t>
            </a:r>
            <a:r>
              <a:rPr lang="en-US" dirty="0" err="1" smtClean="0"/>
              <a:t>sur</a:t>
            </a:r>
            <a:r>
              <a:rPr lang="en-US" dirty="0" smtClean="0"/>
              <a:t> le CV </a:t>
            </a:r>
            <a:r>
              <a:rPr lang="en-US" dirty="0" err="1" smtClean="0"/>
              <a:t>académique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Bureau de la </a:t>
            </a:r>
            <a:r>
              <a:rPr lang="en-US" dirty="0" err="1" smtClean="0"/>
              <a:t>Recherche</a:t>
            </a:r>
            <a:r>
              <a:rPr lang="en-US" dirty="0" smtClean="0"/>
              <a:t>, Campus Saint-Jean</a:t>
            </a:r>
          </a:p>
          <a:p>
            <a:r>
              <a:rPr lang="en-US" dirty="0" err="1" smtClean="0"/>
              <a:t>Université</a:t>
            </a:r>
            <a:r>
              <a:rPr lang="en-US" dirty="0" smtClean="0"/>
              <a:t> de </a:t>
            </a:r>
            <a:r>
              <a:rPr lang="en-US" dirty="0" err="1" smtClean="0"/>
              <a:t>l’Alberta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Présentation</a:t>
            </a:r>
            <a:r>
              <a:rPr lang="en-US" dirty="0" smtClean="0"/>
              <a:t> de </a:t>
            </a:r>
            <a:r>
              <a:rPr lang="en-US" dirty="0" err="1" smtClean="0"/>
              <a:t>Maïté</a:t>
            </a:r>
            <a:r>
              <a:rPr lang="en-US" dirty="0" smtClean="0"/>
              <a:t> Snauwaert</a:t>
            </a:r>
          </a:p>
          <a:p>
            <a:endParaRPr lang="en-US" dirty="0"/>
          </a:p>
          <a:p>
            <a:r>
              <a:rPr lang="en-US" dirty="0" smtClean="0"/>
              <a:t>7 </a:t>
            </a:r>
            <a:r>
              <a:rPr lang="en-US" dirty="0" err="1" smtClean="0"/>
              <a:t>juin</a:t>
            </a:r>
            <a:r>
              <a:rPr lang="en-US" dirty="0" smtClean="0"/>
              <a:t>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8729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fr-FR" dirty="0"/>
              <a:t>informations essentielles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/>
              <a:t>Le cas échéant, l’expérience professionnelle pertinente</a:t>
            </a:r>
            <a:endParaRPr lang="fr-CA" dirty="0"/>
          </a:p>
          <a:p>
            <a:r>
              <a:rPr lang="fr-FR" dirty="0"/>
              <a:t>Par exemple si vous avez déjà été tuteur/tutrice, travaillé au gouvernement, dans une école, etc. ou bien toute expérience significative de par sa nature ou sa durée</a:t>
            </a:r>
            <a:endParaRPr lang="fr-CA" dirty="0"/>
          </a:p>
          <a:p>
            <a:r>
              <a:rPr lang="fr-FR" b="1" dirty="0"/>
              <a:t>Le cas échéant, expérience artistique ou sportive remarquable</a:t>
            </a:r>
            <a:endParaRPr lang="fr-CA" dirty="0"/>
          </a:p>
          <a:p>
            <a:r>
              <a:rPr lang="fr-FR" dirty="0"/>
              <a:t>Vous avez été finaliste pour un concours de nouvelles, reçu la médaille d’or pour une compétition nationale, etc.</a:t>
            </a:r>
            <a:endParaRPr lang="fr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527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fr-FR" dirty="0"/>
              <a:t>informations essentielles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Langues</a:t>
            </a:r>
            <a:endParaRPr lang="fr-CA" dirty="0"/>
          </a:p>
          <a:p>
            <a:r>
              <a:rPr lang="fr-FR" dirty="0"/>
              <a:t>Lues, parlées, écrites : en précisant ces distinctions </a:t>
            </a:r>
            <a:r>
              <a:rPr lang="fr-FR" dirty="0" smtClean="0"/>
              <a:t>telles </a:t>
            </a:r>
            <a:r>
              <a:rPr lang="fr-FR" dirty="0"/>
              <a:t>que </a:t>
            </a:r>
            <a:r>
              <a:rPr lang="fr-FR" dirty="0" smtClean="0"/>
              <a:t>nécessaires</a:t>
            </a:r>
          </a:p>
          <a:p>
            <a:r>
              <a:rPr lang="fr-FR" b="1" dirty="0" smtClean="0"/>
              <a:t>Il va sans dire que ces informations essentielles doivent apparaître sous des rubriques claires et aisément identifiables comme celles que nous venons d’indiquer, classées de la plus importante et la plus récente à la moins importante et/ou moins récente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xmlns="" val="39150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4. Quelles </a:t>
            </a:r>
            <a:r>
              <a:rPr lang="fr-FR" dirty="0" smtClean="0"/>
              <a:t>qualités doivent </a:t>
            </a:r>
            <a:r>
              <a:rPr lang="fr-FR" dirty="0"/>
              <a:t>ressortir du CV 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Précision ; pertinence ; concision ; clarté ; rigueur</a:t>
            </a:r>
            <a:endParaRPr lang="fr-CA" dirty="0"/>
          </a:p>
          <a:p>
            <a:pPr lvl="0"/>
            <a:r>
              <a:rPr lang="fr-FR" b="1" u="sng" dirty="0"/>
              <a:t>langue</a:t>
            </a:r>
            <a:r>
              <a:rPr lang="fr-FR" b="1" dirty="0"/>
              <a:t> et </a:t>
            </a:r>
            <a:r>
              <a:rPr lang="fr-FR" b="1" u="sng" dirty="0"/>
              <a:t>typographie</a:t>
            </a:r>
            <a:r>
              <a:rPr lang="fr-FR" b="1" dirty="0"/>
              <a:t> </a:t>
            </a:r>
            <a:r>
              <a:rPr lang="fr-FR" b="1" dirty="0" smtClean="0"/>
              <a:t>impeccables</a:t>
            </a:r>
            <a:endParaRPr lang="fr-CA" dirty="0"/>
          </a:p>
          <a:p>
            <a:pPr lvl="0"/>
            <a:r>
              <a:rPr lang="fr-FR" b="1" dirty="0"/>
              <a:t>maîtrise du traitement de texte </a:t>
            </a:r>
            <a:r>
              <a:rPr lang="fr-FR" b="1" dirty="0" smtClean="0"/>
              <a:t>! (ex: tabulations)</a:t>
            </a:r>
            <a:endParaRPr lang="fr-CA" dirty="0"/>
          </a:p>
          <a:p>
            <a:r>
              <a:rPr lang="fr-FR" dirty="0"/>
              <a:t>Vous ne voulez pas que votre lecteur soit fatigué à la simple vue de votre cv : il doit bien se tenir, sur une page ou deux maximum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30203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5. Comment optimiser Word 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Première chose : utiliser une </a:t>
            </a:r>
            <a:r>
              <a:rPr lang="fr-FR" b="1" dirty="0"/>
              <a:t>police de caractère sobre</a:t>
            </a:r>
            <a:r>
              <a:rPr lang="fr-FR" dirty="0"/>
              <a:t>, comme Times New Roman, Arial, ou </a:t>
            </a:r>
            <a:r>
              <a:rPr lang="fr-FR" dirty="0" err="1"/>
              <a:t>Verdana</a:t>
            </a:r>
            <a:r>
              <a:rPr lang="fr-FR" dirty="0"/>
              <a:t> (la présente), d’une taille </a:t>
            </a:r>
            <a:r>
              <a:rPr lang="fr-FR" b="1" dirty="0"/>
              <a:t>12</a:t>
            </a:r>
            <a:endParaRPr lang="fr-CA" dirty="0"/>
          </a:p>
          <a:p>
            <a:r>
              <a:rPr lang="fr-FR" dirty="0"/>
              <a:t>Bien utiliser les </a:t>
            </a:r>
            <a:r>
              <a:rPr lang="fr-FR" b="1" dirty="0"/>
              <a:t>titres de rubrique</a:t>
            </a:r>
            <a:r>
              <a:rPr lang="fr-FR" dirty="0"/>
              <a:t> et savoir utiliser les </a:t>
            </a:r>
            <a:r>
              <a:rPr lang="fr-FR" b="1" dirty="0" smtClean="0"/>
              <a:t>tabulations </a:t>
            </a:r>
            <a:r>
              <a:rPr lang="fr-FR" dirty="0" smtClean="0"/>
              <a:t>pour</a:t>
            </a:r>
            <a:r>
              <a:rPr lang="fr-FR" b="1" dirty="0" smtClean="0"/>
              <a:t> aligner </a:t>
            </a:r>
            <a:r>
              <a:rPr lang="fr-FR" dirty="0" smtClean="0"/>
              <a:t>des informations de même ordre</a:t>
            </a:r>
            <a:endParaRPr lang="fr-CA" dirty="0"/>
          </a:p>
          <a:p>
            <a:r>
              <a:rPr lang="fr-FR" dirty="0"/>
              <a:t>S’assurer que toutes les informations de même ordre sont </a:t>
            </a:r>
            <a:r>
              <a:rPr lang="fr-FR" b="1" dirty="0" smtClean="0"/>
              <a:t>alignées</a:t>
            </a:r>
            <a:r>
              <a:rPr lang="fr-FR" dirty="0" smtClean="0"/>
              <a:t> (et non pas séparées par des espaces inégaux)</a:t>
            </a:r>
            <a:endParaRPr lang="fr-CA" dirty="0"/>
          </a:p>
          <a:p>
            <a:r>
              <a:rPr lang="fr-CA" dirty="0" smtClean="0"/>
              <a:t>Choisir un format « aligné à gauche » ou « justifié »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333025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6. </a:t>
            </a:r>
            <a:r>
              <a:rPr lang="fr-FR" dirty="0" smtClean="0"/>
              <a:t>Quand demande</a:t>
            </a:r>
            <a:r>
              <a:rPr lang="fr-FR" dirty="0"/>
              <a:t>-t-on un cv académique 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Principalement : pour soumettre votre candidature </a:t>
            </a:r>
            <a:r>
              <a:rPr lang="fr-FR" dirty="0" smtClean="0"/>
              <a:t>à </a:t>
            </a:r>
          </a:p>
          <a:p>
            <a:pPr lvl="1"/>
            <a:r>
              <a:rPr lang="fr-FR" dirty="0" smtClean="0"/>
              <a:t>des bourses</a:t>
            </a:r>
          </a:p>
          <a:p>
            <a:pPr lvl="1"/>
            <a:r>
              <a:rPr lang="fr-FR" dirty="0" smtClean="0"/>
              <a:t>des </a:t>
            </a:r>
            <a:r>
              <a:rPr lang="fr-FR" dirty="0"/>
              <a:t>programmes d’études </a:t>
            </a:r>
            <a:r>
              <a:rPr lang="fr-FR" dirty="0" smtClean="0"/>
              <a:t>graduées (maîtrise, doc)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es postes académiques (RA, TA, </a:t>
            </a:r>
            <a:r>
              <a:rPr lang="fr-FR" dirty="0" err="1" smtClean="0"/>
              <a:t>chargé.e</a:t>
            </a:r>
            <a:r>
              <a:rPr lang="fr-FR" dirty="0" smtClean="0"/>
              <a:t> de cours, etc.)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43252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7. En résumé : un CV en dit beaucoup sur vous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C’est comme une carte de visite que vous envoyez à un directeur de programme ou à un employeur éventuels</a:t>
            </a:r>
            <a:endParaRPr lang="fr-CA" dirty="0"/>
          </a:p>
          <a:p>
            <a:pPr>
              <a:buFont typeface="Wingdings" charset="0"/>
              <a:buChar char="à"/>
            </a:pPr>
            <a:r>
              <a:rPr lang="fr-CA" dirty="0" smtClean="0">
                <a:sym typeface="Wingdings"/>
              </a:rPr>
              <a:t>Votre CV est votre </a:t>
            </a:r>
            <a:r>
              <a:rPr lang="fr-CA" u="sng" dirty="0" smtClean="0">
                <a:sym typeface="Wingdings"/>
              </a:rPr>
              <a:t>ambassadeur</a:t>
            </a:r>
            <a:r>
              <a:rPr lang="fr-CA" dirty="0" smtClean="0">
                <a:sym typeface="Wingdings"/>
              </a:rPr>
              <a:t>!</a:t>
            </a:r>
          </a:p>
          <a:p>
            <a:r>
              <a:rPr lang="fr-FR" dirty="0"/>
              <a:t>Vous voulez qu’il traduise </a:t>
            </a:r>
            <a:r>
              <a:rPr lang="fr-FR" dirty="0" smtClean="0"/>
              <a:t>: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20204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7. En résumé : un CV en dit beaucoup sur vous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52706"/>
            <a:ext cx="7345363" cy="448235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fr-FR" dirty="0"/>
              <a:t>votre sérieux</a:t>
            </a:r>
            <a:endParaRPr lang="fr-CA" dirty="0"/>
          </a:p>
          <a:p>
            <a:pPr lvl="0"/>
            <a:r>
              <a:rPr lang="fr-FR" dirty="0"/>
              <a:t>votre efficacité</a:t>
            </a:r>
            <a:endParaRPr lang="fr-CA" dirty="0"/>
          </a:p>
          <a:p>
            <a:pPr lvl="0"/>
            <a:r>
              <a:rPr lang="fr-FR" dirty="0"/>
              <a:t>votre professionnalisme</a:t>
            </a:r>
            <a:endParaRPr lang="fr-CA" dirty="0"/>
          </a:p>
          <a:p>
            <a:pPr lvl="0"/>
            <a:r>
              <a:rPr lang="fr-FR" dirty="0"/>
              <a:t>votre motivation</a:t>
            </a:r>
            <a:endParaRPr lang="fr-CA" dirty="0"/>
          </a:p>
          <a:p>
            <a:pPr lvl="0"/>
            <a:r>
              <a:rPr lang="fr-FR" dirty="0"/>
              <a:t>votre capacité à produire un document propre et pertinent</a:t>
            </a:r>
            <a:endParaRPr lang="fr-CA" dirty="0"/>
          </a:p>
          <a:p>
            <a:pPr lvl="0"/>
            <a:r>
              <a:rPr lang="fr-FR" dirty="0"/>
              <a:t>votre aptitude à cerner l’essentiel</a:t>
            </a:r>
            <a:endParaRPr lang="fr-CA" dirty="0"/>
          </a:p>
          <a:p>
            <a:pPr lvl="0"/>
            <a:r>
              <a:rPr lang="fr-FR" dirty="0"/>
              <a:t>votre habileté à vous adresser à un interlocuteur</a:t>
            </a:r>
            <a:endParaRPr lang="fr-CA" dirty="0"/>
          </a:p>
          <a:p>
            <a:pPr lvl="0"/>
            <a:r>
              <a:rPr lang="fr-FR" dirty="0"/>
              <a:t>votre compréhension des enjeux de la demande (application pour une bourse ou pour entrer dans un programme)</a:t>
            </a: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207079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</a:t>
            </a:r>
            <a:r>
              <a:rPr lang="fr-FR" dirty="0" smtClean="0"/>
              <a:t>aintenant entraînez-vous dans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ym typeface="Wingdings"/>
              </a:rPr>
              <a:t></a:t>
            </a:r>
            <a:r>
              <a:rPr lang="fr-FR" dirty="0"/>
              <a:t> </a:t>
            </a:r>
            <a:r>
              <a:rPr lang="fr-FR" dirty="0" smtClean="0"/>
              <a:t>Comment utiliser les </a:t>
            </a:r>
            <a:r>
              <a:rPr lang="fr-FR" dirty="0"/>
              <a:t>tabulations pour aligner les </a:t>
            </a:r>
            <a:r>
              <a:rPr lang="fr-FR" dirty="0" smtClean="0"/>
              <a:t>dates ?</a:t>
            </a:r>
            <a:endParaRPr lang="fr-CA" dirty="0"/>
          </a:p>
          <a:p>
            <a:r>
              <a:rPr lang="fr-FR" dirty="0">
                <a:sym typeface="Wingdings"/>
              </a:rPr>
              <a:t></a:t>
            </a:r>
            <a:r>
              <a:rPr lang="fr-FR" dirty="0"/>
              <a:t> Comment rendre visibles les tabulations ?</a:t>
            </a:r>
            <a:endParaRPr lang="fr-CA" dirty="0"/>
          </a:p>
          <a:p>
            <a:r>
              <a:rPr lang="fr-FR" dirty="0">
                <a:sym typeface="Wingdings"/>
              </a:rPr>
              <a:t></a:t>
            </a:r>
            <a:r>
              <a:rPr lang="fr-FR" dirty="0"/>
              <a:t> Comment changer les alignements ?</a:t>
            </a:r>
            <a:endParaRPr lang="fr-CA" dirty="0"/>
          </a:p>
          <a:p>
            <a:r>
              <a:rPr lang="fr-FR" dirty="0">
                <a:sym typeface="Wingdings"/>
              </a:rPr>
              <a:t></a:t>
            </a:r>
            <a:r>
              <a:rPr lang="fr-FR" dirty="0"/>
              <a:t> Comment changer les marges du document pour que le tout tienne sur une page ?</a:t>
            </a:r>
            <a:endParaRPr lang="fr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7869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</a:t>
            </a:r>
            <a:r>
              <a:rPr lang="en-US" dirty="0" err="1" smtClean="0"/>
              <a:t>fréquemment</a:t>
            </a:r>
            <a:r>
              <a:rPr lang="en-US" dirty="0" smtClean="0"/>
              <a:t> </a:t>
            </a:r>
            <a:r>
              <a:rPr lang="en-US" dirty="0" err="1" smtClean="0"/>
              <a:t>posées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“Je </a:t>
            </a:r>
            <a:r>
              <a:rPr lang="en-US" dirty="0" err="1" smtClean="0"/>
              <a:t>n’ai</a:t>
            </a:r>
            <a:r>
              <a:rPr lang="en-US" dirty="0" smtClean="0"/>
              <a:t> </a:t>
            </a:r>
            <a:r>
              <a:rPr lang="en-US" dirty="0" err="1" smtClean="0"/>
              <a:t>rien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mettre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CV!”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je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mettre</a:t>
            </a:r>
            <a:r>
              <a:rPr lang="en-US" dirty="0" smtClean="0"/>
              <a:t> </a:t>
            </a:r>
            <a:r>
              <a:rPr lang="en-US" dirty="0" err="1" smtClean="0"/>
              <a:t>telle</a:t>
            </a:r>
            <a:r>
              <a:rPr lang="en-US" dirty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telle</a:t>
            </a:r>
            <a:r>
              <a:rPr lang="en-US" dirty="0" smtClean="0"/>
              <a:t> bourse </a:t>
            </a:r>
            <a:r>
              <a:rPr lang="en-US" dirty="0" err="1" smtClean="0"/>
              <a:t>si</a:t>
            </a:r>
            <a:r>
              <a:rPr lang="en-US" dirty="0" smtClean="0"/>
              <a:t> tout le monde </a:t>
            </a:r>
            <a:r>
              <a:rPr lang="en-US" dirty="0" err="1" smtClean="0"/>
              <a:t>l’obtient</a:t>
            </a:r>
            <a:r>
              <a:rPr lang="en-US" dirty="0" smtClean="0"/>
              <a:t>?” </a:t>
            </a:r>
            <a:r>
              <a:rPr lang="en-US" dirty="0" err="1" smtClean="0"/>
              <a:t>Réponse</a:t>
            </a:r>
            <a:r>
              <a:rPr lang="en-US" dirty="0" smtClean="0"/>
              <a:t> : </a:t>
            </a:r>
            <a:r>
              <a:rPr lang="en-US" dirty="0" err="1" smtClean="0"/>
              <a:t>Oui</a:t>
            </a:r>
            <a:r>
              <a:rPr lang="en-US" dirty="0" smtClean="0"/>
              <a:t>!</a:t>
            </a:r>
          </a:p>
          <a:p>
            <a:r>
              <a:rPr lang="en-US" dirty="0" smtClean="0"/>
              <a:t>“Je ne </a:t>
            </a:r>
            <a:r>
              <a:rPr lang="en-US" dirty="0" err="1" smtClean="0"/>
              <a:t>parle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langues</a:t>
            </a:r>
            <a:r>
              <a:rPr lang="en-US" dirty="0" smtClean="0"/>
              <a:t>,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je les </a:t>
            </a:r>
            <a:r>
              <a:rPr lang="en-US" dirty="0" err="1" smtClean="0"/>
              <a:t>mets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même</a:t>
            </a:r>
            <a:r>
              <a:rPr lang="en-US" dirty="0" smtClean="0"/>
              <a:t>?” </a:t>
            </a:r>
            <a:r>
              <a:rPr lang="en-US" dirty="0" err="1"/>
              <a:t>Réponse</a:t>
            </a:r>
            <a:r>
              <a:rPr lang="en-US" dirty="0"/>
              <a:t> : </a:t>
            </a:r>
            <a:r>
              <a:rPr lang="en-US" dirty="0" err="1"/>
              <a:t>Oui</a:t>
            </a:r>
            <a:r>
              <a:rPr lang="en-US" dirty="0"/>
              <a:t>!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l’option</a:t>
            </a:r>
            <a:r>
              <a:rPr lang="en-US" dirty="0" smtClean="0"/>
              <a:t> de </a:t>
            </a:r>
            <a:r>
              <a:rPr lang="en-US" dirty="0" err="1" smtClean="0"/>
              <a:t>joindre</a:t>
            </a:r>
            <a:r>
              <a:rPr lang="en-US" dirty="0" smtClean="0"/>
              <a:t> un CV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application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maîtrise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n’est</a:t>
            </a:r>
            <a:r>
              <a:rPr lang="en-US" dirty="0" smtClean="0"/>
              <a:t> pas </a:t>
            </a:r>
            <a:r>
              <a:rPr lang="en-US" dirty="0" err="1" smtClean="0"/>
              <a:t>une</a:t>
            </a:r>
            <a:r>
              <a:rPr lang="en-US" dirty="0" smtClean="0"/>
              <a:t> obligation. </a:t>
            </a:r>
            <a:r>
              <a:rPr lang="en-US" dirty="0" err="1" smtClean="0"/>
              <a:t>Devrais</a:t>
            </a:r>
            <a:r>
              <a:rPr lang="en-US" dirty="0" smtClean="0"/>
              <a:t>-je le </a:t>
            </a:r>
            <a:r>
              <a:rPr lang="en-US" smtClean="0"/>
              <a:t>joindre? </a:t>
            </a:r>
            <a:r>
              <a:rPr lang="en-US" dirty="0" err="1"/>
              <a:t>Réponse</a:t>
            </a:r>
            <a:r>
              <a:rPr lang="en-US" dirty="0"/>
              <a:t> : </a:t>
            </a:r>
            <a:r>
              <a:rPr lang="en-US" dirty="0" err="1"/>
              <a:t>Oui</a:t>
            </a:r>
            <a:r>
              <a:rPr lang="en-US" dirty="0"/>
              <a:t>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331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93058"/>
            <a:ext cx="7345362" cy="94129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Comment concevoir </a:t>
            </a:r>
            <a:r>
              <a:rPr lang="fr-FR" b="1" dirty="0"/>
              <a:t>un bon CV académique ?</a:t>
            </a:r>
            <a:r>
              <a:rPr lang="fr-CA" dirty="0"/>
              <a:t/>
            </a:r>
            <a:br>
              <a:rPr lang="fr-C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434354"/>
            <a:ext cx="7345363" cy="47811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CA" dirty="0" smtClean="0"/>
          </a:p>
          <a:p>
            <a:r>
              <a:rPr lang="fr-FR" dirty="0" smtClean="0"/>
              <a:t>1. Qu’est-ce qu’un</a:t>
            </a:r>
            <a:r>
              <a:rPr lang="fr-FR" i="1" dirty="0" smtClean="0"/>
              <a:t> curriculum vitae</a:t>
            </a:r>
            <a:r>
              <a:rPr lang="fr-FR" dirty="0" smtClean="0"/>
              <a:t> ?</a:t>
            </a:r>
            <a:endParaRPr lang="fr-CA" dirty="0" smtClean="0"/>
          </a:p>
          <a:p>
            <a:r>
              <a:rPr lang="fr-FR" dirty="0" smtClean="0"/>
              <a:t>2</a:t>
            </a:r>
            <a:r>
              <a:rPr lang="fr-FR" dirty="0"/>
              <a:t>. Quelle est la différence entre un</a:t>
            </a:r>
            <a:r>
              <a:rPr lang="fr-FR" i="1" dirty="0"/>
              <a:t> curriculum vitae </a:t>
            </a:r>
            <a:r>
              <a:rPr lang="fr-FR" dirty="0"/>
              <a:t>académique et un</a:t>
            </a:r>
            <a:r>
              <a:rPr lang="fr-FR" i="1" dirty="0"/>
              <a:t> curriculum vitae </a:t>
            </a:r>
            <a:r>
              <a:rPr lang="fr-FR" dirty="0"/>
              <a:t>professionnel ?</a:t>
            </a:r>
            <a:endParaRPr lang="fr-CA" dirty="0"/>
          </a:p>
          <a:p>
            <a:r>
              <a:rPr lang="fr-FR" dirty="0"/>
              <a:t>3. Quelles sont les informations essentielles qui doivent y figurer ?</a:t>
            </a:r>
            <a:endParaRPr lang="fr-CA" dirty="0"/>
          </a:p>
          <a:p>
            <a:r>
              <a:rPr lang="fr-FR" dirty="0"/>
              <a:t>4. Quelles sont les qualités qui doivent ressortir du CV ?</a:t>
            </a:r>
            <a:endParaRPr lang="fr-CA" dirty="0"/>
          </a:p>
          <a:p>
            <a:r>
              <a:rPr lang="fr-FR" dirty="0"/>
              <a:t>5. Comment optimiser Word ?</a:t>
            </a:r>
            <a:endParaRPr lang="fr-CA" dirty="0"/>
          </a:p>
          <a:p>
            <a:r>
              <a:rPr lang="fr-FR" dirty="0"/>
              <a:t>6. Dans quelles circonstances vous demande-t-on un cv académique ?</a:t>
            </a:r>
            <a:endParaRPr lang="fr-CA" dirty="0"/>
          </a:p>
          <a:p>
            <a:r>
              <a:rPr lang="fr-FR" dirty="0"/>
              <a:t>7. En résumé : votre CV comme ambassadeur</a:t>
            </a:r>
            <a:endParaRPr lang="fr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1487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1</a:t>
            </a:r>
            <a:r>
              <a:rPr lang="fr-FR" dirty="0"/>
              <a:t>. Qu’est-ce qu’un</a:t>
            </a:r>
            <a:r>
              <a:rPr lang="fr-FR" i="1" dirty="0"/>
              <a:t> curriculum vitae</a:t>
            </a:r>
            <a:r>
              <a:rPr lang="fr-FR" dirty="0"/>
              <a:t> ?</a:t>
            </a:r>
            <a:r>
              <a:rPr lang="fr-CA" dirty="0"/>
              <a:t/>
            </a:r>
            <a:br>
              <a:rPr lang="fr-C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Littéralement un</a:t>
            </a:r>
            <a:r>
              <a:rPr lang="fr-FR" i="1" dirty="0"/>
              <a:t> </a:t>
            </a:r>
            <a:r>
              <a:rPr lang="fr-FR" dirty="0"/>
              <a:t>« parcours de vie » ou « le cours d’une vie »</a:t>
            </a:r>
            <a:endParaRPr lang="fr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421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2</a:t>
            </a:r>
            <a:r>
              <a:rPr lang="fr-FR" dirty="0"/>
              <a:t>. Quelle </a:t>
            </a:r>
            <a:r>
              <a:rPr lang="fr-FR" dirty="0" smtClean="0"/>
              <a:t>différence </a:t>
            </a:r>
            <a:r>
              <a:rPr lang="fr-FR" dirty="0"/>
              <a:t>entre </a:t>
            </a:r>
            <a:r>
              <a:rPr lang="fr-FR" dirty="0" smtClean="0"/>
              <a:t>cv</a:t>
            </a:r>
            <a:r>
              <a:rPr lang="fr-FR" i="1" dirty="0" smtClean="0"/>
              <a:t> </a:t>
            </a:r>
            <a:r>
              <a:rPr lang="fr-FR" dirty="0" smtClean="0"/>
              <a:t>académique </a:t>
            </a:r>
            <a:r>
              <a:rPr lang="fr-FR" dirty="0"/>
              <a:t>et </a:t>
            </a:r>
            <a:r>
              <a:rPr lang="fr-FR" dirty="0" smtClean="0"/>
              <a:t>professionnel</a:t>
            </a:r>
            <a:r>
              <a:rPr lang="fr-FR" dirty="0"/>
              <a:t> ?</a:t>
            </a:r>
            <a:r>
              <a:rPr lang="fr-CA" dirty="0"/>
              <a:t/>
            </a:r>
            <a:br>
              <a:rPr lang="fr-C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1"/>
            <a:ext cx="7963647" cy="4201458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Le cv professionnel mettra l’accent sur les </a:t>
            </a:r>
            <a:r>
              <a:rPr lang="fr-FR" b="1" dirty="0"/>
              <a:t>compétences</a:t>
            </a:r>
            <a:r>
              <a:rPr lang="fr-FR" dirty="0"/>
              <a:t> et </a:t>
            </a:r>
            <a:r>
              <a:rPr lang="fr-FR" b="1" dirty="0"/>
              <a:t>l’historique d’emploi</a:t>
            </a:r>
          </a:p>
          <a:p>
            <a:r>
              <a:rPr lang="fr-FR" dirty="0" smtClean="0"/>
              <a:t>mais </a:t>
            </a:r>
            <a:r>
              <a:rPr lang="fr-FR" dirty="0"/>
              <a:t>il peut inclure aussi la formation académique, surtout la formation couramment suivie si vous êtes en train de chercher un emploi </a:t>
            </a:r>
            <a:r>
              <a:rPr lang="fr-FR" i="1" dirty="0"/>
              <a:t>pendant que vous êtes </a:t>
            </a:r>
            <a:r>
              <a:rPr lang="fr-FR" i="1" dirty="0" err="1"/>
              <a:t>étudiant.e</a:t>
            </a:r>
            <a:r>
              <a:rPr lang="fr-FR" dirty="0"/>
              <a:t> voire </a:t>
            </a:r>
            <a:r>
              <a:rPr lang="fr-FR" i="1" dirty="0"/>
              <a:t>en tant </a:t>
            </a:r>
            <a:r>
              <a:rPr lang="fr-FR" i="1" dirty="0" smtClean="0"/>
              <a:t>qu’</a:t>
            </a:r>
            <a:r>
              <a:rPr lang="fr-FR" i="1" dirty="0" err="1" smtClean="0"/>
              <a:t>étudiant.e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cv académique va mettre l’accent sur votre </a:t>
            </a:r>
            <a:r>
              <a:rPr lang="fr-FR" b="1" dirty="0"/>
              <a:t>formation universitaire</a:t>
            </a:r>
            <a:endParaRPr lang="fr-CA" b="1" dirty="0"/>
          </a:p>
          <a:p>
            <a:pPr marL="0" indent="0">
              <a:buNone/>
            </a:pPr>
            <a:r>
              <a:rPr lang="fr-FR" dirty="0" smtClean="0"/>
              <a:t>	– </a:t>
            </a:r>
            <a:r>
              <a:rPr lang="fr-FR" dirty="0"/>
              <a:t>le diplôme que vous préparez, dans quel programme et dans quelle université</a:t>
            </a:r>
            <a:endParaRPr lang="fr-CA" dirty="0"/>
          </a:p>
          <a:p>
            <a:pPr marL="0" indent="0">
              <a:buNone/>
            </a:pPr>
            <a:r>
              <a:rPr lang="fr-FR" dirty="0" smtClean="0"/>
              <a:t>	– </a:t>
            </a:r>
            <a:r>
              <a:rPr lang="fr-FR" dirty="0"/>
              <a:t>à quel niveau vous </a:t>
            </a:r>
            <a:r>
              <a:rPr lang="fr-FR" dirty="0" smtClean="0"/>
              <a:t>êtes</a:t>
            </a:r>
            <a:r>
              <a:rPr lang="fr-FR" dirty="0"/>
              <a:t>, </a:t>
            </a:r>
            <a:r>
              <a:rPr lang="fr-FR" dirty="0" smtClean="0"/>
              <a:t>en quelle année vous </a:t>
            </a:r>
            <a:r>
              <a:rPr lang="fr-FR" dirty="0"/>
              <a:t>prévoyez </a:t>
            </a:r>
            <a:r>
              <a:rPr lang="fr-FR" dirty="0" smtClean="0"/>
              <a:t>finir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mr-IN" dirty="0"/>
              <a:t>…</a:t>
            </a:r>
            <a:r>
              <a:rPr lang="fr-CA" dirty="0"/>
              <a:t> </a:t>
            </a:r>
            <a:r>
              <a:rPr lang="fr-FR" dirty="0"/>
              <a:t>et tout le parcours qui accompagne vos années universitaires </a:t>
            </a:r>
            <a:r>
              <a:rPr lang="fr-FR" dirty="0" smtClean="0"/>
              <a:t>: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3117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/>
              <a:t>c</a:t>
            </a:r>
            <a:r>
              <a:rPr lang="en-US" dirty="0" smtClean="0"/>
              <a:t>v </a:t>
            </a:r>
            <a:r>
              <a:rPr lang="en-US" dirty="0" err="1" smtClean="0"/>
              <a:t>académique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03294"/>
            <a:ext cx="7780712" cy="448235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d</a:t>
            </a:r>
            <a:r>
              <a:rPr lang="fr-FR" dirty="0" smtClean="0"/>
              <a:t>iplôme préparé, établissement universitaire, année prévue de fin</a:t>
            </a:r>
          </a:p>
          <a:p>
            <a:pPr lvl="0"/>
            <a:r>
              <a:rPr lang="fr-FR" dirty="0" smtClean="0"/>
              <a:t>bourses</a:t>
            </a:r>
            <a:endParaRPr lang="fr-CA" dirty="0"/>
          </a:p>
          <a:p>
            <a:pPr lvl="0"/>
            <a:r>
              <a:rPr lang="fr-FR" dirty="0"/>
              <a:t>prix et distinctions</a:t>
            </a:r>
            <a:endParaRPr lang="fr-CA" dirty="0"/>
          </a:p>
          <a:p>
            <a:pPr lvl="0"/>
            <a:r>
              <a:rPr lang="fr-FR" dirty="0"/>
              <a:t>expérience d’enseignement </a:t>
            </a:r>
            <a:r>
              <a:rPr lang="fr-FR" dirty="0" smtClean="0"/>
              <a:t>et/ou </a:t>
            </a:r>
            <a:r>
              <a:rPr lang="fr-FR" dirty="0"/>
              <a:t>de </a:t>
            </a:r>
            <a:r>
              <a:rPr lang="fr-FR" dirty="0" smtClean="0"/>
              <a:t>recherche</a:t>
            </a:r>
          </a:p>
          <a:p>
            <a:pPr lvl="0"/>
            <a:r>
              <a:rPr lang="fr-FR" dirty="0" smtClean="0"/>
              <a:t>publications s’il y a lieu</a:t>
            </a:r>
          </a:p>
          <a:p>
            <a:pPr lvl="0"/>
            <a:r>
              <a:rPr lang="fr-CA" dirty="0" smtClean="0"/>
              <a:t>participation à des colloques ou autres événements académiques</a:t>
            </a:r>
            <a:endParaRPr lang="fr-CA" dirty="0"/>
          </a:p>
          <a:p>
            <a:pPr lvl="0"/>
            <a:r>
              <a:rPr lang="fr-FR" dirty="0"/>
              <a:t>stages, semestre à l’étranger, programmes </a:t>
            </a:r>
            <a:r>
              <a:rPr lang="fr-FR" dirty="0" smtClean="0"/>
              <a:t>d’échanges</a:t>
            </a:r>
          </a:p>
          <a:p>
            <a:r>
              <a:rPr lang="fr-FR" dirty="0"/>
              <a:t>expériences de vie étudiante dans la communauté universitaire ou à </a:t>
            </a:r>
            <a:r>
              <a:rPr lang="fr-FR" dirty="0" smtClean="0"/>
              <a:t>l’extérieur</a:t>
            </a:r>
            <a:endParaRPr lang="fr-CA" dirty="0"/>
          </a:p>
          <a:p>
            <a:pPr lvl="0"/>
            <a:r>
              <a:rPr lang="fr-FR" dirty="0"/>
              <a:t>langues maîtrisées dans la communication écrite et </a:t>
            </a:r>
            <a:r>
              <a:rPr lang="fr-FR" dirty="0" smtClean="0"/>
              <a:t>orale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98058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3</a:t>
            </a:r>
            <a:r>
              <a:rPr lang="fr-FR" dirty="0"/>
              <a:t>. Quelles </a:t>
            </a:r>
            <a:r>
              <a:rPr lang="fr-FR" dirty="0" smtClean="0"/>
              <a:t>informations </a:t>
            </a:r>
            <a:r>
              <a:rPr lang="fr-FR" dirty="0"/>
              <a:t>essentielles </a:t>
            </a:r>
            <a:r>
              <a:rPr lang="fr-FR" dirty="0" smtClean="0"/>
              <a:t>doivent </a:t>
            </a:r>
            <a:r>
              <a:rPr lang="fr-FR" dirty="0"/>
              <a:t>y figurer ?</a:t>
            </a:r>
            <a:r>
              <a:rPr lang="fr-CA" dirty="0"/>
              <a:t/>
            </a:r>
            <a:br>
              <a:rPr lang="fr-C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/>
              <a:t>Nom</a:t>
            </a:r>
            <a:r>
              <a:rPr lang="fr-FR" dirty="0"/>
              <a:t> (Qui êtes-vous ?)</a:t>
            </a:r>
            <a:endParaRPr lang="fr-CA" dirty="0"/>
          </a:p>
          <a:p>
            <a:r>
              <a:rPr lang="fr-FR" b="1" dirty="0"/>
              <a:t>Coordonnées</a:t>
            </a:r>
            <a:r>
              <a:rPr lang="fr-FR" dirty="0"/>
              <a:t> (Comment vous joindre ?)</a:t>
            </a:r>
            <a:endParaRPr lang="fr-CA" dirty="0"/>
          </a:p>
          <a:p>
            <a:r>
              <a:rPr lang="fr-FR" b="1" dirty="0"/>
              <a:t>Formation académique / Diplôme préparé</a:t>
            </a:r>
            <a:endParaRPr lang="fr-CA" dirty="0"/>
          </a:p>
          <a:p>
            <a:r>
              <a:rPr lang="fr-FR" dirty="0"/>
              <a:t>Et/ou diplôme antérieurs si vous en avez déjà, ou bien toute formation supplémentaire (ex : Cégep au Québec)</a:t>
            </a:r>
            <a:endParaRPr lang="fr-CA" dirty="0"/>
          </a:p>
          <a:p>
            <a:r>
              <a:rPr lang="fr-FR" b="1" dirty="0"/>
              <a:t>Expérience de recherche et/ou d’enseignement</a:t>
            </a:r>
            <a:endParaRPr lang="fr-CA" dirty="0"/>
          </a:p>
          <a:p>
            <a:r>
              <a:rPr lang="fr-FR" dirty="0"/>
              <a:t>Avez-vous déjà été RA ou TA ?</a:t>
            </a:r>
            <a:endParaRPr lang="fr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457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fr-FR" dirty="0"/>
              <a:t>informations essentielles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dirty="0" smtClean="0"/>
              <a:t>Publications </a:t>
            </a:r>
            <a:r>
              <a:rPr lang="fr-FR" b="1" dirty="0"/>
              <a:t>s’il y a </a:t>
            </a:r>
            <a:r>
              <a:rPr lang="fr-FR" b="1" dirty="0" smtClean="0"/>
              <a:t>lieu</a:t>
            </a:r>
          </a:p>
          <a:p>
            <a:pPr lvl="0"/>
            <a:r>
              <a:rPr lang="fr-FR" dirty="0" smtClean="0"/>
              <a:t>Vous avez peut-être co-écrit un article avec un de vos professeurs, en tant qu’assistant de recherche par ex</a:t>
            </a:r>
          </a:p>
          <a:p>
            <a:pPr lvl="0"/>
            <a:r>
              <a:rPr lang="fr-FR" dirty="0" smtClean="0"/>
              <a:t>Ou encore vous avez écrit un compte rendu de film pour une publication étudiante par ex</a:t>
            </a:r>
            <a:endParaRPr lang="fr-FR" dirty="0"/>
          </a:p>
          <a:p>
            <a:pPr lvl="0"/>
            <a:r>
              <a:rPr lang="fr-CA" b="1" dirty="0" smtClean="0"/>
              <a:t>Participation </a:t>
            </a:r>
            <a:r>
              <a:rPr lang="fr-CA" b="1" dirty="0"/>
              <a:t>à des colloques ou autres événements </a:t>
            </a:r>
            <a:r>
              <a:rPr lang="fr-CA" b="1" dirty="0" smtClean="0"/>
              <a:t>académiques</a:t>
            </a:r>
          </a:p>
          <a:p>
            <a:pPr lvl="0"/>
            <a:endParaRPr lang="fr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083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fr-FR" dirty="0"/>
              <a:t>informations </a:t>
            </a:r>
            <a:r>
              <a:rPr lang="fr-FR" dirty="0" smtClean="0"/>
              <a:t>essentielles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/>
              <a:t>Bourses / Prix et distinctions</a:t>
            </a:r>
            <a:endParaRPr lang="fr-CA" dirty="0"/>
          </a:p>
          <a:p>
            <a:r>
              <a:rPr lang="fr-FR" dirty="0"/>
              <a:t>On parle ici de toutes formes de récompenses académiques : </a:t>
            </a:r>
            <a:r>
              <a:rPr lang="fr-FR" dirty="0" err="1"/>
              <a:t>Dean’s</a:t>
            </a:r>
            <a:r>
              <a:rPr lang="fr-FR" dirty="0"/>
              <a:t> List, bourses pour étudiants francophones, etc.</a:t>
            </a:r>
            <a:endParaRPr lang="fr-CA" dirty="0"/>
          </a:p>
          <a:p>
            <a:r>
              <a:rPr lang="fr-FR" dirty="0"/>
              <a:t>Si vous en avez beaucoup, vous pouvez faire deux rubriques pour séparer les bourses d’une part des prix et distinctions d’autre part</a:t>
            </a:r>
            <a:endParaRPr lang="fr-CA" dirty="0"/>
          </a:p>
          <a:p>
            <a:r>
              <a:rPr lang="fr-FR" b="1" dirty="0"/>
              <a:t>Responsabilités étudiantes</a:t>
            </a:r>
            <a:endParaRPr lang="fr-CA" dirty="0"/>
          </a:p>
          <a:p>
            <a:r>
              <a:rPr lang="fr-FR" dirty="0"/>
              <a:t>Rôles dans les affaires étudiantes au niveau académique (représentant des étudiants sur les conseils de l’Université ou de la Faculté par exemple), ou au niveau de la vie étudiante : expériences associatives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29644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fr-FR" dirty="0"/>
              <a:t>informations </a:t>
            </a:r>
            <a:r>
              <a:rPr lang="fr-FR" dirty="0" smtClean="0"/>
              <a:t>essentielles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Stages / Programmes à l’étranger / Échanges universitaires</a:t>
            </a:r>
            <a:endParaRPr lang="fr-CA" dirty="0"/>
          </a:p>
          <a:p>
            <a:r>
              <a:rPr lang="fr-FR" dirty="0"/>
              <a:t>Tout ce qui a contribué à votre formation par un surcroît d’expérience d’ordre académique</a:t>
            </a:r>
            <a:endParaRPr lang="fr-CA" dirty="0"/>
          </a:p>
          <a:p>
            <a:r>
              <a:rPr lang="fr-FR" b="1" dirty="0"/>
              <a:t>Bénévolat / Expérience communautaire</a:t>
            </a:r>
            <a:endParaRPr lang="fr-CA" dirty="0"/>
          </a:p>
          <a:p>
            <a:r>
              <a:rPr lang="fr-FR" dirty="0"/>
              <a:t>Vos expériences caritatives auprès d’associations, etc. Il peut aussi s’agir d’avoir entraîné des enfants à un sport, fait du tutorat, etc</a:t>
            </a:r>
            <a:r>
              <a:rPr lang="fr-FR" dirty="0" smtClean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401647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267</TotalTime>
  <Words>570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Capital</vt:lpstr>
      <vt:lpstr>Atelier sur le CV académique</vt:lpstr>
      <vt:lpstr> Comment concevoir un bon CV académique ? </vt:lpstr>
      <vt:lpstr> 1. Qu’est-ce qu’un curriculum vitae ? </vt:lpstr>
      <vt:lpstr> 2. Quelle différence entre cv académique et professionnel ? </vt:lpstr>
      <vt:lpstr>Le cv académique</vt:lpstr>
      <vt:lpstr> 3. Quelles informations essentielles doivent y figurer ? </vt:lpstr>
      <vt:lpstr>3. informations essentielles</vt:lpstr>
      <vt:lpstr>3. informations essentielles</vt:lpstr>
      <vt:lpstr>3. informations essentielles</vt:lpstr>
      <vt:lpstr>3. informations essentielles</vt:lpstr>
      <vt:lpstr>3. informations essentielles</vt:lpstr>
      <vt:lpstr>4. Quelles qualités doivent ressortir du CV ?</vt:lpstr>
      <vt:lpstr>5. Comment optimiser Word ?</vt:lpstr>
      <vt:lpstr>6. Quand demande-t-on un cv académique ?</vt:lpstr>
      <vt:lpstr>7. En résumé : un CV en dit beaucoup sur vous</vt:lpstr>
      <vt:lpstr>7. En résumé : un CV en dit beaucoup sur vous</vt:lpstr>
      <vt:lpstr>Maintenant entraînez-vous dans Word</vt:lpstr>
      <vt:lpstr>Questions fréquemment posées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sur le CV académique</dc:title>
  <dc:creator>Maite Snauwaert</dc:creator>
  <cp:lastModifiedBy>Valerie</cp:lastModifiedBy>
  <cp:revision>37</cp:revision>
  <dcterms:created xsi:type="dcterms:W3CDTF">2017-06-07T14:21:17Z</dcterms:created>
  <dcterms:modified xsi:type="dcterms:W3CDTF">2017-06-13T03:32:56Z</dcterms:modified>
</cp:coreProperties>
</file>