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7" r:id="rId3"/>
    <p:sldId id="277" r:id="rId4"/>
    <p:sldId id="276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9786A4-90F4-459A-A99E-797ED2182C7A}" type="datetimeFigureOut">
              <a:rPr lang="en-CA" smtClean="0"/>
              <a:pPr/>
              <a:t>2018-07-30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6800"/>
            <a:ext cx="818388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 dirty="0"/>
              <a:t>Rapport d’achèvement du projet de recherche au 1</a:t>
            </a:r>
            <a:r>
              <a:rPr lang="fr-CA" b="1" baseline="30000" dirty="0"/>
              <a:t>er</a:t>
            </a:r>
            <a:r>
              <a:rPr lang="fr-CA" b="1" dirty="0"/>
              <a:t> </a:t>
            </a:r>
            <a:r>
              <a:rPr lang="fr-CA" b="1" dirty="0" smtClean="0"/>
              <a:t>cycle</a:t>
            </a:r>
            <a:endParaRPr lang="en-US" dirty="0"/>
          </a:p>
        </p:txBody>
      </p:sp>
      <p:pic>
        <p:nvPicPr>
          <p:cNvPr id="20482" name="Picture 2" descr="Image result for écr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4791075" cy="2143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810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b="1" dirty="0"/>
              <a:t>Nom de l’étudiant (e) :</a:t>
            </a:r>
            <a:endParaRPr lang="en-US" dirty="0"/>
          </a:p>
          <a:p>
            <a:r>
              <a:rPr lang="fr-CA" b="1" dirty="0"/>
              <a:t>Nom du superviseur (e) et </a:t>
            </a:r>
            <a:r>
              <a:rPr lang="fr-CA" b="1" dirty="0" err="1"/>
              <a:t>co</a:t>
            </a:r>
            <a:r>
              <a:rPr lang="fr-CA" b="1" dirty="0"/>
              <a:t>-superviseur (e) :</a:t>
            </a:r>
            <a:endParaRPr lang="en-US" dirty="0"/>
          </a:p>
          <a:p>
            <a:r>
              <a:rPr lang="fr-CA" b="1" dirty="0"/>
              <a:t>Nom de la bourse :</a:t>
            </a:r>
            <a:endParaRPr lang="en-US" dirty="0"/>
          </a:p>
          <a:p>
            <a:r>
              <a:rPr lang="fr-CA" b="1" dirty="0"/>
              <a:t> </a:t>
            </a:r>
            <a:endParaRPr lang="en-US" dirty="0"/>
          </a:p>
          <a:p>
            <a:r>
              <a:rPr lang="fr-CA" b="1" dirty="0"/>
              <a:t>Titre du projet :</a:t>
            </a:r>
            <a:endParaRPr lang="en-US" dirty="0"/>
          </a:p>
          <a:p>
            <a:r>
              <a:rPr lang="fr-CA" dirty="0"/>
              <a:t> </a:t>
            </a:r>
            <a:endParaRPr lang="en-US" dirty="0"/>
          </a:p>
          <a:p>
            <a:pPr lvl="0"/>
            <a:r>
              <a:rPr lang="fr-CA" b="1" dirty="0"/>
              <a:t>Résumé du projet (100 mots) en français et en anglais :</a:t>
            </a:r>
            <a:r>
              <a:rPr lang="fr-CA" dirty="0"/>
              <a:t> </a:t>
            </a:r>
            <a:endParaRPr lang="en-US" dirty="0"/>
          </a:p>
          <a:p>
            <a:r>
              <a:rPr lang="fr-CA" b="1" dirty="0"/>
              <a:t> </a:t>
            </a:r>
            <a:endParaRPr lang="en-US" dirty="0"/>
          </a:p>
          <a:p>
            <a:pPr lvl="0"/>
            <a:r>
              <a:rPr lang="fr-CA" b="1" dirty="0"/>
              <a:t>Résumé des résultats du projet de recherche (500 -800 mots) :</a:t>
            </a:r>
            <a:endParaRPr lang="en-US" dirty="0"/>
          </a:p>
          <a:p>
            <a:r>
              <a:rPr lang="fr-CA" dirty="0"/>
              <a:t>Inclure la démarche suivie, les résultats obtenus, les questions qui ont été soulevées, les réponses à celles-ci et les suggestions pour des futures recherches ; l’impact sur les collectivités. </a:t>
            </a:r>
            <a:endParaRPr lang="en-US" dirty="0"/>
          </a:p>
          <a:p>
            <a:r>
              <a:rPr lang="fr-CA" dirty="0"/>
              <a:t> </a:t>
            </a:r>
            <a:endParaRPr lang="en-US" dirty="0"/>
          </a:p>
          <a:p>
            <a:r>
              <a:rPr lang="fr-CA" dirty="0"/>
              <a:t> </a:t>
            </a:r>
            <a:endParaRPr lang="en-US" dirty="0"/>
          </a:p>
          <a:p>
            <a:r>
              <a:rPr lang="fr-CA" dirty="0"/>
              <a:t> </a:t>
            </a:r>
            <a:endParaRPr lang="en-US" dirty="0"/>
          </a:p>
          <a:p>
            <a:r>
              <a:rPr lang="fr-C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817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idx="1"/>
          </p:nvPr>
        </p:nvSpPr>
        <p:spPr>
          <a:xfrm>
            <a:off x="685800" y="381000"/>
            <a:ext cx="8183563" cy="5407025"/>
          </a:xfrm>
        </p:spPr>
        <p:txBody>
          <a:bodyPr>
            <a:normAutofit fontScale="55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universitaire et professionnelle (150-200 mots) 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quelles mesures cette bourse vous a permis de développer votre curiosité intellectuelle ; vos habiletés d’enquête et le développement de compétences essentielles telles : que la pensée critique, la collaboration, la résolution de problème, la communication et, la littéraire numérique.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Dissémination de vos résultats d’apprentissage (50-100 mots) 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CA" b="1" dirty="0"/>
              <a:t>Dissémination de vos résultats d’apprentissage (50-100 mots) :</a:t>
            </a:r>
            <a:endParaRPr lang="en-US" dirty="0"/>
          </a:p>
          <a:p>
            <a:pPr marL="0" indent="0">
              <a:buNone/>
            </a:pPr>
            <a:r>
              <a:rPr lang="fr-CA" dirty="0"/>
              <a:t>Votre projet de recherche vous a permis de générer certains résultats. Vous aurez l’opportunité de présenter vos résultats dans le cadre de la session des affiches (Colloque annuel de l’ACFAS (obligatoire).</a:t>
            </a:r>
            <a:endParaRPr lang="en-US" dirty="0"/>
          </a:p>
          <a:p>
            <a:pPr marL="0" indent="0">
              <a:buNone/>
            </a:pPr>
            <a:r>
              <a:rPr lang="fr-CA" dirty="0"/>
              <a:t>Donner autres moyens de dissémination de vos résultats : dans le cadre d’un cours ; présentation auprès d’associations ou groupes communautaires ; article dans un journal scientifique en collaboration avec votre superviseur (e), « Newsletters » pour étudiants, Twitter ; YouTube, etc.</a:t>
            </a:r>
            <a:endParaRPr lang="en-US" dirty="0"/>
          </a:p>
          <a:p>
            <a:pPr marL="0" indent="0">
              <a:buNone/>
            </a:pPr>
            <a:r>
              <a:rPr lang="fr-CA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849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Contrat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versements</a:t>
            </a:r>
            <a:r>
              <a:rPr lang="en-US" dirty="0" smtClean="0"/>
              <a:t> de 2500$ :</a:t>
            </a:r>
          </a:p>
          <a:p>
            <a:r>
              <a:rPr lang="en-US" dirty="0" smtClean="0"/>
              <a:t>Premier </a:t>
            </a:r>
            <a:r>
              <a:rPr lang="en-US" dirty="0" err="1" smtClean="0"/>
              <a:t>versement</a:t>
            </a:r>
            <a:r>
              <a:rPr lang="en-US" dirty="0" smtClean="0"/>
              <a:t>: fin </a:t>
            </a:r>
            <a:r>
              <a:rPr lang="en-US" dirty="0" err="1" smtClean="0"/>
              <a:t>juin</a:t>
            </a:r>
            <a:endParaRPr lang="en-US" dirty="0" smtClean="0"/>
          </a:p>
          <a:p>
            <a:r>
              <a:rPr lang="en-US" dirty="0" err="1" smtClean="0"/>
              <a:t>Deuxièment</a:t>
            </a:r>
            <a:r>
              <a:rPr lang="en-US" dirty="0" smtClean="0"/>
              <a:t> </a:t>
            </a:r>
            <a:r>
              <a:rPr lang="en-US" dirty="0" err="1" smtClean="0"/>
              <a:t>versement</a:t>
            </a:r>
            <a:r>
              <a:rPr lang="en-US" dirty="0" smtClean="0"/>
              <a:t> –début </a:t>
            </a:r>
            <a:r>
              <a:rPr lang="en-US" dirty="0" err="1" smtClean="0"/>
              <a:t>septembre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Procédures</a:t>
            </a:r>
            <a:r>
              <a:rPr lang="en-US" sz="2400" dirty="0" smtClean="0"/>
              <a:t> pour le </a:t>
            </a:r>
            <a:r>
              <a:rPr lang="en-US" sz="2400" dirty="0" err="1" smtClean="0"/>
              <a:t>deuxieme</a:t>
            </a:r>
            <a:r>
              <a:rPr lang="en-US" sz="2400" dirty="0" smtClean="0"/>
              <a:t> </a:t>
            </a:r>
            <a:r>
              <a:rPr lang="en-US" sz="2400" dirty="0" err="1" smtClean="0"/>
              <a:t>versement</a:t>
            </a:r>
            <a:r>
              <a:rPr lang="en-US" sz="2400" dirty="0" smtClean="0"/>
              <a:t>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600" dirty="0" err="1" smtClean="0"/>
              <a:t>Envoyez</a:t>
            </a:r>
            <a:r>
              <a:rPr lang="en-US" sz="1600" dirty="0" smtClean="0"/>
              <a:t> </a:t>
            </a:r>
            <a:r>
              <a:rPr lang="en-US" sz="1600" dirty="0" err="1" smtClean="0"/>
              <a:t>votre</a:t>
            </a:r>
            <a:r>
              <a:rPr lang="en-US" sz="1600" dirty="0" smtClean="0"/>
              <a:t> rapport à </a:t>
            </a:r>
            <a:r>
              <a:rPr lang="en-US" sz="1600" dirty="0" err="1" smtClean="0"/>
              <a:t>Noëlle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 smtClean="0"/>
              <a:t>Nyakadekere</a:t>
            </a:r>
            <a:r>
              <a:rPr lang="en-US" sz="1600" dirty="0" smtClean="0"/>
              <a:t>,</a:t>
            </a:r>
            <a:r>
              <a:rPr lang="fr-FR" sz="1600" dirty="0" smtClean="0"/>
              <a:t>coordonnatrice</a:t>
            </a:r>
            <a:r>
              <a:rPr lang="fr-FR" sz="1600" dirty="0"/>
              <a:t>, </a:t>
            </a:r>
            <a:endParaRPr lang="fr-FR" sz="1600" dirty="0" smtClean="0"/>
          </a:p>
          <a:p>
            <a:pPr marL="0" indent="0">
              <a:buNone/>
            </a:pPr>
            <a:r>
              <a:rPr lang="fr-FR" sz="1600" dirty="0"/>
              <a:t> </a:t>
            </a:r>
            <a:r>
              <a:rPr lang="fr-FR" sz="1600" dirty="0" smtClean="0"/>
              <a:t>   soutien </a:t>
            </a:r>
            <a:r>
              <a:rPr lang="fr-FR" sz="1600" dirty="0"/>
              <a:t>à la recherche</a:t>
            </a:r>
            <a:r>
              <a:rPr lang="en-US" sz="1600" dirty="0" smtClean="0"/>
              <a:t> ;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La vice doyenne à la </a:t>
            </a:r>
            <a:r>
              <a:rPr lang="en-US" sz="1600" dirty="0" err="1" smtClean="0"/>
              <a:t>recherche</a:t>
            </a:r>
            <a:r>
              <a:rPr lang="en-US" sz="1600" dirty="0" smtClean="0"/>
              <a:t> </a:t>
            </a:r>
            <a:r>
              <a:rPr lang="en-US" sz="1600" dirty="0" err="1" smtClean="0"/>
              <a:t>confirmera</a:t>
            </a:r>
            <a:r>
              <a:rPr lang="en-US" sz="1600" dirty="0" smtClean="0"/>
              <a:t> </a:t>
            </a:r>
            <a:r>
              <a:rPr lang="en-US" sz="1600" dirty="0" err="1" smtClean="0"/>
              <a:t>l’octroi</a:t>
            </a:r>
            <a:r>
              <a:rPr lang="en-US" sz="1600" smtClean="0"/>
              <a:t> du </a:t>
            </a:r>
            <a:r>
              <a:rPr lang="en-US" sz="1600" dirty="0" err="1" smtClean="0"/>
              <a:t>deuxième</a:t>
            </a:r>
            <a:r>
              <a:rPr lang="en-US" sz="1600" dirty="0" smtClean="0"/>
              <a:t> </a:t>
            </a:r>
            <a:r>
              <a:rPr lang="en-US" sz="1600" dirty="0" err="1" smtClean="0"/>
              <a:t>versement</a:t>
            </a:r>
            <a:r>
              <a:rPr lang="en-US" sz="1600" dirty="0" smtClean="0"/>
              <a:t> après </a:t>
            </a:r>
            <a:r>
              <a:rPr lang="en-US" sz="1600" dirty="0" err="1" smtClean="0"/>
              <a:t>avoir</a:t>
            </a:r>
            <a:r>
              <a:rPr lang="en-US" sz="1600" dirty="0" smtClean="0"/>
              <a:t> </a:t>
            </a:r>
            <a:r>
              <a:rPr lang="en-US" sz="1600" dirty="0" err="1" smtClean="0"/>
              <a:t>approuvé</a:t>
            </a:r>
            <a:r>
              <a:rPr lang="en-US" sz="1600" dirty="0" smtClean="0"/>
              <a:t> </a:t>
            </a:r>
            <a:r>
              <a:rPr lang="en-US" sz="1600" dirty="0" err="1" smtClean="0"/>
              <a:t>celui</a:t>
            </a:r>
            <a:r>
              <a:rPr lang="en-US" sz="1600" dirty="0" smtClean="0"/>
              <a:t>-ci.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422091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395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3600" b="1" dirty="0" smtClean="0"/>
              <a:t>Participation à la session des affiches  lors du colloque annuel de l’ACFAS</a:t>
            </a:r>
          </a:p>
          <a:p>
            <a:pPr algn="ctr">
              <a:buNone/>
            </a:pPr>
            <a:r>
              <a:rPr lang="fr-CA" sz="3600" b="1" dirty="0" smtClean="0"/>
              <a:t>(obligatoire)</a:t>
            </a:r>
          </a:p>
          <a:p>
            <a:pPr algn="ctr">
              <a:buNone/>
            </a:pPr>
            <a:endParaRPr lang="fr-CA" sz="3600" b="1" dirty="0" smtClean="0"/>
          </a:p>
          <a:p>
            <a:pPr algn="ctr">
              <a:buNone/>
            </a:pPr>
            <a:r>
              <a:rPr lang="fr-CA" sz="3600" b="1" dirty="0" smtClean="0"/>
              <a:t> </a:t>
            </a:r>
            <a:endParaRPr lang="en-CA" sz="3600" b="1" dirty="0"/>
          </a:p>
        </p:txBody>
      </p:sp>
      <p:sp>
        <p:nvSpPr>
          <p:cNvPr id="5" name="AutoShape 6" descr="Image result for session poster +conference+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276600"/>
            <a:ext cx="34290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395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3600" b="1" dirty="0" smtClean="0"/>
              <a:t>Bonne continuité avec votre recherche</a:t>
            </a:r>
            <a:endParaRPr lang="en-CA" sz="3600" b="1" dirty="0"/>
          </a:p>
        </p:txBody>
      </p:sp>
      <p:pic>
        <p:nvPicPr>
          <p:cNvPr id="22530" name="Picture 2" descr="Image result for bon trav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417325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</TotalTime>
  <Words>159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d’information pour les récipiendaires des Bourses Roger S. Smith et apprentis-chercheurs</dc:title>
  <dc:creator>Valerie</dc:creator>
  <cp:lastModifiedBy>Valerie</cp:lastModifiedBy>
  <cp:revision>36</cp:revision>
  <dcterms:created xsi:type="dcterms:W3CDTF">2017-04-24T19:04:39Z</dcterms:created>
  <dcterms:modified xsi:type="dcterms:W3CDTF">2018-07-31T00:51:04Z</dcterms:modified>
</cp:coreProperties>
</file>