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6" r:id="rId2"/>
    <p:sldId id="278" r:id="rId3"/>
    <p:sldId id="288" r:id="rId4"/>
    <p:sldId id="279" r:id="rId5"/>
    <p:sldId id="281" r:id="rId6"/>
    <p:sldId id="285" r:id="rId7"/>
    <p:sldId id="291" r:id="rId8"/>
    <p:sldId id="283" r:id="rId9"/>
    <p:sldId id="292" r:id="rId10"/>
    <p:sldId id="286" r:id="rId11"/>
    <p:sldId id="262" r:id="rId12"/>
    <p:sldId id="264" r:id="rId13"/>
    <p:sldId id="293" r:id="rId14"/>
    <p:sldId id="263" r:id="rId15"/>
    <p:sldId id="294" r:id="rId16"/>
    <p:sldId id="265" r:id="rId17"/>
    <p:sldId id="266" r:id="rId18"/>
    <p:sldId id="267" r:id="rId19"/>
    <p:sldId id="295" r:id="rId20"/>
    <p:sldId id="268" r:id="rId21"/>
    <p:sldId id="269" r:id="rId22"/>
    <p:sldId id="270" r:id="rId23"/>
    <p:sldId id="271" r:id="rId24"/>
    <p:sldId id="272" r:id="rId25"/>
    <p:sldId id="273" r:id="rId26"/>
    <p:sldId id="289" r:id="rId27"/>
    <p:sldId id="274" r:id="rId28"/>
    <p:sldId id="275" r:id="rId29"/>
    <p:sldId id="276" r:id="rId30"/>
    <p:sldId id="27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14" autoAdjust="0"/>
  </p:normalViewPr>
  <p:slideViewPr>
    <p:cSldViewPr>
      <p:cViewPr varScale="1">
        <p:scale>
          <a:sx n="65" d="100"/>
          <a:sy n="65" d="100"/>
        </p:scale>
        <p:origin x="-128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D9861-B613-43A4-8567-2E5103EFB821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1B863-29BF-4C24-A1CC-93A3B2BE65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7752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1D7293-4D50-4D80-8239-41AB772127E9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BC2AEF-ED4E-438C-AC33-2F778C680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7829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C2AEF-ED4E-438C-AC33-2F778C680A4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3947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2937510" y="-21511"/>
            <a:ext cx="530284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124200" y="-21511"/>
            <a:ext cx="5030096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1" y="2708476"/>
            <a:ext cx="4922520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1" y="4421080"/>
            <a:ext cx="4918968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fld id="{A436E28B-A2D2-4D3C-A3C0-9117DD113D9D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21C2DEC-5EF4-4543-B684-37BCBDFA8BB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A436E28B-A2D2-4D3C-A3C0-9117DD113D9D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721C2DEC-5EF4-4543-B684-37BCBDFA8B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A436E28B-A2D2-4D3C-A3C0-9117DD113D9D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721C2DEC-5EF4-4543-B684-37BCBDFA8B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0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814388" y="2022527"/>
            <a:ext cx="7562850" cy="3748424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1200"/>
              </a:spcBef>
              <a:spcAft>
                <a:spcPts val="600"/>
              </a:spcAft>
              <a:buNone/>
              <a:tabLst>
                <a:tab pos="230188" algn="l"/>
              </a:tabLst>
              <a:defRPr sz="2200" b="0"/>
            </a:lvl1pPr>
            <a:lvl2pPr marL="3175" indent="0">
              <a:spcBef>
                <a:spcPts val="0"/>
              </a:spcBef>
              <a:spcAft>
                <a:spcPts val="1200"/>
              </a:spcAft>
              <a:buNone/>
              <a:defRPr sz="1800" b="0"/>
            </a:lvl2pPr>
            <a:lvl3pPr marL="228600" indent="-228600">
              <a:defRPr sz="1800"/>
            </a:lvl3pPr>
            <a:lvl4pPr marL="514350" indent="-230188">
              <a:buFont typeface="Lucida Grande"/>
              <a:buChar char="-"/>
              <a:tabLst/>
              <a:defRPr sz="1800"/>
            </a:lvl4pPr>
            <a:lvl5pPr marL="747713" indent="-228600">
              <a:buFont typeface="Lucida Grande"/>
              <a:buChar char="·"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itle 10"/>
          <p:cNvSpPr>
            <a:spLocks noGrp="1"/>
          </p:cNvSpPr>
          <p:nvPr>
            <p:ph type="title"/>
          </p:nvPr>
        </p:nvSpPr>
        <p:spPr>
          <a:xfrm>
            <a:off x="814388" y="1363690"/>
            <a:ext cx="7562850" cy="481134"/>
          </a:xfrm>
          <a:prstGeom prst="rect">
            <a:avLst/>
          </a:prstGeom>
        </p:spPr>
        <p:txBody>
          <a:bodyPr vert="horz"/>
          <a:lstStyle>
            <a:lvl1pPr algn="l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9178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A436E28B-A2D2-4D3C-A3C0-9117DD113D9D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721C2DEC-5EF4-4543-B684-37BCBDFA8B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A436E28B-A2D2-4D3C-A3C0-9117DD113D9D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721C2DEC-5EF4-4543-B684-37BCBDFA8B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A436E28B-A2D2-4D3C-A3C0-9117DD113D9D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721C2DEC-5EF4-4543-B684-37BCBDFA8B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A436E28B-A2D2-4D3C-A3C0-9117DD113D9D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721C2DEC-5EF4-4543-B684-37BCBDFA8B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A436E28B-A2D2-4D3C-A3C0-9117DD113D9D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721C2DEC-5EF4-4543-B684-37BCBDFA8B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A436E28B-A2D2-4D3C-A3C0-9117DD113D9D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721C2DEC-5EF4-4543-B684-37BCBDFA8B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A436E28B-A2D2-4D3C-A3C0-9117DD113D9D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721C2DEC-5EF4-4543-B684-37BCBDFA8B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bit.ly/2oQKqw8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brary.ualberta.ca/tutorials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s://www.ualberta.ca/environment-health-safety/training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http://www.reo.ualberta.ca/Education-Training-User-Support.aspx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ur.org/" TargetMode="External"/><Relationship Id="rId2" Type="http://schemas.openxmlformats.org/officeDocument/2006/relationships/hyperlink" Target="http://www.undergradinthelab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zotero.org/" TargetMode="External"/><Relationship Id="rId4" Type="http://schemas.openxmlformats.org/officeDocument/2006/relationships/hyperlink" Target="http://www.webguru.neu.edu/undergraduate-research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ri.ualberta.ca/" TargetMode="External"/><Relationship Id="rId2" Type="http://schemas.openxmlformats.org/officeDocument/2006/relationships/hyperlink" Target="mailto:cs2@ualberta.ca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n-CA" b="1" dirty="0" smtClean="0"/>
              <a:t>Making the most of your summer research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b"/>
          <a:lstStyle/>
          <a:p>
            <a:pPr algn="r"/>
            <a:r>
              <a:rPr lang="en-CA" b="1" dirty="0" smtClean="0"/>
              <a:t>May 3, 2017</a:t>
            </a:r>
          </a:p>
          <a:p>
            <a:pPr algn="r"/>
            <a:r>
              <a:rPr lang="en-CA" dirty="0" smtClean="0"/>
              <a:t>Campus Saint-Jean</a:t>
            </a:r>
            <a:endParaRPr lang="en-US" dirty="0"/>
          </a:p>
        </p:txBody>
      </p:sp>
      <p:pic>
        <p:nvPicPr>
          <p:cNvPr id="1026" name="Picture 2" descr="N:\URI\Programs &amp; Services\URI Stipend (Stipend)\Promotions\Stipend Photos\Photos from Advancement\20131210_Hui Huang URI_0012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2143"/>
            <a:ext cx="3312368" cy="2208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N:\URI\Communications\URI logos\URI logo\PNG - transparent background\URI - COLOU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70165" y="4941168"/>
            <a:ext cx="1974000" cy="816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62245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1600" y="692696"/>
            <a:ext cx="6984776" cy="720080"/>
          </a:xfrm>
        </p:spPr>
        <p:txBody>
          <a:bodyPr>
            <a:noAutofit/>
          </a:bodyPr>
          <a:lstStyle/>
          <a:p>
            <a:r>
              <a:rPr lang="en-CA" sz="3600" b="1" dirty="0" smtClean="0"/>
              <a:t>Clarifying basic expectations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755576" y="1916832"/>
            <a:ext cx="6408712" cy="4248472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CA" b="1" dirty="0" smtClean="0"/>
              <a:t>Review your research &amp; skill development goals </a:t>
            </a:r>
            <a:r>
              <a:rPr lang="en-CA" dirty="0" smtClean="0"/>
              <a:t>– does your supervisor have similar expectations?</a:t>
            </a:r>
          </a:p>
          <a:p>
            <a:pPr lvl="1"/>
            <a:r>
              <a:rPr lang="en-CA" b="1" dirty="0" smtClean="0"/>
              <a:t>Hours of work</a:t>
            </a:r>
            <a:r>
              <a:rPr lang="en-CA" dirty="0" smtClean="0"/>
              <a:t> – don’t assume “normal” business hours</a:t>
            </a:r>
          </a:p>
          <a:p>
            <a:pPr lvl="1"/>
            <a:r>
              <a:rPr lang="en-CA" b="1" dirty="0" smtClean="0"/>
              <a:t>Who do you report to?</a:t>
            </a:r>
            <a:r>
              <a:rPr lang="en-CA" dirty="0"/>
              <a:t> </a:t>
            </a:r>
            <a:r>
              <a:rPr lang="en-CA" dirty="0" smtClean="0"/>
              <a:t>– how, how often?</a:t>
            </a:r>
            <a:endParaRPr lang="en-CA" b="1" dirty="0" smtClean="0"/>
          </a:p>
          <a:p>
            <a:pPr lvl="1"/>
            <a:r>
              <a:rPr lang="en-CA" b="1" dirty="0" smtClean="0"/>
              <a:t>Who should you go to for guidance? </a:t>
            </a:r>
            <a:r>
              <a:rPr lang="en-CA" dirty="0" smtClean="0"/>
              <a:t>– for what types of issues/decisions?</a:t>
            </a:r>
            <a:endParaRPr lang="en-CA" b="1" dirty="0" smtClean="0"/>
          </a:p>
          <a:p>
            <a:pPr lvl="1"/>
            <a:r>
              <a:rPr lang="en-CA" b="1" dirty="0" smtClean="0"/>
              <a:t>What training or orientation is required? </a:t>
            </a:r>
          </a:p>
          <a:p>
            <a:pPr lvl="2"/>
            <a:r>
              <a:rPr lang="en-CA" b="1" dirty="0" smtClean="0"/>
              <a:t>*</a:t>
            </a:r>
            <a:r>
              <a:rPr lang="en-CA" dirty="0" smtClean="0"/>
              <a:t>Safety, research ethics, etc. </a:t>
            </a:r>
            <a:endParaRPr lang="en-CA" dirty="0"/>
          </a:p>
          <a:p>
            <a:pPr lvl="1"/>
            <a:r>
              <a:rPr lang="en-CA" b="1" dirty="0" smtClean="0"/>
              <a:t>What self-directed learning is expected?</a:t>
            </a:r>
          </a:p>
          <a:p>
            <a:pPr lvl="1"/>
            <a:r>
              <a:rPr lang="en-CA" b="1" dirty="0" smtClean="0"/>
              <a:t>What other “ground rules” do you need to know?</a:t>
            </a:r>
          </a:p>
          <a:p>
            <a:pPr lvl="1"/>
            <a:endParaRPr lang="en-CA" b="1" dirty="0" smtClean="0"/>
          </a:p>
          <a:p>
            <a:pPr lvl="1"/>
            <a:endParaRPr lang="en-CA" b="1" dirty="0" smtClean="0"/>
          </a:p>
          <a:p>
            <a:pPr lvl="1"/>
            <a:endParaRPr lang="en-CA" b="1" dirty="0" smtClean="0"/>
          </a:p>
          <a:p>
            <a:pPr lvl="1"/>
            <a:endParaRPr lang="en-CA" dirty="0" smtClean="0"/>
          </a:p>
          <a:p>
            <a:pPr marL="365760" lvl="1" indent="0">
              <a:buNone/>
            </a:pPr>
            <a:endParaRPr lang="en-CA" dirty="0" smtClean="0"/>
          </a:p>
          <a:p>
            <a:endParaRPr lang="en-US" dirty="0"/>
          </a:p>
        </p:txBody>
      </p:sp>
      <p:pic>
        <p:nvPicPr>
          <p:cNvPr id="6" name="Picture 2" descr="Green traffic light by jhnri4"/>
          <p:cNvPicPr>
            <a:picLocks noChangeAspect="1" noChangeArrowheads="1"/>
          </p:cNvPicPr>
          <p:nvPr/>
        </p:nvPicPr>
        <p:blipFill>
          <a:blip r:embed="rId2" cstate="print"/>
          <a:srcRect l="21960" r="20432"/>
          <a:stretch>
            <a:fillRect/>
          </a:stretch>
        </p:blipFill>
        <p:spPr bwMode="auto">
          <a:xfrm>
            <a:off x="7164288" y="2636912"/>
            <a:ext cx="1261836" cy="29263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77877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3568" y="980728"/>
            <a:ext cx="8100392" cy="648072"/>
          </a:xfrm>
        </p:spPr>
        <p:txBody>
          <a:bodyPr>
            <a:normAutofit fontScale="90000"/>
          </a:bodyPr>
          <a:lstStyle/>
          <a:p>
            <a:r>
              <a:rPr lang="en-CA" b="1" dirty="0" smtClean="0"/>
              <a:t>Getting along with your supervisor</a:t>
            </a:r>
            <a:endParaRPr lang="en-US" b="1" dirty="0"/>
          </a:p>
        </p:txBody>
      </p:sp>
      <p:sp>
        <p:nvSpPr>
          <p:cNvPr id="2" name="Text Placeholder 1"/>
          <p:cNvSpPr>
            <a:spLocks noGrp="1"/>
          </p:cNvSpPr>
          <p:nvPr>
            <p:ph sz="quarter" idx="13"/>
          </p:nvPr>
        </p:nvSpPr>
        <p:spPr>
          <a:xfrm>
            <a:off x="755576" y="1916832"/>
            <a:ext cx="4464496" cy="3493008"/>
          </a:xfrm>
        </p:spPr>
        <p:txBody>
          <a:bodyPr>
            <a:noAutofit/>
          </a:bodyPr>
          <a:lstStyle/>
          <a:p>
            <a:r>
              <a:rPr lang="en-CA" sz="2000" dirty="0" smtClean="0"/>
              <a:t>Like any relationship -</a:t>
            </a:r>
            <a:r>
              <a:rPr lang="en-CA" sz="2000" b="1" dirty="0" smtClean="0"/>
              <a:t>communication is key! </a:t>
            </a:r>
            <a:endParaRPr lang="en-US" sz="2000" b="1" dirty="0" smtClean="0"/>
          </a:p>
          <a:p>
            <a:r>
              <a:rPr lang="en-CA" sz="2000" b="1" dirty="0" smtClean="0"/>
              <a:t>Clarify expectations early </a:t>
            </a:r>
            <a:r>
              <a:rPr lang="en-CA" sz="2000" dirty="0" smtClean="0"/>
              <a:t>&amp; often. (Always ask!) </a:t>
            </a:r>
          </a:p>
          <a:p>
            <a:r>
              <a:rPr lang="en-CA" sz="2000" b="1" dirty="0" smtClean="0"/>
              <a:t>Develop a plan for your project </a:t>
            </a:r>
            <a:r>
              <a:rPr lang="en-CA" sz="2000" dirty="0" smtClean="0"/>
              <a:t>-- include measurable milestones &amp; timelines</a:t>
            </a:r>
          </a:p>
          <a:p>
            <a:r>
              <a:rPr lang="en-CA" sz="2000" b="1" dirty="0" smtClean="0">
                <a:sym typeface="Wingdings" pitchFamily="2" charset="2"/>
              </a:rPr>
              <a:t>How will you know you are making progress?  </a:t>
            </a:r>
            <a:r>
              <a:rPr lang="en-CA" sz="2000" dirty="0" smtClean="0">
                <a:sym typeface="Wingdings" pitchFamily="2" charset="2"/>
              </a:rPr>
              <a:t>How will your supervisor evaluate your work? </a:t>
            </a:r>
          </a:p>
          <a:p>
            <a:r>
              <a:rPr lang="en-CA" sz="2000" dirty="0" smtClean="0">
                <a:sym typeface="Wingdings" pitchFamily="2" charset="2"/>
              </a:rPr>
              <a:t>If something isn’t working, or you make a mistake – </a:t>
            </a:r>
            <a:r>
              <a:rPr lang="en-CA" sz="2000" b="1" dirty="0" smtClean="0">
                <a:sym typeface="Wingdings" pitchFamily="2" charset="2"/>
              </a:rPr>
              <a:t>speak up! </a:t>
            </a:r>
            <a:endParaRPr lang="en-US" sz="2000" b="1" dirty="0"/>
          </a:p>
        </p:txBody>
      </p:sp>
      <p:pic>
        <p:nvPicPr>
          <p:cNvPr id="2051" name="Picture 3" descr="C:\Users\cs2\AppData\Local\Microsoft\Windows\Temporary Internet Files\Content.IE5\6UBHES3E\social-media-communication-linchi-kwok-blog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924944"/>
            <a:ext cx="2736304" cy="2284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26434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9592" y="908720"/>
            <a:ext cx="6624736" cy="1143000"/>
          </a:xfrm>
        </p:spPr>
        <p:txBody>
          <a:bodyPr>
            <a:normAutofit fontScale="90000"/>
          </a:bodyPr>
          <a:lstStyle/>
          <a:p>
            <a:r>
              <a:rPr lang="en-CA" b="1" dirty="0" smtClean="0"/>
              <a:t>Getting along with your research group</a:t>
            </a:r>
            <a:r>
              <a:rPr lang="en-CA" dirty="0" smtClean="0"/>
              <a:t>	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sz="quarter" idx="13"/>
          </p:nvPr>
        </p:nvSpPr>
        <p:spPr>
          <a:xfrm>
            <a:off x="755576" y="2276872"/>
            <a:ext cx="4824536" cy="4067896"/>
          </a:xfrm>
        </p:spPr>
        <p:txBody>
          <a:bodyPr>
            <a:normAutofit fontScale="92500" lnSpcReduction="10000"/>
          </a:bodyPr>
          <a:lstStyle/>
          <a:p>
            <a:r>
              <a:rPr lang="en-CA" sz="2000" dirty="0" smtClean="0"/>
              <a:t>Take time to get to know the people in your group. </a:t>
            </a:r>
            <a:r>
              <a:rPr lang="en-CA" sz="2000" b="1" dirty="0" smtClean="0"/>
              <a:t>Learn from them! </a:t>
            </a:r>
          </a:p>
          <a:p>
            <a:r>
              <a:rPr lang="en-CA" sz="2000" dirty="0" smtClean="0"/>
              <a:t>Learn the group culture.</a:t>
            </a:r>
          </a:p>
          <a:p>
            <a:r>
              <a:rPr lang="en-CA" sz="2000" b="1" dirty="0" smtClean="0"/>
              <a:t>Respect </a:t>
            </a:r>
            <a:r>
              <a:rPr lang="en-CA" sz="2000" dirty="0" smtClean="0"/>
              <a:t>the workspace. </a:t>
            </a:r>
          </a:p>
          <a:p>
            <a:r>
              <a:rPr lang="en-CA" sz="2000" b="1" dirty="0" smtClean="0"/>
              <a:t>Help each other out </a:t>
            </a:r>
            <a:r>
              <a:rPr lang="en-CA" sz="2000" dirty="0" smtClean="0"/>
              <a:t>– be willing to step up and take the initiative</a:t>
            </a:r>
            <a:r>
              <a:rPr lang="en-CA" sz="2000" dirty="0"/>
              <a:t> </a:t>
            </a:r>
            <a:r>
              <a:rPr lang="en-CA" sz="2000" dirty="0" smtClean="0"/>
              <a:t>&amp; show gratitude for those who help you.</a:t>
            </a:r>
          </a:p>
          <a:p>
            <a:r>
              <a:rPr lang="en-CA" sz="2000" b="1" dirty="0" smtClean="0"/>
              <a:t>Remember: </a:t>
            </a:r>
            <a:r>
              <a:rPr lang="en-CA" sz="2000" dirty="0" smtClean="0"/>
              <a:t>Behaviour is what we see; motivation isn’t always obvious -- try to understand the whole picture before reacting to someone’s behaviour</a:t>
            </a:r>
            <a:endParaRPr lang="en-CA" sz="2000" b="1" dirty="0" smtClean="0"/>
          </a:p>
          <a:p>
            <a:endParaRPr lang="en-US" sz="2900" dirty="0"/>
          </a:p>
        </p:txBody>
      </p:sp>
      <p:pic>
        <p:nvPicPr>
          <p:cNvPr id="4" name="Picture 2" descr="C:\Users\cs2\AppData\Local\Microsoft\Windows\Temporary Internet Files\Content.IE5\OBN1E5Z1\communication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780928"/>
            <a:ext cx="2460361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16117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1600" y="2348880"/>
            <a:ext cx="7056784" cy="1656184"/>
          </a:xfrm>
        </p:spPr>
        <p:txBody>
          <a:bodyPr>
            <a:noAutofit/>
          </a:bodyPr>
          <a:lstStyle/>
          <a:p>
            <a:pPr algn="ctr"/>
            <a:r>
              <a:rPr lang="en-CA" sz="3600" b="1" dirty="0" smtClean="0"/>
              <a:t>What questions do you have for your supervisor or research group? 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755576" y="2780928"/>
            <a:ext cx="7488832" cy="2016224"/>
          </a:xfrm>
        </p:spPr>
        <p:txBody>
          <a:bodyPr>
            <a:normAutofit/>
          </a:bodyPr>
          <a:lstStyle/>
          <a:p>
            <a:pPr lvl="2"/>
            <a:endParaRPr lang="en-CA" dirty="0" smtClean="0"/>
          </a:p>
          <a:p>
            <a:pPr lvl="2"/>
            <a:endParaRPr lang="en-CA" dirty="0"/>
          </a:p>
          <a:p>
            <a:pPr marL="685800" lvl="2" indent="0">
              <a:buNone/>
            </a:pPr>
            <a:endParaRPr lang="en-CA" dirty="0" smtClean="0"/>
          </a:p>
          <a:p>
            <a:pPr marL="365760" lvl="1" indent="0">
              <a:buNone/>
            </a:pPr>
            <a:endParaRPr lang="en-C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2872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692696"/>
            <a:ext cx="7911406" cy="720080"/>
          </a:xfrm>
        </p:spPr>
        <p:txBody>
          <a:bodyPr>
            <a:normAutofit fontScale="90000"/>
          </a:bodyPr>
          <a:lstStyle/>
          <a:p>
            <a:r>
              <a:rPr lang="en-CA" b="1" dirty="0" smtClean="0"/>
              <a:t>How to ask for advice...effectively. </a:t>
            </a:r>
            <a:endParaRPr lang="en-US" b="1" dirty="0"/>
          </a:p>
        </p:txBody>
      </p:sp>
      <p:sp>
        <p:nvSpPr>
          <p:cNvPr id="2" name="Text Placeholder 1"/>
          <p:cNvSpPr>
            <a:spLocks noGrp="1"/>
          </p:cNvSpPr>
          <p:nvPr>
            <p:ph sz="quarter" idx="13"/>
          </p:nvPr>
        </p:nvSpPr>
        <p:spPr>
          <a:xfrm>
            <a:off x="4572000" y="1700808"/>
            <a:ext cx="3419856" cy="3493008"/>
          </a:xfrm>
        </p:spPr>
        <p:txBody>
          <a:bodyPr>
            <a:normAutofit fontScale="92500"/>
          </a:bodyPr>
          <a:lstStyle/>
          <a:p>
            <a:r>
              <a:rPr lang="en-CA" dirty="0" smtClean="0"/>
              <a:t> </a:t>
            </a:r>
            <a:r>
              <a:rPr lang="en-CA" b="1" dirty="0" smtClean="0"/>
              <a:t>Provide context</a:t>
            </a:r>
            <a:r>
              <a:rPr lang="en-CA" dirty="0" smtClean="0"/>
              <a:t>:</a:t>
            </a:r>
          </a:p>
          <a:p>
            <a:pPr lvl="1"/>
            <a:r>
              <a:rPr lang="en-CA" dirty="0" smtClean="0"/>
              <a:t>What were you doing? Why? </a:t>
            </a:r>
          </a:p>
          <a:p>
            <a:pPr lvl="1"/>
            <a:r>
              <a:rPr lang="en-CA" dirty="0" smtClean="0"/>
              <a:t>What did/didn’t work? </a:t>
            </a:r>
          </a:p>
          <a:p>
            <a:pPr lvl="1"/>
            <a:r>
              <a:rPr lang="en-CA" dirty="0" smtClean="0"/>
              <a:t>What do you think is happening? Why? </a:t>
            </a:r>
          </a:p>
          <a:p>
            <a:pPr lvl="1"/>
            <a:r>
              <a:rPr lang="en-CA" dirty="0" smtClean="0"/>
              <a:t>What are some options you’ve considered? </a:t>
            </a:r>
            <a:endParaRPr lang="en-US" dirty="0" smtClean="0"/>
          </a:p>
        </p:txBody>
      </p:sp>
      <p:pic>
        <p:nvPicPr>
          <p:cNvPr id="3074" name="Picture 2" descr="C:\Users\cs2\AppData\Local\Microsoft\Windows\Temporary Internet Files\Content.IE5\6UBHES3E\Advice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276872"/>
            <a:ext cx="2686050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981075" y="5589240"/>
            <a:ext cx="6534150" cy="830997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CA" b="1" dirty="0"/>
              <a:t>Remember: </a:t>
            </a:r>
            <a:r>
              <a:rPr lang="en-CA" dirty="0"/>
              <a:t>Your supervisor may be the expert, but </a:t>
            </a:r>
            <a:r>
              <a:rPr lang="en-CA" dirty="0" smtClean="0"/>
              <a:t>YOU </a:t>
            </a:r>
            <a:r>
              <a:rPr lang="en-CA" dirty="0"/>
              <a:t>are closest to your own work. 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xmlns="" val="2003159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9592" y="1340768"/>
            <a:ext cx="7056784" cy="4968552"/>
          </a:xfrm>
        </p:spPr>
        <p:txBody>
          <a:bodyPr>
            <a:noAutofit/>
          </a:bodyPr>
          <a:lstStyle/>
          <a:p>
            <a:pPr algn="ctr"/>
            <a:r>
              <a:rPr lang="en-CA" sz="3600" b="1" dirty="0" smtClean="0"/>
              <a:t>Think of a time when someone asked you for advice. </a:t>
            </a:r>
            <a:br>
              <a:rPr lang="en-CA" sz="3600" b="1" dirty="0" smtClean="0"/>
            </a:br>
            <a:r>
              <a:rPr lang="en-CA" sz="3600" b="1" dirty="0"/>
              <a:t/>
            </a:r>
            <a:br>
              <a:rPr lang="en-CA" sz="3600" b="1" dirty="0"/>
            </a:br>
            <a:r>
              <a:rPr lang="en-CA" sz="3600" b="1" dirty="0" smtClean="0"/>
              <a:t>What would have helped you understand the situation and effectively offer advice?</a:t>
            </a:r>
            <a:br>
              <a:rPr lang="en-CA" sz="3600" b="1" dirty="0" smtClean="0"/>
            </a:br>
            <a:r>
              <a:rPr lang="en-CA" sz="3600" b="1" dirty="0" smtClean="0"/>
              <a:t/>
            </a:r>
            <a:br>
              <a:rPr lang="en-CA" sz="3600" b="1" dirty="0" smtClean="0"/>
            </a:br>
            <a:r>
              <a:rPr lang="en-CA" sz="3600" b="1" dirty="0"/>
              <a:t/>
            </a:r>
            <a:br>
              <a:rPr lang="en-CA" sz="3600" b="1" dirty="0"/>
            </a:b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755576" y="1772816"/>
            <a:ext cx="7488832" cy="3024336"/>
          </a:xfrm>
        </p:spPr>
        <p:txBody>
          <a:bodyPr>
            <a:normAutofit/>
          </a:bodyPr>
          <a:lstStyle/>
          <a:p>
            <a:pPr lvl="2"/>
            <a:endParaRPr lang="en-CA" dirty="0" smtClean="0"/>
          </a:p>
          <a:p>
            <a:pPr lvl="2"/>
            <a:endParaRPr lang="en-CA" dirty="0"/>
          </a:p>
          <a:p>
            <a:pPr marL="685800" lvl="2" indent="0">
              <a:buNone/>
            </a:pPr>
            <a:endParaRPr lang="en-CA" dirty="0" smtClean="0"/>
          </a:p>
          <a:p>
            <a:pPr marL="365760" lvl="1" indent="0">
              <a:buNone/>
            </a:pPr>
            <a:endParaRPr lang="en-C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45896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1600" y="764704"/>
            <a:ext cx="7024744" cy="648072"/>
          </a:xfrm>
        </p:spPr>
        <p:txBody>
          <a:bodyPr>
            <a:normAutofit fontScale="90000"/>
          </a:bodyPr>
          <a:lstStyle/>
          <a:p>
            <a:r>
              <a:rPr lang="en-CA" b="1" dirty="0" smtClean="0"/>
              <a:t>Research record-keeping</a:t>
            </a:r>
            <a:endParaRPr lang="en-US" b="1" dirty="0"/>
          </a:p>
        </p:txBody>
      </p:sp>
      <p:sp>
        <p:nvSpPr>
          <p:cNvPr id="2" name="Text Placeholder 1"/>
          <p:cNvSpPr>
            <a:spLocks noGrp="1"/>
          </p:cNvSpPr>
          <p:nvPr>
            <p:ph sz="quarter" idx="13"/>
          </p:nvPr>
        </p:nvSpPr>
        <p:spPr>
          <a:xfrm>
            <a:off x="3851920" y="1538480"/>
            <a:ext cx="4464496" cy="4050760"/>
          </a:xfrm>
        </p:spPr>
        <p:txBody>
          <a:bodyPr>
            <a:noAutofit/>
          </a:bodyPr>
          <a:lstStyle/>
          <a:p>
            <a:r>
              <a:rPr lang="en-CA" sz="2000" b="1" dirty="0" smtClean="0"/>
              <a:t>Record-keeping is CRUCIAL </a:t>
            </a:r>
            <a:r>
              <a:rPr lang="en-CA" sz="2000" dirty="0" smtClean="0"/>
              <a:t>– not just for you, but for everyone who comes after you. </a:t>
            </a:r>
          </a:p>
          <a:p>
            <a:r>
              <a:rPr lang="en-CA" sz="2000" dirty="0" smtClean="0"/>
              <a:t>Update your research notes daily: </a:t>
            </a:r>
            <a:r>
              <a:rPr lang="en-CA" sz="2000" dirty="0" smtClean="0">
                <a:sym typeface="Wingdings" pitchFamily="2" charset="2"/>
              </a:rPr>
              <a:t>don’t fall behind! </a:t>
            </a:r>
            <a:r>
              <a:rPr lang="en-CA" sz="2000" b="1" dirty="0" smtClean="0">
                <a:sym typeface="Wingdings" pitchFamily="2" charset="2"/>
              </a:rPr>
              <a:t>(schedule it into your day) </a:t>
            </a:r>
          </a:p>
          <a:p>
            <a:r>
              <a:rPr lang="en-CA" sz="2000" dirty="0" smtClean="0">
                <a:sym typeface="Wingdings" pitchFamily="2" charset="2"/>
              </a:rPr>
              <a:t>Have someone check over your notes </a:t>
            </a:r>
          </a:p>
          <a:p>
            <a:r>
              <a:rPr lang="en-CA" sz="2000" dirty="0" smtClean="0">
                <a:sym typeface="Wingdings" pitchFamily="2" charset="2"/>
              </a:rPr>
              <a:t>Get in the habit of labeling materials, data &amp; files consistently. </a:t>
            </a:r>
          </a:p>
          <a:p>
            <a:r>
              <a:rPr lang="en-CA" sz="2000" b="1" dirty="0" smtClean="0">
                <a:sym typeface="Wingdings" pitchFamily="2" charset="2"/>
              </a:rPr>
              <a:t>Keep an inventory </a:t>
            </a:r>
            <a:r>
              <a:rPr lang="en-CA" sz="2000" dirty="0" smtClean="0">
                <a:sym typeface="Wingdings" pitchFamily="2" charset="2"/>
              </a:rPr>
              <a:t>of materials related to your project &amp; their storage locations. </a:t>
            </a:r>
            <a:endParaRPr lang="en-US" sz="2000" dirty="0"/>
          </a:p>
        </p:txBody>
      </p:sp>
      <p:pic>
        <p:nvPicPr>
          <p:cNvPr id="4098" name="Picture 2" descr="C:\Users\cs2\AppData\Local\Microsoft\Windows\Temporary Internet Files\Content.IE5\OBN1E5Z1\cartoon-man-stuffing-filing-cabinet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2564904"/>
            <a:ext cx="2592288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09526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9128"/>
          </a:xfrm>
        </p:spPr>
        <p:txBody>
          <a:bodyPr>
            <a:normAutofit fontScale="90000"/>
          </a:bodyPr>
          <a:lstStyle/>
          <a:p>
            <a:r>
              <a:rPr lang="en-CA" b="1" dirty="0" smtClean="0"/>
              <a:t>Tech tips…from other students</a:t>
            </a:r>
            <a:endParaRPr lang="en-US" b="1" dirty="0"/>
          </a:p>
        </p:txBody>
      </p:sp>
      <p:sp>
        <p:nvSpPr>
          <p:cNvPr id="2" name="Text Placeholder 1"/>
          <p:cNvSpPr>
            <a:spLocks noGrp="1"/>
          </p:cNvSpPr>
          <p:nvPr>
            <p:ph sz="quarter" idx="13"/>
          </p:nvPr>
        </p:nvSpPr>
        <p:spPr>
          <a:xfrm>
            <a:off x="827584" y="1844824"/>
            <a:ext cx="4176464" cy="3493008"/>
          </a:xfrm>
        </p:spPr>
        <p:txBody>
          <a:bodyPr>
            <a:noAutofit/>
          </a:bodyPr>
          <a:lstStyle/>
          <a:p>
            <a:r>
              <a:rPr lang="en-CA" sz="2000" b="1" dirty="0" smtClean="0"/>
              <a:t>Lab math</a:t>
            </a:r>
            <a:r>
              <a:rPr lang="en-CA" sz="2000" dirty="0" smtClean="0"/>
              <a:t>: Do the math once, save it for later! </a:t>
            </a:r>
          </a:p>
          <a:p>
            <a:r>
              <a:rPr lang="en-CA" sz="2000" dirty="0" smtClean="0"/>
              <a:t>Write storage temperatures/locations on bottles until you remember them. </a:t>
            </a:r>
          </a:p>
          <a:p>
            <a:r>
              <a:rPr lang="en-CA" sz="2000" dirty="0" smtClean="0"/>
              <a:t>Make sure you understand </a:t>
            </a:r>
            <a:r>
              <a:rPr lang="en-CA" sz="2000" b="1" dirty="0" smtClean="0"/>
              <a:t>why</a:t>
            </a:r>
            <a:r>
              <a:rPr lang="en-CA" sz="2000" dirty="0" smtClean="0"/>
              <a:t> you are using a protocol and </a:t>
            </a:r>
            <a:r>
              <a:rPr lang="en-CA" sz="2000" b="1" dirty="0" smtClean="0"/>
              <a:t>how </a:t>
            </a:r>
            <a:r>
              <a:rPr lang="en-CA" sz="2000" dirty="0" smtClean="0"/>
              <a:t>it works. </a:t>
            </a:r>
          </a:p>
          <a:p>
            <a:r>
              <a:rPr lang="en-CA" sz="2000" b="1" dirty="0" smtClean="0"/>
              <a:t>Plan ahead</a:t>
            </a:r>
            <a:r>
              <a:rPr lang="en-CA" sz="2000" dirty="0" smtClean="0"/>
              <a:t>: time, supplies, calculations, equipment use, etc. </a:t>
            </a:r>
          </a:p>
          <a:p>
            <a:r>
              <a:rPr lang="en-CA" sz="2000" dirty="0" smtClean="0"/>
              <a:t>Read a little bit </a:t>
            </a:r>
            <a:r>
              <a:rPr lang="en-CA" sz="2000" b="1" dirty="0" smtClean="0"/>
              <a:t>every day. </a:t>
            </a:r>
          </a:p>
        </p:txBody>
      </p:sp>
      <p:pic>
        <p:nvPicPr>
          <p:cNvPr id="5123" name="Picture 3" descr="C:\Users\cs2\AppData\Local\Microsoft\Windows\Temporary Internet Files\Content.IE5\OBN1E5Z1\lab-rat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68029" y="2348880"/>
            <a:ext cx="2539411" cy="3264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25888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6457" y="708486"/>
            <a:ext cx="748895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Writing &amp; Presenting your results: What to think about NOW</a:t>
            </a:r>
            <a:endParaRPr lang="en-US" b="1" dirty="0"/>
          </a:p>
        </p:txBody>
      </p:sp>
      <p:sp>
        <p:nvSpPr>
          <p:cNvPr id="2" name="Text Placeholder 1"/>
          <p:cNvSpPr>
            <a:spLocks noGrp="1"/>
          </p:cNvSpPr>
          <p:nvPr>
            <p:ph sz="quarter" idx="13"/>
          </p:nvPr>
        </p:nvSpPr>
        <p:spPr>
          <a:xfrm>
            <a:off x="899592" y="2127547"/>
            <a:ext cx="4896544" cy="3995888"/>
          </a:xfrm>
        </p:spPr>
        <p:txBody>
          <a:bodyPr>
            <a:noAutofit/>
          </a:bodyPr>
          <a:lstStyle/>
          <a:p>
            <a:pPr indent="-342900"/>
            <a:r>
              <a:rPr lang="en-CA" sz="2000" b="1" dirty="0" smtClean="0"/>
              <a:t>Don’t wait to start reading </a:t>
            </a:r>
            <a:r>
              <a:rPr lang="en-CA" sz="2000" dirty="0" smtClean="0"/>
              <a:t>– learn the literature early! </a:t>
            </a:r>
            <a:endParaRPr lang="en-US" sz="2000" dirty="0" smtClean="0"/>
          </a:p>
          <a:p>
            <a:pPr indent="-342900"/>
            <a:r>
              <a:rPr lang="en-US" sz="2000" b="1" dirty="0" smtClean="0"/>
              <a:t>Keep track of what you’re reading</a:t>
            </a:r>
            <a:r>
              <a:rPr lang="en-US" sz="2000" dirty="0" smtClean="0"/>
              <a:t>; take notes &amp; consider using a reference manager (e.g. </a:t>
            </a:r>
            <a:r>
              <a:rPr lang="en-US" sz="2000" dirty="0" err="1" smtClean="0"/>
              <a:t>RefWorks</a:t>
            </a:r>
            <a:r>
              <a:rPr lang="en-US" sz="2000" dirty="0" smtClean="0"/>
              <a:t>, </a:t>
            </a:r>
            <a:r>
              <a:rPr lang="en-US" sz="2000" dirty="0" err="1" smtClean="0"/>
              <a:t>Zotero</a:t>
            </a:r>
            <a:r>
              <a:rPr lang="en-US" sz="2000" dirty="0" smtClean="0"/>
              <a:t>)</a:t>
            </a:r>
          </a:p>
          <a:p>
            <a:pPr indent="-342900"/>
            <a:r>
              <a:rPr lang="en-US" sz="2000" b="1" dirty="0" smtClean="0"/>
              <a:t>Write up your work as you go</a:t>
            </a:r>
            <a:r>
              <a:rPr lang="en-US" sz="2000" dirty="0" smtClean="0"/>
              <a:t> and get feedback on your writing.</a:t>
            </a:r>
            <a:endParaRPr lang="en-US" sz="2000" b="1" dirty="0" smtClean="0"/>
          </a:p>
          <a:p>
            <a:pPr indent="-342900"/>
            <a:r>
              <a:rPr lang="en-US" sz="2000" dirty="0" smtClean="0"/>
              <a:t>Consider how you will analyze your data – e.g. what stats will you use, what control groups, etc. (</a:t>
            </a:r>
            <a:r>
              <a:rPr lang="en-US" sz="2000" b="1" dirty="0" smtClean="0"/>
              <a:t>Good experimental design NOW will save you time later</a:t>
            </a:r>
            <a:r>
              <a:rPr lang="en-US" sz="2000" dirty="0" smtClean="0"/>
              <a:t>.) </a:t>
            </a:r>
            <a:endParaRPr lang="en-US" sz="2000" dirty="0"/>
          </a:p>
        </p:txBody>
      </p:sp>
      <p:pic>
        <p:nvPicPr>
          <p:cNvPr id="11266" name="Picture 2" descr="C:\Users\cs2\AppData\Local\Microsoft\Windows\Temporary Internet Files\Content.IE5\4SYH3QVI\writing_clipart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068033"/>
            <a:ext cx="2183881" cy="2114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80876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9592" y="1772816"/>
            <a:ext cx="7056784" cy="2952328"/>
          </a:xfrm>
        </p:spPr>
        <p:txBody>
          <a:bodyPr>
            <a:noAutofit/>
          </a:bodyPr>
          <a:lstStyle/>
          <a:p>
            <a:pPr algn="ctr"/>
            <a:r>
              <a:rPr lang="en-CA" sz="3600" b="1" dirty="0" smtClean="0"/>
              <a:t>What are some strategies I will use to effectively manage my time this summer? </a:t>
            </a:r>
            <a:br>
              <a:rPr lang="en-CA" sz="3600" b="1" dirty="0" smtClean="0"/>
            </a:br>
            <a:r>
              <a:rPr lang="en-CA" sz="3600" b="1" dirty="0"/>
              <a:t/>
            </a:r>
            <a:br>
              <a:rPr lang="en-CA" sz="3600" b="1" dirty="0"/>
            </a:b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755576" y="1772816"/>
            <a:ext cx="7488832" cy="3024336"/>
          </a:xfrm>
        </p:spPr>
        <p:txBody>
          <a:bodyPr>
            <a:normAutofit/>
          </a:bodyPr>
          <a:lstStyle/>
          <a:p>
            <a:pPr lvl="2"/>
            <a:endParaRPr lang="en-CA" dirty="0" smtClean="0"/>
          </a:p>
          <a:p>
            <a:pPr lvl="2"/>
            <a:endParaRPr lang="en-CA" dirty="0"/>
          </a:p>
          <a:p>
            <a:pPr marL="685800" lvl="2" indent="0">
              <a:buNone/>
            </a:pPr>
            <a:endParaRPr lang="en-CA" dirty="0" smtClean="0"/>
          </a:p>
          <a:p>
            <a:pPr marL="365760" lvl="1" indent="0">
              <a:buNone/>
            </a:pPr>
            <a:endParaRPr lang="en-C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85054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067" y="620688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CA" b="1" dirty="0" smtClean="0"/>
              <a:t>What makes you nervous about starting your research? </a:t>
            </a:r>
            <a:endParaRPr lang="en-US" b="1" dirty="0"/>
          </a:p>
        </p:txBody>
      </p:sp>
      <p:pic>
        <p:nvPicPr>
          <p:cNvPr id="3" name="Picture 2" descr="thinkingboy outline by ryanler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9154" y="2339654"/>
            <a:ext cx="2991230" cy="40100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 rot="20816759">
            <a:off x="786501" y="2072388"/>
            <a:ext cx="21840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How can I have a productive relationship with my supervisor?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1336925">
            <a:off x="6659735" y="3918002"/>
            <a:ext cx="1596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Ugh…what happens if I make a mistake? 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21056730">
            <a:off x="833365" y="5042752"/>
            <a:ext cx="165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What do I do if I hate my project? </a:t>
            </a:r>
            <a:r>
              <a:rPr lang="en-US" dirty="0" smtClean="0">
                <a:solidFill>
                  <a:srgbClr val="FFC000"/>
                </a:solidFill>
                <a:sym typeface="Wingdings" panose="05000000000000000000" pitchFamily="2" charset="2"/>
              </a:rPr>
              <a:t></a:t>
            </a:r>
            <a:endParaRPr lang="en-US" dirty="0" smtClean="0">
              <a:solidFill>
                <a:srgbClr val="FFC000"/>
              </a:solidFill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21197523">
            <a:off x="5608620" y="5547882"/>
            <a:ext cx="26997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Where can I find…[X]?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239436">
            <a:off x="6312316" y="1973183"/>
            <a:ext cx="16561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How can I manage my time/tasks effectively?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239436">
            <a:off x="1165013" y="3615230"/>
            <a:ext cx="16561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00B050"/>
                </a:solidFill>
              </a:rPr>
              <a:t>How/where do I present or publish my work?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5575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3568" y="764704"/>
            <a:ext cx="648072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Presentation &amp; Publication opportunities</a:t>
            </a:r>
            <a:endParaRPr lang="en-US" b="1" dirty="0"/>
          </a:p>
        </p:txBody>
      </p:sp>
      <p:sp>
        <p:nvSpPr>
          <p:cNvPr id="2" name="Text Placeholder 1"/>
          <p:cNvSpPr>
            <a:spLocks noGrp="1"/>
          </p:cNvSpPr>
          <p:nvPr>
            <p:ph sz="quarter" idx="13"/>
          </p:nvPr>
        </p:nvSpPr>
        <p:spPr>
          <a:xfrm>
            <a:off x="4644008" y="2348880"/>
            <a:ext cx="3744416" cy="3493008"/>
          </a:xfrm>
        </p:spPr>
        <p:txBody>
          <a:bodyPr>
            <a:normAutofit fontScale="85000" lnSpcReduction="10000"/>
          </a:bodyPr>
          <a:lstStyle/>
          <a:p>
            <a:pPr indent="-342900"/>
            <a:r>
              <a:rPr lang="en-US" dirty="0" smtClean="0"/>
              <a:t>Festival of Undergraduate Research &amp; Creative Activities (FURCA)</a:t>
            </a:r>
          </a:p>
          <a:p>
            <a:pPr indent="-342900"/>
            <a:r>
              <a:rPr lang="en-US" dirty="0" smtClean="0"/>
              <a:t>Undergraduate Journals </a:t>
            </a:r>
          </a:p>
          <a:p>
            <a:pPr indent="-342900"/>
            <a:r>
              <a:rPr lang="en-US" dirty="0" smtClean="0"/>
              <a:t>Faculty/Department research days (check with your supervisor for submission deadlines)</a:t>
            </a:r>
          </a:p>
          <a:p>
            <a:pPr indent="-342900"/>
            <a:r>
              <a:rPr lang="en-US" dirty="0" smtClean="0"/>
              <a:t>Peer-reviewed publications with your supervisor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2290" name="Picture 2" descr="C:\Users\cs2\AppData\Local\Microsoft\Windows\Temporary Internet Files\Content.IE5\OBN1E5Z1\presentation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38438" y="3212976"/>
            <a:ext cx="2587256" cy="185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21910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57606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Help!  What do I do if…?</a:t>
            </a:r>
            <a:endParaRPr lang="en-US" b="1" dirty="0"/>
          </a:p>
        </p:txBody>
      </p:sp>
      <p:sp>
        <p:nvSpPr>
          <p:cNvPr id="2" name="Text Placeholder 1"/>
          <p:cNvSpPr>
            <a:spLocks noGrp="1"/>
          </p:cNvSpPr>
          <p:nvPr>
            <p:ph sz="quarter" idx="13"/>
          </p:nvPr>
        </p:nvSpPr>
        <p:spPr>
          <a:xfrm>
            <a:off x="971600" y="1900757"/>
            <a:ext cx="3490672" cy="4105632"/>
          </a:xfrm>
        </p:spPr>
        <p:txBody>
          <a:bodyPr>
            <a:normAutofit fontScale="92500" lnSpcReduction="10000"/>
          </a:bodyPr>
          <a:lstStyle/>
          <a:p>
            <a:pPr indent="-342900"/>
            <a:r>
              <a:rPr lang="en-US" dirty="0" smtClean="0"/>
              <a:t>I make a mistake? </a:t>
            </a:r>
          </a:p>
          <a:p>
            <a:pPr indent="-342900"/>
            <a:r>
              <a:rPr lang="en-US" dirty="0" smtClean="0"/>
              <a:t>I don’t get along with someone in my group (or my supervisor)? </a:t>
            </a:r>
          </a:p>
          <a:p>
            <a:pPr indent="-342900"/>
            <a:r>
              <a:rPr lang="en-US" dirty="0" smtClean="0"/>
              <a:t>I realize my project/research isn’t for me? </a:t>
            </a:r>
          </a:p>
          <a:p>
            <a:pPr indent="-342900"/>
            <a:r>
              <a:rPr lang="en-US" dirty="0" smtClean="0"/>
              <a:t>My supervisor wants me to present, but my project isn’t finished?</a:t>
            </a:r>
          </a:p>
          <a:p>
            <a:pPr indent="-342900"/>
            <a:r>
              <a:rPr lang="en-US" dirty="0" smtClean="0"/>
              <a:t>Other concerns…?</a:t>
            </a:r>
            <a:endParaRPr lang="en-US" dirty="0"/>
          </a:p>
        </p:txBody>
      </p:sp>
      <p:pic>
        <p:nvPicPr>
          <p:cNvPr id="13314" name="Picture 2" descr="C:\Users\cs2\AppData\Local\Microsoft\Windows\Temporary Internet Files\Content.IE5\4SYH3QVI\shutterstock_46071859-sml-edit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852936"/>
            <a:ext cx="2289810" cy="220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64565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Next steps – when your project is over…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>
          <a:xfrm>
            <a:off x="1043608" y="2348880"/>
            <a:ext cx="7200916" cy="3508977"/>
          </a:xfrm>
        </p:spPr>
        <p:txBody>
          <a:bodyPr>
            <a:normAutofit fontScale="92500"/>
          </a:bodyPr>
          <a:lstStyle/>
          <a:p>
            <a:pPr indent="-342900"/>
            <a:r>
              <a:rPr lang="en-US" dirty="0" smtClean="0"/>
              <a:t>Make sure all of your data &amp; materials are labeled &amp; stored appropriately, and </a:t>
            </a:r>
            <a:r>
              <a:rPr lang="en-US" b="1" dirty="0" smtClean="0"/>
              <a:t>are accessible</a:t>
            </a:r>
            <a:r>
              <a:rPr lang="en-US" dirty="0" smtClean="0"/>
              <a:t> to those who continue your project. </a:t>
            </a:r>
          </a:p>
          <a:p>
            <a:pPr indent="-342900"/>
            <a:r>
              <a:rPr lang="en-US" b="1" dirty="0" smtClean="0"/>
              <a:t>Write up any reports</a:t>
            </a:r>
            <a:r>
              <a:rPr lang="en-US" dirty="0" smtClean="0"/>
              <a:t> required by your supervisor and/or your funding agency.</a:t>
            </a:r>
          </a:p>
          <a:p>
            <a:pPr indent="-342900"/>
            <a:r>
              <a:rPr lang="en-US" b="1" dirty="0" smtClean="0"/>
              <a:t>Prepare abstracts/presentations</a:t>
            </a:r>
            <a:r>
              <a:rPr lang="en-US" dirty="0" smtClean="0"/>
              <a:t>, if necessary. </a:t>
            </a:r>
          </a:p>
          <a:p>
            <a:pPr indent="-342900"/>
            <a:r>
              <a:rPr lang="en-US" b="1" dirty="0" smtClean="0"/>
              <a:t>Reflect </a:t>
            </a:r>
            <a:r>
              <a:rPr lang="en-US" dirty="0" smtClean="0"/>
              <a:t>on what you’ve learned – and your own next steps.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7142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1600" y="76470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en-CA" sz="3600" b="1" dirty="0" smtClean="0"/>
              <a:t>Campus Resources – URI</a:t>
            </a:r>
            <a:endParaRPr lang="en-US" sz="3600" b="1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>
          <a:xfrm>
            <a:off x="971600" y="1772816"/>
            <a:ext cx="6777317" cy="3508977"/>
          </a:xfrm>
        </p:spPr>
        <p:txBody>
          <a:bodyPr>
            <a:normAutofit/>
          </a:bodyPr>
          <a:lstStyle/>
          <a:p>
            <a:pPr indent="-342900"/>
            <a:r>
              <a:rPr lang="en-CA" sz="2000" dirty="0" smtClean="0"/>
              <a:t>Seminars/workshops (funding, publication/presentation, next steps, etc.)</a:t>
            </a:r>
          </a:p>
          <a:p>
            <a:r>
              <a:rPr lang="en-CA" sz="2000" dirty="0" smtClean="0"/>
              <a:t>Funding – URI Support Fund, URI Stipend</a:t>
            </a:r>
          </a:p>
          <a:p>
            <a:r>
              <a:rPr lang="en-CA" sz="2000" dirty="0" smtClean="0"/>
              <a:t>Poster </a:t>
            </a:r>
            <a:r>
              <a:rPr lang="en-CA" sz="2000" dirty="0"/>
              <a:t>Tip Sheet: </a:t>
            </a:r>
            <a:r>
              <a:rPr lang="en-CA" sz="2000" dirty="0">
                <a:hlinkClick r:id="rId2"/>
              </a:rPr>
              <a:t>http://</a:t>
            </a:r>
            <a:r>
              <a:rPr lang="en-CA" sz="2000" dirty="0" smtClean="0">
                <a:hlinkClick r:id="rId2"/>
              </a:rPr>
              <a:t>bit.ly/2oQKqw8</a:t>
            </a:r>
            <a:endParaRPr lang="en-CA" sz="2000" dirty="0" smtClean="0"/>
          </a:p>
          <a:p>
            <a:r>
              <a:rPr lang="en-CA" sz="2000" dirty="0" smtClean="0"/>
              <a:t>FURCA (March 2018)</a:t>
            </a:r>
          </a:p>
          <a:p>
            <a:r>
              <a:rPr lang="en-CA" sz="2000" dirty="0" smtClean="0"/>
              <a:t>e-newsletter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59832" y="4960575"/>
            <a:ext cx="2438400" cy="1008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46389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3568" y="1027664"/>
            <a:ext cx="7848872" cy="673144"/>
          </a:xfrm>
        </p:spPr>
        <p:txBody>
          <a:bodyPr>
            <a:normAutofit fontScale="90000"/>
          </a:bodyPr>
          <a:lstStyle/>
          <a:p>
            <a:r>
              <a:rPr lang="en-CA" b="1" dirty="0"/>
              <a:t>Campus Resources </a:t>
            </a:r>
            <a:r>
              <a:rPr lang="en-CA" b="1" dirty="0" smtClean="0"/>
              <a:t>– U of A Library</a:t>
            </a:r>
            <a:endParaRPr lang="en-US" b="1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000" dirty="0" smtClean="0"/>
              <a:t>Liaison Librarians</a:t>
            </a:r>
          </a:p>
          <a:p>
            <a:r>
              <a:rPr lang="en-CA" sz="2000" dirty="0" smtClean="0"/>
              <a:t>Undergraduate Research </a:t>
            </a:r>
            <a:r>
              <a:rPr lang="en-CA" sz="2000" dirty="0" err="1" smtClean="0"/>
              <a:t>LibGuide</a:t>
            </a:r>
            <a:endParaRPr lang="en-CA" sz="2000" dirty="0" smtClean="0"/>
          </a:p>
          <a:p>
            <a:r>
              <a:rPr lang="en-CA" sz="2000" dirty="0" err="1" smtClean="0"/>
              <a:t>RefWorks</a:t>
            </a:r>
            <a:endParaRPr lang="en-CA" sz="2000" dirty="0" smtClean="0"/>
          </a:p>
          <a:p>
            <a:r>
              <a:rPr lang="en-CA" sz="2000" dirty="0" smtClean="0"/>
              <a:t>Research Data Management Week </a:t>
            </a:r>
          </a:p>
          <a:p>
            <a:r>
              <a:rPr lang="en-CA" sz="2000" dirty="0" smtClean="0"/>
              <a:t>Education &amp; Research Archive</a:t>
            </a:r>
          </a:p>
          <a:p>
            <a:r>
              <a:rPr lang="en-CA" sz="2000" dirty="0" smtClean="0"/>
              <a:t>Open Journal System (Undergraduate Journals)</a:t>
            </a:r>
          </a:p>
          <a:p>
            <a:r>
              <a:rPr lang="en-CA" sz="2000" dirty="0" smtClean="0"/>
              <a:t>Tutorials</a:t>
            </a:r>
            <a:r>
              <a:rPr lang="en-CA" sz="2000" dirty="0"/>
              <a:t>: </a:t>
            </a:r>
            <a:r>
              <a:rPr lang="en-CA" sz="2000" dirty="0">
                <a:hlinkClick r:id="rId2"/>
              </a:rPr>
              <a:t>http://www.library.ualberta.ca/tutorials</a:t>
            </a:r>
            <a:r>
              <a:rPr lang="en-CA" sz="2000" dirty="0" smtClean="0">
                <a:hlinkClick r:id="rId2"/>
              </a:rPr>
              <a:t>/</a:t>
            </a:r>
            <a:endParaRPr lang="en-CA" sz="2000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0242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720080"/>
          </a:xfrm>
        </p:spPr>
        <p:txBody>
          <a:bodyPr>
            <a:normAutofit fontScale="90000"/>
          </a:bodyPr>
          <a:lstStyle/>
          <a:p>
            <a:r>
              <a:rPr lang="en-CA" b="1" dirty="0" smtClean="0"/>
              <a:t>Environmental Health &amp; Safety</a:t>
            </a:r>
            <a:endParaRPr lang="en-US" b="1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>
          <a:xfrm>
            <a:off x="971600" y="2204864"/>
            <a:ext cx="3816423" cy="4032448"/>
          </a:xfrm>
        </p:spPr>
        <p:txBody>
          <a:bodyPr>
            <a:normAutofit/>
          </a:bodyPr>
          <a:lstStyle/>
          <a:p>
            <a:r>
              <a:rPr lang="en-CA" sz="2000" dirty="0" smtClean="0"/>
              <a:t>Online training in lab, chemical, radiation &amp; biosafety. </a:t>
            </a:r>
          </a:p>
          <a:p>
            <a:r>
              <a:rPr lang="en-CA" sz="2000" dirty="0" smtClean="0"/>
              <a:t> Even if you don’t need it now...plan to take advantage of the free training while you’re a student. It will pay off later! </a:t>
            </a:r>
          </a:p>
          <a:p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www.ualberta.ca/environment-health-safety/training</a:t>
            </a:r>
            <a:endParaRPr lang="en-US" sz="2000" dirty="0" smtClean="0"/>
          </a:p>
          <a:p>
            <a:endParaRPr lang="en-US" sz="2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204864"/>
            <a:ext cx="1985092" cy="3989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25879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720080"/>
          </a:xfrm>
        </p:spPr>
        <p:txBody>
          <a:bodyPr>
            <a:normAutofit/>
          </a:bodyPr>
          <a:lstStyle/>
          <a:p>
            <a:r>
              <a:rPr lang="en-CA" sz="3200" b="1" dirty="0" smtClean="0"/>
              <a:t>Research Ethics Office</a:t>
            </a:r>
            <a:endParaRPr lang="en-US" sz="3200" b="1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>
          <a:xfrm>
            <a:off x="971601" y="1916832"/>
            <a:ext cx="3168351" cy="4176464"/>
          </a:xfrm>
        </p:spPr>
        <p:txBody>
          <a:bodyPr>
            <a:normAutofit/>
          </a:bodyPr>
          <a:lstStyle/>
          <a:p>
            <a:r>
              <a:rPr lang="en-CA" sz="2000" dirty="0" smtClean="0"/>
              <a:t>Online training</a:t>
            </a:r>
          </a:p>
          <a:p>
            <a:pPr lvl="1"/>
            <a:r>
              <a:rPr lang="en-CA" sz="1800" dirty="0" smtClean="0"/>
              <a:t>Part 1 Animal Ethics</a:t>
            </a:r>
          </a:p>
          <a:p>
            <a:pPr lvl="1"/>
            <a:r>
              <a:rPr lang="en-CA" sz="1800" dirty="0" smtClean="0"/>
              <a:t>Human Ethics </a:t>
            </a:r>
          </a:p>
          <a:p>
            <a:pPr lvl="1"/>
            <a:r>
              <a:rPr lang="en-CA" sz="1800" dirty="0" smtClean="0"/>
              <a:t>REMO (online system)</a:t>
            </a:r>
          </a:p>
          <a:p>
            <a:r>
              <a:rPr lang="en-CA" sz="2000" dirty="0" smtClean="0"/>
              <a:t>In-person training</a:t>
            </a:r>
          </a:p>
          <a:p>
            <a:pPr lvl="1"/>
            <a:r>
              <a:rPr lang="en-CA" sz="1800" dirty="0" smtClean="0"/>
              <a:t>Animal handling </a:t>
            </a:r>
          </a:p>
          <a:p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www.reo.ualberta.ca/Education-Training-User-Support.aspx</a:t>
            </a:r>
            <a:endParaRPr lang="en-US" sz="2000" dirty="0" smtClean="0"/>
          </a:p>
          <a:p>
            <a:endParaRPr 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9008" y="2348880"/>
            <a:ext cx="4359386" cy="2814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53349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024744" cy="457120"/>
          </a:xfrm>
        </p:spPr>
        <p:txBody>
          <a:bodyPr>
            <a:normAutofit fontScale="90000"/>
          </a:bodyPr>
          <a:lstStyle/>
          <a:p>
            <a:r>
              <a:rPr lang="en-CA" sz="3600" b="1" dirty="0" smtClean="0"/>
              <a:t>Other Campus Resources</a:t>
            </a:r>
            <a:endParaRPr lang="en-US" sz="3600" b="1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>
          <a:xfrm>
            <a:off x="1043608" y="1916832"/>
            <a:ext cx="6777317" cy="3508977"/>
          </a:xfrm>
        </p:spPr>
        <p:txBody>
          <a:bodyPr>
            <a:normAutofit/>
          </a:bodyPr>
          <a:lstStyle/>
          <a:p>
            <a:r>
              <a:rPr lang="en-CA" b="1" dirty="0" smtClean="0"/>
              <a:t>Field Research Office </a:t>
            </a:r>
            <a:r>
              <a:rPr lang="en-CA" dirty="0" smtClean="0"/>
              <a:t>– (field safety, training, permits) </a:t>
            </a:r>
          </a:p>
          <a:p>
            <a:r>
              <a:rPr lang="en-CA" b="1" dirty="0" smtClean="0"/>
              <a:t>Student Success Centre </a:t>
            </a:r>
            <a:r>
              <a:rPr lang="en-CA" dirty="0" smtClean="0"/>
              <a:t>-- (workshops/consultations)</a:t>
            </a:r>
          </a:p>
          <a:p>
            <a:r>
              <a:rPr lang="en-CA" b="1" dirty="0" smtClean="0"/>
              <a:t>Centre for Writers</a:t>
            </a:r>
            <a:r>
              <a:rPr lang="en-CA" dirty="0" smtClean="0"/>
              <a:t> – (writing help – any discipline!)</a:t>
            </a:r>
          </a:p>
          <a:p>
            <a:r>
              <a:rPr lang="en-CA" b="1" dirty="0" err="1" smtClean="0"/>
              <a:t>SUBPrint</a:t>
            </a:r>
            <a:r>
              <a:rPr lang="en-CA" dirty="0" smtClean="0"/>
              <a:t> – (large format printing)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8512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1600" y="76470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Other Resources</a:t>
            </a:r>
            <a:endParaRPr lang="en-US" sz="3600" b="1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>
          <a:xfrm>
            <a:off x="827584" y="1772816"/>
            <a:ext cx="6777317" cy="3508977"/>
          </a:xfrm>
        </p:spPr>
        <p:txBody>
          <a:bodyPr>
            <a:normAutofit/>
          </a:bodyPr>
          <a:lstStyle/>
          <a:p>
            <a:r>
              <a:rPr lang="en-US" sz="2000" b="1" dirty="0"/>
              <a:t>Undergrad in the Lab: </a:t>
            </a:r>
            <a:r>
              <a:rPr lang="en-US" sz="2000" dirty="0">
                <a:hlinkClick r:id="rId2"/>
              </a:rPr>
              <a:t>http://www.undergradinthelab.com</a:t>
            </a:r>
            <a:r>
              <a:rPr lang="en-US" sz="2000" dirty="0" smtClean="0">
                <a:hlinkClick r:id="rId2"/>
              </a:rPr>
              <a:t>/</a:t>
            </a:r>
            <a:endParaRPr lang="en-US" sz="2000" dirty="0" smtClean="0"/>
          </a:p>
          <a:p>
            <a:r>
              <a:rPr lang="en-US" sz="2000" b="1" dirty="0" smtClean="0"/>
              <a:t>Council for </a:t>
            </a:r>
            <a:r>
              <a:rPr lang="en-US" sz="2000" b="1" dirty="0"/>
              <a:t>Undergraduate Research: </a:t>
            </a:r>
            <a:r>
              <a:rPr lang="en-US" sz="2000" dirty="0">
                <a:hlinkClick r:id="rId3"/>
              </a:rPr>
              <a:t>http://www.cur.org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 smtClean="0"/>
          </a:p>
          <a:p>
            <a:r>
              <a:rPr lang="en-US" sz="2000" b="1" dirty="0" err="1" smtClean="0"/>
              <a:t>WebGURU</a:t>
            </a:r>
            <a:r>
              <a:rPr lang="en-US" sz="2000" b="1" dirty="0" smtClean="0"/>
              <a:t>: </a:t>
            </a:r>
            <a:r>
              <a:rPr lang="en-US" sz="2000" b="1" dirty="0"/>
              <a:t>Undergraduate Research: </a:t>
            </a:r>
            <a:r>
              <a:rPr lang="en-US" sz="2000" dirty="0">
                <a:hlinkClick r:id="rId4"/>
              </a:rPr>
              <a:t>http://</a:t>
            </a:r>
            <a:r>
              <a:rPr lang="en-US" sz="2000" dirty="0" smtClean="0">
                <a:hlinkClick r:id="rId4"/>
              </a:rPr>
              <a:t>www.webguru.neu.edu/undergraduate-research</a:t>
            </a:r>
            <a:endParaRPr lang="en-US" sz="2000" dirty="0" smtClean="0"/>
          </a:p>
          <a:p>
            <a:r>
              <a:rPr lang="en-CA" sz="2000" b="1" dirty="0" err="1" smtClean="0"/>
              <a:t>Zotero</a:t>
            </a:r>
            <a:r>
              <a:rPr lang="en-CA" sz="2000" b="1" dirty="0" smtClean="0"/>
              <a:t>: </a:t>
            </a:r>
            <a:r>
              <a:rPr lang="en-CA" sz="2000" dirty="0" smtClean="0"/>
              <a:t>reference management app: </a:t>
            </a:r>
            <a:r>
              <a:rPr lang="en-US" sz="2000" dirty="0" smtClean="0">
                <a:hlinkClick r:id="rId5"/>
              </a:rPr>
              <a:t>https</a:t>
            </a:r>
            <a:r>
              <a:rPr lang="en-US" sz="2000" dirty="0">
                <a:hlinkClick r:id="rId5"/>
              </a:rPr>
              <a:t>://www.zotero.org</a:t>
            </a:r>
            <a:r>
              <a:rPr lang="en-US" sz="2000" dirty="0" smtClean="0">
                <a:hlinkClick r:id="rId5"/>
              </a:rPr>
              <a:t>/</a:t>
            </a:r>
            <a:endParaRPr lang="en-US" sz="2000" dirty="0" smtClean="0"/>
          </a:p>
          <a:p>
            <a:endParaRPr lang="en-US" sz="20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8219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en-CA" b="1" dirty="0" smtClean="0"/>
              <a:t>And don’t forget to have fun...</a:t>
            </a:r>
            <a:endParaRPr lang="en-US" b="1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>
          <a:xfrm>
            <a:off x="971600" y="1844824"/>
            <a:ext cx="7272808" cy="4032448"/>
          </a:xfrm>
          <a:ln>
            <a:solidFill>
              <a:srgbClr val="92D050"/>
            </a:solidFill>
          </a:ln>
        </p:spPr>
        <p:txBody>
          <a:bodyPr>
            <a:normAutofit fontScale="92500" lnSpcReduction="20000"/>
          </a:bodyPr>
          <a:lstStyle/>
          <a:p>
            <a:pPr marL="68580" indent="0" algn="ctr">
              <a:buNone/>
            </a:pPr>
            <a:endParaRPr lang="en-CA" i="1" dirty="0" smtClean="0"/>
          </a:p>
          <a:p>
            <a:pPr marL="68580" indent="0" algn="ctr">
              <a:buNone/>
            </a:pPr>
            <a:r>
              <a:rPr lang="en-CA" i="1" dirty="0" smtClean="0"/>
              <a:t>“I had no technical knowledge when I was taken on. But it was soon apparent that a general overview of physics is often more valuable than expertise and routine. </a:t>
            </a:r>
          </a:p>
          <a:p>
            <a:pPr marL="68580" indent="0" algn="ctr">
              <a:buNone/>
            </a:pPr>
            <a:endParaRPr lang="en-CA" i="1" dirty="0" smtClean="0"/>
          </a:p>
          <a:p>
            <a:pPr marL="68580" indent="0" algn="ctr">
              <a:buNone/>
            </a:pPr>
            <a:r>
              <a:rPr lang="en-CA" i="1" dirty="0" smtClean="0"/>
              <a:t>What one acquires through </a:t>
            </a:r>
            <a:r>
              <a:rPr lang="en-CA" b="1" i="1" dirty="0" smtClean="0"/>
              <a:t>the sheer joy of finding out</a:t>
            </a:r>
            <a:r>
              <a:rPr lang="en-CA" i="1" dirty="0" smtClean="0"/>
              <a:t> is a useful, versatile instrument in the hands of a living being”</a:t>
            </a:r>
          </a:p>
          <a:p>
            <a:pPr marL="68580" indent="0" algn="ctr">
              <a:buNone/>
            </a:pPr>
            <a:endParaRPr lang="en-CA" i="1" dirty="0" smtClean="0"/>
          </a:p>
          <a:p>
            <a:pPr marL="68580" indent="0" algn="r">
              <a:buNone/>
            </a:pPr>
            <a:r>
              <a:rPr lang="en-CA" dirty="0" smtClean="0"/>
              <a:t>~Albert Einstein </a:t>
            </a:r>
            <a:br>
              <a:rPr lang="en-CA" dirty="0" smtClean="0"/>
            </a:br>
            <a:r>
              <a:rPr lang="en-CA" dirty="0" smtClean="0"/>
              <a:t>in an open letter to an unsure physics student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6459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1600" y="692696"/>
            <a:ext cx="6984776" cy="720080"/>
          </a:xfrm>
        </p:spPr>
        <p:txBody>
          <a:bodyPr>
            <a:noAutofit/>
          </a:bodyPr>
          <a:lstStyle/>
          <a:p>
            <a:r>
              <a:rPr lang="en-CA" sz="3600" b="1" dirty="0" smtClean="0"/>
              <a:t>During this session you will: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899592" y="1916832"/>
            <a:ext cx="6912768" cy="3889608"/>
          </a:xfrm>
        </p:spPr>
        <p:txBody>
          <a:bodyPr>
            <a:normAutofit/>
          </a:bodyPr>
          <a:lstStyle/>
          <a:p>
            <a:pPr lvl="1"/>
            <a:r>
              <a:rPr lang="en-CA" dirty="0" smtClean="0"/>
              <a:t>Articulate some research &amp; skill development goals for the summer</a:t>
            </a:r>
          </a:p>
          <a:p>
            <a:pPr lvl="1"/>
            <a:r>
              <a:rPr lang="en-CA" dirty="0" smtClean="0"/>
              <a:t>Develop your own list of questions to discuss with your supervisor</a:t>
            </a:r>
          </a:p>
          <a:p>
            <a:pPr lvl="1"/>
            <a:r>
              <a:rPr lang="en-CA" dirty="0" smtClean="0"/>
              <a:t>Practise asking for advice effectively</a:t>
            </a:r>
          </a:p>
          <a:p>
            <a:pPr lvl="1"/>
            <a:r>
              <a:rPr lang="en-CA" dirty="0" smtClean="0"/>
              <a:t>Learn some research tips</a:t>
            </a:r>
          </a:p>
          <a:p>
            <a:pPr lvl="1"/>
            <a:r>
              <a:rPr lang="en-CA" dirty="0" smtClean="0"/>
              <a:t>Learn about resources to support your research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marL="365760" lvl="1" indent="0">
              <a:buNone/>
            </a:pPr>
            <a:endParaRPr lang="en-C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6156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ctr"/>
            <a:r>
              <a:rPr lang="en-US" dirty="0" smtClean="0"/>
              <a:t>Crystal Snyder</a:t>
            </a:r>
            <a:br>
              <a:rPr lang="en-US" dirty="0" smtClean="0"/>
            </a:br>
            <a:r>
              <a:rPr lang="en-US" dirty="0" smtClean="0"/>
              <a:t>Undergraduate Research Coordinator, URI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cs2@ualberta.ca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780-492-4183</a:t>
            </a:r>
            <a:br>
              <a:rPr lang="en-US" dirty="0" smtClean="0"/>
            </a:br>
            <a:r>
              <a:rPr lang="en-US" dirty="0" smtClean="0"/>
              <a:t>2-701 SUB</a:t>
            </a:r>
          </a:p>
          <a:p>
            <a:pPr algn="ctr"/>
            <a:r>
              <a:rPr lang="en-US" dirty="0" smtClean="0">
                <a:hlinkClick r:id="rId3"/>
              </a:rPr>
              <a:t>www.uri.ualberta.ca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851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24744" cy="685880"/>
          </a:xfrm>
        </p:spPr>
        <p:txBody>
          <a:bodyPr>
            <a:normAutofit/>
          </a:bodyPr>
          <a:lstStyle/>
          <a:p>
            <a:r>
              <a:rPr lang="en-CA" sz="3600" b="1" dirty="0" smtClean="0"/>
              <a:t>Everyone starts somewhere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899592" y="1916832"/>
            <a:ext cx="4104456" cy="3889608"/>
          </a:xfrm>
        </p:spPr>
        <p:txBody>
          <a:bodyPr>
            <a:normAutofit lnSpcReduction="10000"/>
          </a:bodyPr>
          <a:lstStyle/>
          <a:p>
            <a:r>
              <a:rPr lang="en-CA" b="1" dirty="0" smtClean="0"/>
              <a:t>You get out of your experience what you put into it:</a:t>
            </a:r>
          </a:p>
          <a:p>
            <a:pPr lvl="1"/>
            <a:r>
              <a:rPr lang="en-CA" dirty="0" smtClean="0"/>
              <a:t>Your attitude</a:t>
            </a:r>
          </a:p>
          <a:p>
            <a:pPr lvl="1"/>
            <a:r>
              <a:rPr lang="en-CA" dirty="0" smtClean="0"/>
              <a:t>Your willingness to learn</a:t>
            </a:r>
          </a:p>
          <a:p>
            <a:pPr lvl="1"/>
            <a:r>
              <a:rPr lang="en-CA" dirty="0" smtClean="0"/>
              <a:t>Your work ethic</a:t>
            </a:r>
          </a:p>
          <a:p>
            <a:pPr marL="365760" lvl="1" indent="0">
              <a:buNone/>
            </a:pPr>
            <a:endParaRPr lang="en-CA" dirty="0" smtClean="0"/>
          </a:p>
          <a:p>
            <a:r>
              <a:rPr lang="en-CA" b="1" dirty="0" smtClean="0"/>
              <a:t>You will make mistakes</a:t>
            </a:r>
            <a:r>
              <a:rPr lang="en-CA" dirty="0" smtClean="0"/>
              <a:t>. </a:t>
            </a:r>
            <a:r>
              <a:rPr lang="en-CA" b="1" dirty="0" smtClean="0"/>
              <a:t>You will fail sometimes. You will also learn.  </a:t>
            </a:r>
          </a:p>
          <a:p>
            <a:pPr lvl="1"/>
            <a:endParaRPr lang="en-CA" dirty="0" smtClean="0"/>
          </a:p>
          <a:p>
            <a:pPr marL="365760" lvl="1" indent="0">
              <a:buNone/>
            </a:pPr>
            <a:endParaRPr lang="en-CA" dirty="0" smtClean="0"/>
          </a:p>
          <a:p>
            <a:endParaRPr lang="en-US" dirty="0"/>
          </a:p>
        </p:txBody>
      </p:sp>
      <p:pic>
        <p:nvPicPr>
          <p:cNvPr id="7" name="Picture 2" descr="https://dl.dropboxusercontent.com/u/21023346/favorite%20wormwood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094" r="12080"/>
          <a:stretch/>
        </p:blipFill>
        <p:spPr bwMode="auto">
          <a:xfrm>
            <a:off x="5508104" y="2598736"/>
            <a:ext cx="2527548" cy="2573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04559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1600" y="692696"/>
            <a:ext cx="6984776" cy="720080"/>
          </a:xfrm>
        </p:spPr>
        <p:txBody>
          <a:bodyPr>
            <a:noAutofit/>
          </a:bodyPr>
          <a:lstStyle/>
          <a:p>
            <a:r>
              <a:rPr lang="en-CA" sz="3600" b="1" dirty="0" smtClean="0"/>
              <a:t>What are your goals?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899592" y="1916832"/>
            <a:ext cx="6912768" cy="3889608"/>
          </a:xfrm>
        </p:spPr>
        <p:txBody>
          <a:bodyPr>
            <a:normAutofit/>
          </a:bodyPr>
          <a:lstStyle/>
          <a:p>
            <a:pPr lvl="1"/>
            <a:r>
              <a:rPr lang="en-CA" dirty="0" smtClean="0"/>
              <a:t>What are your </a:t>
            </a:r>
            <a:r>
              <a:rPr lang="en-CA" b="1" dirty="0" smtClean="0"/>
              <a:t>research</a:t>
            </a:r>
            <a:r>
              <a:rPr lang="en-CA" dirty="0" smtClean="0"/>
              <a:t> </a:t>
            </a:r>
            <a:r>
              <a:rPr lang="en-CA" b="1" dirty="0" smtClean="0"/>
              <a:t>goals</a:t>
            </a:r>
            <a:r>
              <a:rPr lang="en-CA" dirty="0" smtClean="0"/>
              <a:t>? </a:t>
            </a:r>
          </a:p>
          <a:p>
            <a:pPr lvl="1"/>
            <a:r>
              <a:rPr lang="en-CA" dirty="0" smtClean="0"/>
              <a:t>What are your </a:t>
            </a:r>
            <a:r>
              <a:rPr lang="en-CA" b="1" dirty="0" smtClean="0"/>
              <a:t>skill development goals</a:t>
            </a:r>
            <a:r>
              <a:rPr lang="en-CA" dirty="0" smtClean="0"/>
              <a:t>?</a:t>
            </a:r>
          </a:p>
          <a:p>
            <a:pPr lvl="1"/>
            <a:endParaRPr lang="en-CA" dirty="0"/>
          </a:p>
          <a:p>
            <a:pPr lvl="1"/>
            <a:r>
              <a:rPr lang="en-CA" b="1" dirty="0" smtClean="0"/>
              <a:t>Are your goals:</a:t>
            </a:r>
          </a:p>
          <a:p>
            <a:pPr lvl="2"/>
            <a:r>
              <a:rPr lang="en-CA" b="1" dirty="0" smtClean="0"/>
              <a:t>S</a:t>
            </a:r>
            <a:r>
              <a:rPr lang="en-CA" dirty="0" smtClean="0"/>
              <a:t>pecific</a:t>
            </a:r>
          </a:p>
          <a:p>
            <a:pPr lvl="2"/>
            <a:r>
              <a:rPr lang="en-CA" b="1" dirty="0" smtClean="0"/>
              <a:t>M</a:t>
            </a:r>
            <a:r>
              <a:rPr lang="en-CA" dirty="0" smtClean="0"/>
              <a:t>easurable</a:t>
            </a:r>
          </a:p>
          <a:p>
            <a:pPr lvl="2"/>
            <a:r>
              <a:rPr lang="en-CA" b="1" dirty="0" smtClean="0"/>
              <a:t>A</a:t>
            </a:r>
            <a:r>
              <a:rPr lang="en-CA" dirty="0" smtClean="0"/>
              <a:t>greed upon (with your supervisor)</a:t>
            </a:r>
          </a:p>
          <a:p>
            <a:pPr lvl="2"/>
            <a:r>
              <a:rPr lang="en-CA" b="1" dirty="0" smtClean="0"/>
              <a:t>R</a:t>
            </a:r>
            <a:r>
              <a:rPr lang="en-CA" dirty="0" smtClean="0"/>
              <a:t>ealistic</a:t>
            </a:r>
          </a:p>
          <a:p>
            <a:pPr lvl="2"/>
            <a:r>
              <a:rPr lang="en-CA" b="1" dirty="0" smtClean="0"/>
              <a:t>T</a:t>
            </a:r>
            <a:r>
              <a:rPr lang="en-CA" dirty="0" smtClean="0"/>
              <a:t>ime-based</a:t>
            </a:r>
          </a:p>
          <a:p>
            <a:pPr lvl="1"/>
            <a:endParaRPr lang="en-CA" dirty="0" smtClean="0"/>
          </a:p>
          <a:p>
            <a:pPr marL="365760" lvl="1" indent="0">
              <a:buNone/>
            </a:pPr>
            <a:endParaRPr lang="en-CA" dirty="0" smtClean="0"/>
          </a:p>
          <a:p>
            <a:endParaRPr lang="en-US" dirty="0"/>
          </a:p>
        </p:txBody>
      </p:sp>
      <p:pic>
        <p:nvPicPr>
          <p:cNvPr id="5" name="Picture 2" descr="C:\Users\cs2\AppData\Local\Microsoft\Windows\Temporary Internet Files\Content.IE5\OBN1E5Z1\Graduation-clip-art-owl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779523"/>
            <a:ext cx="2152650" cy="2314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31086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1600" y="692696"/>
            <a:ext cx="6984776" cy="720080"/>
          </a:xfrm>
        </p:spPr>
        <p:txBody>
          <a:bodyPr>
            <a:noAutofit/>
          </a:bodyPr>
          <a:lstStyle/>
          <a:p>
            <a:r>
              <a:rPr lang="en-CA" sz="3600" b="1" dirty="0" smtClean="0"/>
              <a:t>Setting your research goals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755576" y="1700808"/>
            <a:ext cx="7488832" cy="4464496"/>
          </a:xfrm>
        </p:spPr>
        <p:txBody>
          <a:bodyPr>
            <a:normAutofit fontScale="92500"/>
          </a:bodyPr>
          <a:lstStyle/>
          <a:p>
            <a:pPr lvl="1"/>
            <a:r>
              <a:rPr lang="en-CA" b="1" dirty="0" smtClean="0"/>
              <a:t>Do you have a clearly defined research question?</a:t>
            </a:r>
          </a:p>
          <a:p>
            <a:pPr lvl="1"/>
            <a:r>
              <a:rPr lang="en-CA" b="1" dirty="0" smtClean="0"/>
              <a:t>What is your role in this project? </a:t>
            </a:r>
          </a:p>
          <a:p>
            <a:pPr lvl="1"/>
            <a:r>
              <a:rPr lang="en-CA" b="1" dirty="0" smtClean="0"/>
              <a:t>What is your approach?</a:t>
            </a:r>
          </a:p>
          <a:p>
            <a:pPr lvl="2"/>
            <a:r>
              <a:rPr lang="en-CA" dirty="0" smtClean="0"/>
              <a:t>Methodology</a:t>
            </a:r>
          </a:p>
          <a:p>
            <a:pPr lvl="2"/>
            <a:r>
              <a:rPr lang="en-CA" dirty="0" smtClean="0"/>
              <a:t>Timelines</a:t>
            </a:r>
          </a:p>
          <a:p>
            <a:pPr lvl="1"/>
            <a:r>
              <a:rPr lang="en-CA" b="1" dirty="0" smtClean="0"/>
              <a:t>What do you need to start?</a:t>
            </a:r>
          </a:p>
          <a:p>
            <a:pPr lvl="2"/>
            <a:r>
              <a:rPr lang="en-CA" dirty="0" smtClean="0"/>
              <a:t>Materials/supplies</a:t>
            </a:r>
          </a:p>
          <a:p>
            <a:pPr lvl="2"/>
            <a:r>
              <a:rPr lang="en-CA" dirty="0" smtClean="0"/>
              <a:t>Knowledge (e.g. background reading)</a:t>
            </a:r>
          </a:p>
          <a:p>
            <a:pPr lvl="2"/>
            <a:r>
              <a:rPr lang="en-CA" dirty="0" smtClean="0"/>
              <a:t>Skills/techniques/training</a:t>
            </a:r>
          </a:p>
          <a:p>
            <a:pPr lvl="1"/>
            <a:r>
              <a:rPr lang="en-CA" b="1" dirty="0" smtClean="0"/>
              <a:t>What are your expected outcomes?</a:t>
            </a:r>
          </a:p>
          <a:p>
            <a:pPr lvl="2"/>
            <a:r>
              <a:rPr lang="en-CA" dirty="0" smtClean="0"/>
              <a:t>By the end of the summer, I will complete…X</a:t>
            </a:r>
          </a:p>
          <a:p>
            <a:pPr lvl="2"/>
            <a:r>
              <a:rPr lang="en-CA" dirty="0" smtClean="0"/>
              <a:t>Review with supervisor! </a:t>
            </a:r>
          </a:p>
          <a:p>
            <a:pPr lvl="2"/>
            <a:endParaRPr lang="en-CA" dirty="0" smtClean="0"/>
          </a:p>
          <a:p>
            <a:pPr lvl="2"/>
            <a:endParaRPr lang="en-CA" dirty="0"/>
          </a:p>
          <a:p>
            <a:pPr marL="685800" lvl="2" indent="0">
              <a:buNone/>
            </a:pPr>
            <a:endParaRPr lang="en-CA" dirty="0" smtClean="0"/>
          </a:p>
          <a:p>
            <a:pPr marL="365760" lvl="1" indent="0">
              <a:buNone/>
            </a:pPr>
            <a:endParaRPr lang="en-C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37813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1600" y="1916832"/>
            <a:ext cx="7056784" cy="1656184"/>
          </a:xfrm>
        </p:spPr>
        <p:txBody>
          <a:bodyPr>
            <a:noAutofit/>
          </a:bodyPr>
          <a:lstStyle/>
          <a:p>
            <a:pPr algn="ctr"/>
            <a:r>
              <a:rPr lang="en-CA" sz="3600" b="1" dirty="0" smtClean="0"/>
              <a:t>What are 2-3 research goals for this summer? 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755576" y="2780928"/>
            <a:ext cx="7488832" cy="2016224"/>
          </a:xfrm>
        </p:spPr>
        <p:txBody>
          <a:bodyPr>
            <a:normAutofit/>
          </a:bodyPr>
          <a:lstStyle/>
          <a:p>
            <a:pPr lvl="2"/>
            <a:endParaRPr lang="en-CA" dirty="0" smtClean="0"/>
          </a:p>
          <a:p>
            <a:pPr lvl="2"/>
            <a:endParaRPr lang="en-CA" dirty="0"/>
          </a:p>
          <a:p>
            <a:pPr marL="685800" lvl="2" indent="0">
              <a:buNone/>
            </a:pPr>
            <a:endParaRPr lang="en-CA" dirty="0" smtClean="0"/>
          </a:p>
          <a:p>
            <a:pPr marL="365760" lvl="1" indent="0">
              <a:buNone/>
            </a:pPr>
            <a:endParaRPr lang="en-C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8358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1600" y="692696"/>
            <a:ext cx="6984776" cy="720080"/>
          </a:xfrm>
        </p:spPr>
        <p:txBody>
          <a:bodyPr>
            <a:noAutofit/>
          </a:bodyPr>
          <a:lstStyle/>
          <a:p>
            <a:r>
              <a:rPr lang="en-CA" sz="3600" b="1" dirty="0" smtClean="0"/>
              <a:t>Skill development goals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899592" y="1772816"/>
            <a:ext cx="7704856" cy="4392488"/>
          </a:xfrm>
        </p:spPr>
        <p:txBody>
          <a:bodyPr>
            <a:normAutofit fontScale="92500"/>
          </a:bodyPr>
          <a:lstStyle/>
          <a:p>
            <a:pPr lvl="1"/>
            <a:r>
              <a:rPr lang="en-CA" b="1" dirty="0" smtClean="0"/>
              <a:t>What do you already know?</a:t>
            </a:r>
          </a:p>
          <a:p>
            <a:pPr lvl="2"/>
            <a:r>
              <a:rPr lang="en-CA" dirty="0" smtClean="0"/>
              <a:t>Skills inventory</a:t>
            </a:r>
          </a:p>
          <a:p>
            <a:pPr lvl="1"/>
            <a:r>
              <a:rPr lang="en-CA" b="1" dirty="0" smtClean="0"/>
              <a:t>What do you want to know/learn/do/improve?</a:t>
            </a:r>
          </a:p>
          <a:p>
            <a:pPr lvl="2"/>
            <a:r>
              <a:rPr lang="en-CA" dirty="0" smtClean="0"/>
              <a:t>Skills inventory</a:t>
            </a:r>
          </a:p>
          <a:p>
            <a:pPr lvl="2"/>
            <a:r>
              <a:rPr lang="en-CA" dirty="0" smtClean="0"/>
              <a:t>Careers in Academia worksheet</a:t>
            </a:r>
          </a:p>
          <a:p>
            <a:pPr lvl="1"/>
            <a:r>
              <a:rPr lang="en-CA" b="1" dirty="0" smtClean="0"/>
              <a:t>What opportunities do you have to develop these skills?</a:t>
            </a:r>
          </a:p>
          <a:p>
            <a:pPr lvl="2"/>
            <a:r>
              <a:rPr lang="en-CA" dirty="0" smtClean="0"/>
              <a:t>Through my project</a:t>
            </a:r>
          </a:p>
          <a:p>
            <a:pPr lvl="2"/>
            <a:r>
              <a:rPr lang="en-CA" dirty="0" smtClean="0"/>
              <a:t>Training/courses</a:t>
            </a:r>
          </a:p>
          <a:p>
            <a:pPr lvl="2"/>
            <a:r>
              <a:rPr lang="en-CA" dirty="0" smtClean="0"/>
              <a:t>Mentorship</a:t>
            </a:r>
          </a:p>
          <a:p>
            <a:pPr lvl="1"/>
            <a:r>
              <a:rPr lang="en-CA" b="1" dirty="0" smtClean="0"/>
              <a:t>How will you know you have achieved your goals?</a:t>
            </a:r>
          </a:p>
          <a:p>
            <a:pPr lvl="2"/>
            <a:r>
              <a:rPr lang="en-CA" dirty="0" smtClean="0"/>
              <a:t>Completion of research milestones</a:t>
            </a:r>
          </a:p>
          <a:p>
            <a:pPr lvl="2"/>
            <a:r>
              <a:rPr lang="en-CA" dirty="0" smtClean="0"/>
              <a:t>Feedback from supervisor</a:t>
            </a:r>
          </a:p>
          <a:p>
            <a:pPr marL="685800" lvl="2" indent="0">
              <a:buNone/>
            </a:pPr>
            <a:endParaRPr lang="en-CA" dirty="0" smtClean="0"/>
          </a:p>
          <a:p>
            <a:pPr lvl="2"/>
            <a:endParaRPr lang="en-CA" dirty="0"/>
          </a:p>
          <a:p>
            <a:pPr marL="685800" lvl="2" indent="0">
              <a:buNone/>
            </a:pPr>
            <a:endParaRPr lang="en-CA" dirty="0" smtClean="0"/>
          </a:p>
          <a:p>
            <a:pPr marL="365760" lvl="1" indent="0">
              <a:buNone/>
            </a:pPr>
            <a:endParaRPr lang="en-C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6733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1600" y="1916832"/>
            <a:ext cx="7056784" cy="1656184"/>
          </a:xfrm>
        </p:spPr>
        <p:txBody>
          <a:bodyPr>
            <a:noAutofit/>
          </a:bodyPr>
          <a:lstStyle/>
          <a:p>
            <a:pPr algn="ctr"/>
            <a:r>
              <a:rPr lang="en-CA" sz="3600" b="1" dirty="0" smtClean="0"/>
              <a:t>What are 2-3 skill development goals for this summer? 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755576" y="2780928"/>
            <a:ext cx="7488832" cy="2016224"/>
          </a:xfrm>
        </p:spPr>
        <p:txBody>
          <a:bodyPr>
            <a:normAutofit/>
          </a:bodyPr>
          <a:lstStyle/>
          <a:p>
            <a:pPr lvl="2"/>
            <a:endParaRPr lang="en-CA" dirty="0" smtClean="0"/>
          </a:p>
          <a:p>
            <a:pPr lvl="2"/>
            <a:endParaRPr lang="en-CA" dirty="0"/>
          </a:p>
          <a:p>
            <a:pPr marL="685800" lvl="2" indent="0">
              <a:buNone/>
            </a:pPr>
            <a:endParaRPr lang="en-CA" dirty="0" smtClean="0"/>
          </a:p>
          <a:p>
            <a:pPr marL="365760" lvl="1" indent="0">
              <a:buNone/>
            </a:pPr>
            <a:endParaRPr lang="en-C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28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250</TotalTime>
  <Words>1318</Words>
  <Application>Microsoft Office PowerPoint</Application>
  <PresentationFormat>On-screen Show (4:3)</PresentationFormat>
  <Paragraphs>203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Austin</vt:lpstr>
      <vt:lpstr>Making the most of your summer research</vt:lpstr>
      <vt:lpstr>What makes you nervous about starting your research? </vt:lpstr>
      <vt:lpstr>During this session you will:</vt:lpstr>
      <vt:lpstr>Everyone starts somewhere</vt:lpstr>
      <vt:lpstr>What are your goals?</vt:lpstr>
      <vt:lpstr>Setting your research goals</vt:lpstr>
      <vt:lpstr>What are 2-3 research goals for this summer? </vt:lpstr>
      <vt:lpstr>Skill development goals</vt:lpstr>
      <vt:lpstr>What are 2-3 skill development goals for this summer? </vt:lpstr>
      <vt:lpstr>Clarifying basic expectations</vt:lpstr>
      <vt:lpstr>Getting along with your supervisor</vt:lpstr>
      <vt:lpstr>Getting along with your research group </vt:lpstr>
      <vt:lpstr>What questions do you have for your supervisor or research group? </vt:lpstr>
      <vt:lpstr>How to ask for advice...effectively. </vt:lpstr>
      <vt:lpstr>Think of a time when someone asked you for advice.   What would have helped you understand the situation and effectively offer advice?   </vt:lpstr>
      <vt:lpstr>Research record-keeping</vt:lpstr>
      <vt:lpstr>Tech tips…from other students</vt:lpstr>
      <vt:lpstr>Writing &amp; Presenting your results: What to think about NOW</vt:lpstr>
      <vt:lpstr>What are some strategies I will use to effectively manage my time this summer?   </vt:lpstr>
      <vt:lpstr>Presentation &amp; Publication opportunities</vt:lpstr>
      <vt:lpstr>Help!  What do I do if…?</vt:lpstr>
      <vt:lpstr>Next steps – when your project is over… </vt:lpstr>
      <vt:lpstr>Campus Resources – URI</vt:lpstr>
      <vt:lpstr>Campus Resources – U of A Library</vt:lpstr>
      <vt:lpstr>Environmental Health &amp; Safety</vt:lpstr>
      <vt:lpstr>Research Ethics Office</vt:lpstr>
      <vt:lpstr>Other Campus Resources</vt:lpstr>
      <vt:lpstr>Other Resources</vt:lpstr>
      <vt:lpstr>And don’t forget to have fun...</vt:lpstr>
      <vt:lpstr>For more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the most of your summer research</dc:title>
  <dc:creator>Windows User</dc:creator>
  <cp:lastModifiedBy>Valerie</cp:lastModifiedBy>
  <cp:revision>15</cp:revision>
  <cp:lastPrinted>2017-05-03T14:15:47Z</cp:lastPrinted>
  <dcterms:created xsi:type="dcterms:W3CDTF">2017-05-01T17:06:07Z</dcterms:created>
  <dcterms:modified xsi:type="dcterms:W3CDTF">2017-05-03T21:31:55Z</dcterms:modified>
</cp:coreProperties>
</file>