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9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9CD2-19FD-470B-AFD1-6679A2ABE50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CF68D-3854-4997-BD48-B8F3B7E8C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371600"/>
            <a:ext cx="7635240" cy="3127375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63040"/>
            <a:ext cx="786384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5760" y="228600"/>
            <a:ext cx="7863840" cy="100584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690937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76" y="205740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536192"/>
            <a:ext cx="3749040" cy="4590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560" y="1536192"/>
            <a:ext cx="3749040" cy="4590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35113"/>
            <a:ext cx="3749040" cy="639762"/>
          </a:xfrm>
          <a:ln>
            <a:solidFill>
              <a:schemeClr val="accent1">
                <a:shade val="50000"/>
              </a:schemeClr>
            </a:solidFill>
          </a:ln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174875"/>
            <a:ext cx="3749040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0560" y="1535113"/>
            <a:ext cx="3749040" cy="639762"/>
          </a:xfrm>
          <a:ln>
            <a:solidFill>
              <a:schemeClr val="accent1">
                <a:shade val="50000"/>
              </a:schemeClr>
            </a:solidFill>
          </a:ln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0560" y="2174875"/>
            <a:ext cx="3749040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kB-PPT-V1-Green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UA-COLOUR-REVER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65113"/>
            <a:ext cx="15700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814388" y="1608667"/>
            <a:ext cx="7562850" cy="4664363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1200"/>
              </a:spcBef>
              <a:spcAft>
                <a:spcPts val="600"/>
              </a:spcAft>
              <a:buNone/>
              <a:tabLst>
                <a:tab pos="230188" algn="l"/>
              </a:tabLst>
              <a:defRPr sz="2400" b="1"/>
            </a:lvl1pPr>
            <a:lvl2pPr marL="3175" indent="0">
              <a:spcBef>
                <a:spcPts val="0"/>
              </a:spcBef>
              <a:spcAft>
                <a:spcPts val="1200"/>
              </a:spcAft>
              <a:buNone/>
              <a:defRPr sz="1800" b="1"/>
            </a:lvl2pPr>
            <a:lvl3pPr marL="228600" indent="-228600">
              <a:defRPr sz="1800"/>
            </a:lvl3pPr>
            <a:lvl4pPr marL="514350" indent="-230188">
              <a:buFont typeface="Lucida Grande"/>
              <a:buChar char="-"/>
              <a:tabLst/>
              <a:defRPr sz="1800"/>
            </a:lvl4pPr>
            <a:lvl5pPr marL="747713" indent="-228600">
              <a:buFont typeface="Lucida Grande"/>
              <a:buChar char="·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432242" y="340903"/>
            <a:ext cx="6387748" cy="307777"/>
          </a:xfrm>
          <a:prstGeom prst="rect">
            <a:avLst/>
          </a:prstGeom>
        </p:spPr>
        <p:txBody>
          <a:bodyPr vert="horz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28600"/>
            <a:ext cx="7863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54480"/>
            <a:ext cx="7863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68295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827734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EC18A0-D81B-4928-BDBE-57522E60FA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49640" y="228600"/>
            <a:ext cx="461665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“Behind</a:t>
            </a:r>
            <a:r>
              <a:rPr lang="en-US" b="1" baseline="0" dirty="0" smtClean="0">
                <a:solidFill>
                  <a:schemeClr val="bg1"/>
                </a:solidFill>
              </a:rPr>
              <a:t> the Scene</a:t>
            </a:r>
            <a:r>
              <a:rPr lang="en-US" b="1" dirty="0" smtClean="0">
                <a:solidFill>
                  <a:schemeClr val="bg1"/>
                </a:solidFill>
              </a:rPr>
              <a:t>” Research Administration Day</a:t>
            </a:r>
            <a:r>
              <a:rPr lang="en-US" b="1" baseline="0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2015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9088"/>
            <a:ext cx="1371600" cy="4086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63040" y="6419088"/>
            <a:ext cx="177470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Services Office</a:t>
            </a:r>
          </a:p>
          <a:p>
            <a:r>
              <a:rPr lang="en-US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Together we make it happen</a:t>
            </a:r>
            <a:endParaRPr lang="en-US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6475942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Research Administration</a:t>
            </a:r>
            <a:r>
              <a:rPr lang="en-US" sz="1200" b="1" baseline="0" dirty="0" smtClean="0">
                <a:solidFill>
                  <a:schemeClr val="tx2"/>
                </a:solidFill>
                <a:latin typeface="+mn-lt"/>
              </a:rPr>
              <a:t> Day May 27, 2015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cs.google.com/a/ualberta.ca/forms/d/1PILk3Dsfz0ZqVXHo8uHndGPBoYSUykL86YsJYnP29Q0/view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Demystifying Partnership and Institutional Programs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Marita</a:t>
            </a:r>
            <a:r>
              <a:rPr lang="en-US" dirty="0" smtClean="0"/>
              <a:t> </a:t>
            </a:r>
            <a:r>
              <a:rPr lang="en-US" dirty="0" err="1" smtClean="0"/>
              <a:t>Hobman</a:t>
            </a:r>
            <a:r>
              <a:rPr lang="en-US" dirty="0"/>
              <a:t>, </a:t>
            </a:r>
            <a:r>
              <a:rPr lang="en-US" dirty="0" smtClean="0"/>
              <a:t>Senior </a:t>
            </a:r>
            <a:r>
              <a:rPr lang="en-US" dirty="0"/>
              <a:t>Agreements Manager </a:t>
            </a:r>
          </a:p>
          <a:p>
            <a:r>
              <a:rPr lang="en-US" dirty="0" smtClean="0"/>
              <a:t>Partnership </a:t>
            </a:r>
            <a:r>
              <a:rPr lang="en-US" dirty="0"/>
              <a:t>and Institutional Projects </a:t>
            </a:r>
          </a:p>
          <a:p>
            <a:r>
              <a:rPr lang="en-US" dirty="0" smtClean="0"/>
              <a:t>Research </a:t>
            </a:r>
            <a:r>
              <a:rPr lang="en-US" dirty="0"/>
              <a:t>Services </a:t>
            </a:r>
            <a:r>
              <a:rPr lang="en-US" dirty="0" smtClean="0"/>
              <a:t>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</a:t>
            </a:fld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640080" y="731520"/>
            <a:ext cx="1554480" cy="640080"/>
          </a:xfrm>
          <a:prstGeom prst="fram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RAD 202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9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We </a:t>
            </a:r>
            <a:r>
              <a:rPr lang="en-US" dirty="0"/>
              <a:t>need </a:t>
            </a:r>
            <a:r>
              <a:rPr lang="en-US" dirty="0" smtClean="0"/>
              <a:t>the fully complete and authorized New Project Request Form, </a:t>
            </a:r>
            <a:r>
              <a:rPr lang="en-US" dirty="0"/>
              <a:t>together with supporting documentation. </a:t>
            </a:r>
            <a:r>
              <a:rPr lang="en-US" dirty="0" smtClean="0"/>
              <a:t> New Project Requests are submitted to the RSO (Research Facilitation and Strategic Initiatives Team) at the application stage. We </a:t>
            </a:r>
            <a:r>
              <a:rPr lang="en-US" dirty="0"/>
              <a:t>cannot proceed </a:t>
            </a:r>
            <a:r>
              <a:rPr lang="en-US" dirty="0" smtClean="0"/>
              <a:t>without:</a:t>
            </a:r>
          </a:p>
          <a:p>
            <a:r>
              <a:rPr lang="en-US" dirty="0" smtClean="0"/>
              <a:t>Approvals </a:t>
            </a:r>
            <a:r>
              <a:rPr lang="en-US" dirty="0"/>
              <a:t>from PI/Department/Faculty</a:t>
            </a:r>
          </a:p>
          <a:p>
            <a:r>
              <a:rPr lang="en-US" dirty="0" smtClean="0"/>
              <a:t>Project </a:t>
            </a:r>
            <a:r>
              <a:rPr lang="en-US" dirty="0"/>
              <a:t>Scope</a:t>
            </a:r>
          </a:p>
          <a:p>
            <a:r>
              <a:rPr lang="en-US" dirty="0"/>
              <a:t>Project Budget</a:t>
            </a:r>
          </a:p>
          <a:p>
            <a:r>
              <a:rPr lang="en-US" dirty="0"/>
              <a:t>Project start and end </a:t>
            </a:r>
            <a:r>
              <a:rPr lang="en-US" dirty="0" smtClean="0"/>
              <a:t>date</a:t>
            </a:r>
          </a:p>
          <a:p>
            <a:r>
              <a:rPr lang="en-US" dirty="0"/>
              <a:t>Notice of Award from </a:t>
            </a:r>
            <a:r>
              <a:rPr lang="en-US" dirty="0" smtClean="0"/>
              <a:t>Sponsor</a:t>
            </a:r>
          </a:p>
          <a:p>
            <a:pPr marL="114300" indent="0">
              <a:buNone/>
            </a:pPr>
            <a:r>
              <a:rPr lang="en-US" dirty="0" smtClean="0"/>
              <a:t>It is important that the Research Facilitator and the Partnership administrator are made aware of links to other projects, sponsors that will be added, collaborators at other institutions that may receive </a:t>
            </a:r>
            <a:r>
              <a:rPr lang="en-US" dirty="0" err="1" smtClean="0"/>
              <a:t>subgranted</a:t>
            </a:r>
            <a:r>
              <a:rPr lang="en-US" dirty="0" smtClean="0"/>
              <a:t> funds etc.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 – New Project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Again</a:t>
            </a:r>
            <a:r>
              <a:rPr lang="en-US" dirty="0"/>
              <a:t>, we need approvals and backup documentation, even if it is “only a no cost extension”:</a:t>
            </a:r>
          </a:p>
          <a:p>
            <a:r>
              <a:rPr lang="en-US" dirty="0"/>
              <a:t>Signed Amendment request Form</a:t>
            </a:r>
          </a:p>
          <a:p>
            <a:r>
              <a:rPr lang="en-US" dirty="0"/>
              <a:t>Approval from sponsor</a:t>
            </a:r>
          </a:p>
          <a:p>
            <a:r>
              <a:rPr lang="en-US" dirty="0"/>
              <a:t>Also – keep in mind that it usually is necessary to make changes (</a:t>
            </a:r>
            <a:r>
              <a:rPr lang="en-US" dirty="0" smtClean="0"/>
              <a:t>e.g., extensions</a:t>
            </a:r>
            <a:r>
              <a:rPr lang="en-US" dirty="0"/>
              <a:t>) to other related </a:t>
            </a:r>
            <a:r>
              <a:rPr lang="en-US" dirty="0" smtClean="0"/>
              <a:t>projects </a:t>
            </a:r>
            <a:r>
              <a:rPr lang="en-US" dirty="0"/>
              <a:t>as well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</a:t>
            </a:r>
            <a:r>
              <a:rPr lang="en-US" dirty="0" smtClean="0"/>
              <a:t>Together </a:t>
            </a:r>
            <a:r>
              <a:rPr lang="en-US" dirty="0"/>
              <a:t>–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Again, approvals and information is needed:</a:t>
            </a:r>
          </a:p>
          <a:p>
            <a:r>
              <a:rPr lang="en-US" dirty="0" smtClean="0"/>
              <a:t>Signed Request for Issue of a </a:t>
            </a:r>
            <a:r>
              <a:rPr lang="en-US" dirty="0" err="1" smtClean="0"/>
              <a:t>Subgrant</a:t>
            </a:r>
            <a:endParaRPr lang="en-US" dirty="0" smtClean="0"/>
          </a:p>
          <a:p>
            <a:r>
              <a:rPr lang="en-US" dirty="0" err="1" smtClean="0"/>
              <a:t>Subgrant</a:t>
            </a:r>
            <a:r>
              <a:rPr lang="en-US" dirty="0" smtClean="0"/>
              <a:t> scope</a:t>
            </a:r>
          </a:p>
          <a:p>
            <a:r>
              <a:rPr lang="en-US" dirty="0" err="1" smtClean="0"/>
              <a:t>Subgrant</a:t>
            </a:r>
            <a:r>
              <a:rPr lang="en-US" dirty="0" smtClean="0"/>
              <a:t> budget</a:t>
            </a:r>
          </a:p>
          <a:p>
            <a:r>
              <a:rPr lang="en-US" dirty="0" err="1" smtClean="0"/>
              <a:t>Subgrant</a:t>
            </a:r>
            <a:r>
              <a:rPr lang="en-US" dirty="0" smtClean="0"/>
              <a:t> term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dirty="0" smtClean="0"/>
              <a:t>Note that a </a:t>
            </a:r>
            <a:r>
              <a:rPr lang="en-US" dirty="0" err="1" smtClean="0"/>
              <a:t>subgrant</a:t>
            </a:r>
            <a:r>
              <a:rPr lang="en-US" dirty="0" smtClean="0"/>
              <a:t> agreement is a full fledged agreement that flows through some of our legal commitments from the Primary Agreement – usually  not “quick and easy”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 – </a:t>
            </a:r>
            <a:r>
              <a:rPr lang="en-US" dirty="0" err="1" smtClean="0"/>
              <a:t>Subgrant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Partnerships sometimes get involved at the application </a:t>
            </a:r>
            <a:r>
              <a:rPr lang="en-US" dirty="0" smtClean="0"/>
              <a:t>stage:</a:t>
            </a:r>
          </a:p>
          <a:p>
            <a:r>
              <a:rPr lang="en-US" dirty="0" smtClean="0"/>
              <a:t>We </a:t>
            </a:r>
            <a:r>
              <a:rPr lang="en-US" dirty="0"/>
              <a:t>work with Research Facilitators and researchers to identify downstream issues related to multiple sponsorships</a:t>
            </a:r>
          </a:p>
          <a:p>
            <a:r>
              <a:rPr lang="en-US" dirty="0"/>
              <a:t>We contribute experience with previous projects that may share similarities but perhaps different sponsors</a:t>
            </a:r>
          </a:p>
          <a:p>
            <a:r>
              <a:rPr lang="en-US" dirty="0"/>
              <a:t>We contribute experience from working with specific </a:t>
            </a:r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</a:t>
            </a:r>
            <a:r>
              <a:rPr lang="en-US" dirty="0" smtClean="0"/>
              <a:t>Together – Application Stage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Priorities, priorities, priorities…</a:t>
            </a:r>
          </a:p>
          <a:p>
            <a:r>
              <a:rPr lang="en-US" dirty="0"/>
              <a:t>Close to </a:t>
            </a:r>
            <a:r>
              <a:rPr lang="en-US" dirty="0" smtClean="0"/>
              <a:t>half </a:t>
            </a:r>
            <a:r>
              <a:rPr lang="en-US" dirty="0"/>
              <a:t>the Requests we receive are submitted with an expectation of Rush treatment, for </a:t>
            </a: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has already started</a:t>
            </a:r>
          </a:p>
          <a:p>
            <a:pPr lvl="1"/>
            <a:r>
              <a:rPr lang="en-US" dirty="0"/>
              <a:t>A student or post doc has been hired and needs to start working</a:t>
            </a:r>
          </a:p>
          <a:p>
            <a:pPr lvl="1"/>
            <a:r>
              <a:rPr lang="en-US" dirty="0"/>
              <a:t>Sponsor needs to “get the payment off their books”</a:t>
            </a:r>
          </a:p>
          <a:p>
            <a:pPr lvl="1"/>
            <a:r>
              <a:rPr lang="en-US" dirty="0"/>
              <a:t>Field work is limited to a short </a:t>
            </a:r>
            <a:r>
              <a:rPr lang="en-US" dirty="0" smtClean="0"/>
              <a:t>season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Administrative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Intellectual </a:t>
            </a:r>
            <a:r>
              <a:rPr lang="en-US" b="1" dirty="0" smtClean="0"/>
              <a:t>Property</a:t>
            </a:r>
          </a:p>
          <a:p>
            <a:r>
              <a:rPr lang="en-US" dirty="0" smtClean="0"/>
              <a:t>Corporate </a:t>
            </a:r>
            <a:r>
              <a:rPr lang="en-US" dirty="0"/>
              <a:t>sponsors often have unrealistic expectations on ownership and confidentiality around IP</a:t>
            </a:r>
          </a:p>
          <a:p>
            <a:r>
              <a:rPr lang="en-US" dirty="0"/>
              <a:t>Researchers often are not aware of limitations around involving students in industry sponsored research</a:t>
            </a:r>
          </a:p>
          <a:p>
            <a:r>
              <a:rPr lang="en-US" dirty="0"/>
              <a:t>IP is often unexpected and agreements have to anticipate  this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Agreement </a:t>
            </a:r>
            <a:r>
              <a:rPr lang="en-US" dirty="0" smtClean="0"/>
              <a:t>Negotiation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Ensuring that the University can </a:t>
            </a:r>
            <a:r>
              <a:rPr lang="en-US" b="1" u="sng" dirty="0"/>
              <a:t>deliver</a:t>
            </a:r>
            <a:r>
              <a:rPr lang="en-US" b="1" dirty="0"/>
              <a:t> what is promised to the sponsor through the </a:t>
            </a:r>
            <a:r>
              <a:rPr lang="en-US" b="1" dirty="0" smtClean="0"/>
              <a:t>Agreement:</a:t>
            </a:r>
          </a:p>
          <a:p>
            <a:r>
              <a:rPr lang="en-US" dirty="0" smtClean="0"/>
              <a:t>It </a:t>
            </a:r>
            <a:r>
              <a:rPr lang="en-US" dirty="0"/>
              <a:t>is our job to ensure that all agreements adhere to University Policies, for example in regards to academic freedom, student rights and financial management</a:t>
            </a:r>
          </a:p>
          <a:p>
            <a:r>
              <a:rPr lang="en-US" dirty="0"/>
              <a:t>It is our job to ensure that reporting </a:t>
            </a:r>
            <a:r>
              <a:rPr lang="en-US" dirty="0" smtClean="0"/>
              <a:t>according to a sponsor’s schedule is possible.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Agreement </a:t>
            </a:r>
            <a:r>
              <a:rPr lang="en-US" dirty="0" smtClean="0"/>
              <a:t>Negotiation Challenges </a:t>
            </a:r>
            <a:r>
              <a:rPr lang="en-US" sz="1600" i="1" dirty="0" smtClean="0"/>
              <a:t>cont’d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Protecting University and PI’s from lawsuits…</a:t>
            </a:r>
          </a:p>
          <a:p>
            <a:r>
              <a:rPr lang="en-US" dirty="0"/>
              <a:t>The University protects the researcher but needs to be able to provide this protection within the pertinent legal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need to make sure that University protection is adequate for the project, </a:t>
            </a:r>
            <a:r>
              <a:rPr lang="en-US" dirty="0" smtClean="0"/>
              <a:t>e.g., insurance, etc.</a:t>
            </a:r>
            <a:endParaRPr lang="en-US" dirty="0"/>
          </a:p>
          <a:p>
            <a:pPr lvl="1"/>
            <a:r>
              <a:rPr lang="en-US" dirty="0"/>
              <a:t>We work with the researcher to ensure that obligations are clear and the sponsor understands what they are getting – particularly important if more than one industry sponsor is involved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Agreement Negotiation Challenges </a:t>
            </a:r>
            <a:r>
              <a:rPr lang="en-US" sz="1600" i="1" dirty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We often consult and collaborate with other offices within the University, for </a:t>
            </a:r>
            <a:r>
              <a:rPr lang="en-US" dirty="0" smtClean="0"/>
              <a:t>example:</a:t>
            </a:r>
          </a:p>
          <a:p>
            <a:r>
              <a:rPr lang="en-US" dirty="0" smtClean="0"/>
              <a:t>Legal </a:t>
            </a:r>
            <a:r>
              <a:rPr lang="en-US" dirty="0"/>
              <a:t>(RSO has its own legal counsel)</a:t>
            </a:r>
          </a:p>
          <a:p>
            <a:r>
              <a:rPr lang="en-US" dirty="0"/>
              <a:t>Risk Management</a:t>
            </a:r>
          </a:p>
          <a:p>
            <a:r>
              <a:rPr lang="en-US" dirty="0" err="1"/>
              <a:t>TecEdmonton</a:t>
            </a:r>
            <a:endParaRPr lang="en-US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25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appreciate your help in evaluating this presentation!</a:t>
            </a:r>
          </a:p>
          <a:p>
            <a:r>
              <a:rPr lang="en-US" dirty="0"/>
              <a:t>The RAD evaluation form is accessible online. </a:t>
            </a:r>
            <a:r>
              <a:rPr lang="en-US" b="1" dirty="0">
                <a:hlinkClick r:id="rId2"/>
              </a:rPr>
              <a:t>Click here</a:t>
            </a:r>
            <a:r>
              <a:rPr lang="en-US" dirty="0"/>
              <a:t> or click on the blue checkmark below (</a:t>
            </a:r>
            <a:r>
              <a:rPr lang="en-US" i="1" dirty="0"/>
              <a:t>right-click the hyperlink(s) and click </a:t>
            </a:r>
            <a:r>
              <a:rPr lang="en-US" b="1" i="1" dirty="0"/>
              <a:t>Open Hyperlink</a:t>
            </a:r>
            <a:r>
              <a:rPr lang="en-US" dirty="0"/>
              <a:t> </a:t>
            </a:r>
            <a:r>
              <a:rPr lang="en-US" i="1" dirty="0"/>
              <a:t>to activate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Evaluation Form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 descr="C:\Users\efmadsen\AppData\Local\Microsoft\Windows\Temporary Internet Files\Content.IE5\SN6SFSDZ\MC900442153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91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Introducing </a:t>
            </a:r>
            <a:r>
              <a:rPr lang="en-US" b="1" dirty="0"/>
              <a:t>Partnership and Institutional Programs Team </a:t>
            </a:r>
            <a:r>
              <a:rPr lang="en-US" dirty="0"/>
              <a:t>with special focus on Partnerships</a:t>
            </a:r>
          </a:p>
          <a:p>
            <a:r>
              <a:rPr lang="en-US" dirty="0"/>
              <a:t>We would like to:</a:t>
            </a:r>
          </a:p>
          <a:p>
            <a:pPr lvl="1"/>
            <a:r>
              <a:rPr lang="en-US" dirty="0"/>
              <a:t>Tell you who we are</a:t>
            </a:r>
          </a:p>
          <a:p>
            <a:pPr lvl="1"/>
            <a:r>
              <a:rPr lang="en-US" dirty="0"/>
              <a:t>Explain what we do</a:t>
            </a:r>
          </a:p>
          <a:p>
            <a:pPr lvl="1"/>
            <a:r>
              <a:rPr lang="en-US" dirty="0"/>
              <a:t>Take lots of questions!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RSO has two Teams that manage Contracts and Agreements:</a:t>
            </a:r>
          </a:p>
          <a:p>
            <a:r>
              <a:rPr lang="en-US" dirty="0"/>
              <a:t>The Contracts and Agreements Team</a:t>
            </a:r>
          </a:p>
          <a:p>
            <a:r>
              <a:rPr lang="en-US" dirty="0"/>
              <a:t>The Partnership and Institutional Projects Team</a:t>
            </a:r>
          </a:p>
          <a:p>
            <a:pPr marL="114300" indent="0">
              <a:spcBef>
                <a:spcPts val="2400"/>
              </a:spcBef>
              <a:buNone/>
            </a:pPr>
            <a:r>
              <a:rPr lang="en-US" b="1" dirty="0"/>
              <a:t>Both Teams serve all Faculties</a:t>
            </a:r>
          </a:p>
          <a:p>
            <a:pPr marL="114300" indent="0">
              <a:spcBef>
                <a:spcPts val="2400"/>
              </a:spcBef>
              <a:buNone/>
            </a:pPr>
            <a:r>
              <a:rPr lang="en-US" b="1" dirty="0"/>
              <a:t>So what is the difference between the Teams?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RSO Contracts </a:t>
            </a:r>
            <a:r>
              <a:rPr lang="en-CA" dirty="0" smtClean="0"/>
              <a:t>and Agreements </a:t>
            </a:r>
            <a:r>
              <a:rPr lang="en-CA" dirty="0"/>
              <a:t>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b="1" dirty="0"/>
              <a:t>Partnerships and Institutional </a:t>
            </a:r>
            <a:r>
              <a:rPr lang="en-CA" b="1" dirty="0" smtClean="0"/>
              <a:t>Programs Team </a:t>
            </a:r>
            <a:r>
              <a:rPr lang="en-CA" dirty="0" smtClean="0"/>
              <a:t>handles </a:t>
            </a:r>
            <a:r>
              <a:rPr lang="en-CA" dirty="0"/>
              <a:t>projects where funding is coming from more than one source, necessitating </a:t>
            </a:r>
            <a:r>
              <a:rPr lang="en-CA" dirty="0" smtClean="0"/>
              <a:t>either:</a:t>
            </a:r>
          </a:p>
          <a:p>
            <a:r>
              <a:rPr lang="en-CA" dirty="0" smtClean="0"/>
              <a:t>Review </a:t>
            </a:r>
            <a:r>
              <a:rPr lang="en-CA" dirty="0"/>
              <a:t>and negotiation of several agreements that affect each other in a legal manner, </a:t>
            </a:r>
            <a:r>
              <a:rPr lang="en-CA" dirty="0" smtClean="0"/>
              <a:t>or</a:t>
            </a:r>
          </a:p>
          <a:p>
            <a:r>
              <a:rPr lang="en-CA" dirty="0" smtClean="0"/>
              <a:t>Integral </a:t>
            </a:r>
            <a:r>
              <a:rPr lang="en-CA" dirty="0"/>
              <a:t>financial management of the project, for example cross-reporting (btw RES’s) to more than one </a:t>
            </a:r>
            <a:r>
              <a:rPr lang="en-CA" dirty="0" smtClean="0"/>
              <a:t>sponsor</a:t>
            </a:r>
          </a:p>
          <a:p>
            <a:pPr marL="114300" indent="0">
              <a:buNone/>
            </a:pPr>
            <a:r>
              <a:rPr lang="en-CA" dirty="0" smtClean="0"/>
              <a:t>We negotiate and process “Relationship Agreements”, for example MOU’s with other institutions and/or sponsors. However, if there are </a:t>
            </a:r>
            <a:r>
              <a:rPr lang="en-CA" dirty="0" err="1" smtClean="0"/>
              <a:t>subgrants</a:t>
            </a:r>
            <a:r>
              <a:rPr lang="en-CA" dirty="0" smtClean="0"/>
              <a:t> (in) that sort under those relationship agreements, the Contracts and Agreements team may handle those.</a:t>
            </a:r>
            <a:endParaRPr lang="en-CA" dirty="0"/>
          </a:p>
          <a:p>
            <a:pPr marL="114300" indent="0">
              <a:spcBef>
                <a:spcPts val="1800"/>
              </a:spcBef>
              <a:buNone/>
            </a:pPr>
            <a:r>
              <a:rPr lang="en-CA" b="1" dirty="0"/>
              <a:t>Contracts and Agreements </a:t>
            </a:r>
            <a:r>
              <a:rPr lang="en-CA" dirty="0"/>
              <a:t>manage everything else.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Partnerships and Institutional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dirty="0"/>
              <a:t>The Institutional Programs part of our Team </a:t>
            </a:r>
            <a:r>
              <a:rPr lang="en-CA" dirty="0" smtClean="0"/>
              <a:t>manages </a:t>
            </a:r>
            <a:r>
              <a:rPr lang="en-CA" dirty="0"/>
              <a:t>Projects that are held by the VP Research, especially Canada Foundation for Innovation (CFI) and matching Province of Alberta grants. </a:t>
            </a:r>
          </a:p>
          <a:p>
            <a:r>
              <a:rPr lang="en-CA" dirty="0"/>
              <a:t>Manages application process including compliance with CFI policies and procedures</a:t>
            </a:r>
          </a:p>
          <a:p>
            <a:r>
              <a:rPr lang="en-CA" dirty="0"/>
              <a:t>Manages award finalization process and resulting funding agreement</a:t>
            </a:r>
          </a:p>
          <a:p>
            <a:r>
              <a:rPr lang="en-CA" dirty="0"/>
              <a:t>Monitors all project purchasing and manages award amendments as they arise </a:t>
            </a:r>
          </a:p>
          <a:p>
            <a:r>
              <a:rPr lang="en-CA" dirty="0"/>
              <a:t>Manages annual and final reporting to CFI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Institutional Programs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Institutional Programs Projects are different than projects managed by Partnerships and the Contracts and Agreements Teams in </a:t>
            </a:r>
            <a:r>
              <a:rPr lang="en-US" dirty="0" smtClean="0"/>
              <a:t>that:</a:t>
            </a:r>
          </a:p>
          <a:p>
            <a:r>
              <a:rPr lang="en-US" dirty="0" smtClean="0"/>
              <a:t>They </a:t>
            </a:r>
            <a:r>
              <a:rPr lang="en-US" dirty="0"/>
              <a:t>are held by the VP Research, not by the applying </a:t>
            </a:r>
            <a:r>
              <a:rPr lang="en-US" dirty="0" smtClean="0"/>
              <a:t>Researcher</a:t>
            </a:r>
          </a:p>
          <a:p>
            <a:r>
              <a:rPr lang="en-US" dirty="0" smtClean="0"/>
              <a:t>The </a:t>
            </a:r>
            <a:r>
              <a:rPr lang="en-US" dirty="0"/>
              <a:t>RSO assumes a “project management role” throughout the life cycle of the project and manage many aspects that normally are handled by PI/Department, </a:t>
            </a:r>
            <a:r>
              <a:rPr lang="en-US" dirty="0" smtClean="0"/>
              <a:t>e.g., project </a:t>
            </a:r>
            <a:r>
              <a:rPr lang="en-US" dirty="0"/>
              <a:t>reporting and oversight of purchasing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Programs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CA" dirty="0"/>
              <a:t>The Partnership Programs part of our Team handles all federal and provincial matching programs (with a couple of exceptions), such </a:t>
            </a:r>
            <a:r>
              <a:rPr lang="en-CA" dirty="0" smtClean="0"/>
              <a:t>as:</a:t>
            </a:r>
          </a:p>
          <a:p>
            <a:r>
              <a:rPr lang="en-CA" dirty="0" smtClean="0"/>
              <a:t>NSERC: </a:t>
            </a:r>
            <a:r>
              <a:rPr lang="en-CA" dirty="0" smtClean="0"/>
              <a:t> CRD </a:t>
            </a:r>
            <a:r>
              <a:rPr lang="en-CA" dirty="0"/>
              <a:t>and IRC</a:t>
            </a:r>
          </a:p>
          <a:p>
            <a:r>
              <a:rPr lang="en-CA" dirty="0"/>
              <a:t>Networks of Centers of Excellence (NCE)</a:t>
            </a:r>
          </a:p>
          <a:p>
            <a:r>
              <a:rPr lang="en-CA" dirty="0"/>
              <a:t>Strategic Networks, national and international</a:t>
            </a:r>
          </a:p>
          <a:p>
            <a:r>
              <a:rPr lang="en-CA" dirty="0"/>
              <a:t>Genome Canada</a:t>
            </a:r>
          </a:p>
          <a:p>
            <a:r>
              <a:rPr lang="en-CA" dirty="0"/>
              <a:t>Western Economic Diversification</a:t>
            </a:r>
          </a:p>
          <a:p>
            <a:r>
              <a:rPr lang="en-CA" dirty="0" smtClean="0"/>
              <a:t>CIHR: </a:t>
            </a:r>
            <a:r>
              <a:rPr lang="en-CA" dirty="0" smtClean="0"/>
              <a:t> IPCR </a:t>
            </a:r>
            <a:r>
              <a:rPr lang="en-CA" dirty="0"/>
              <a:t>and </a:t>
            </a:r>
            <a:r>
              <a:rPr lang="en-CA" dirty="0" smtClean="0"/>
              <a:t>CHRP</a:t>
            </a:r>
          </a:p>
          <a:p>
            <a:r>
              <a:rPr lang="en-CA" dirty="0" smtClean="0"/>
              <a:t>Numerous Provincial programs with AITF, AI-EES, AI-Bio, AIHS and IAE. Many of those provide core funding for institutes and centres, other support specific research projects that are also sponsored by industry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Partnership Programs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matching or leveraged programs are constantly added at the federal and provincial level, </a:t>
            </a:r>
            <a:r>
              <a:rPr lang="en-US" dirty="0" smtClean="0"/>
              <a:t>e.g., the </a:t>
            </a:r>
            <a:r>
              <a:rPr lang="en-US" dirty="0"/>
              <a:t>new Alberta Ontario Program, a provincial/federal industry-leveraged program that in Alberta is </a:t>
            </a:r>
            <a:r>
              <a:rPr lang="en-US" dirty="0" smtClean="0"/>
              <a:t>administered by </a:t>
            </a:r>
            <a:r>
              <a:rPr lang="en-US" dirty="0"/>
              <a:t>AITF</a:t>
            </a:r>
          </a:p>
          <a:p>
            <a:r>
              <a:rPr lang="en-US" dirty="0"/>
              <a:t>Some matching programs have an international component and may tie into programs in other countries</a:t>
            </a:r>
          </a:p>
          <a:p>
            <a:r>
              <a:rPr lang="en-US" dirty="0"/>
              <a:t>We also handle many industry consortiums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b="1" dirty="0"/>
              <a:t>THE KEY IS COMPLEXITY CAUSED BY MULTIPLE INTERRELATED AGREEMENTS OR INTEGRATED FINANCIAL REPORTING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Programs </a:t>
            </a:r>
            <a:r>
              <a:rPr lang="en-US" dirty="0" smtClean="0"/>
              <a:t>- Additional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What happens at the RSO after you submit your Request Form?</a:t>
            </a:r>
          </a:p>
          <a:p>
            <a:pPr marL="594360" indent="-365760">
              <a:buFont typeface="+mj-lt"/>
              <a:buAutoNum type="arabicPeriod"/>
            </a:pPr>
            <a:r>
              <a:rPr lang="en-US" dirty="0"/>
              <a:t>The Request is assigned to a Team </a:t>
            </a:r>
            <a:r>
              <a:rPr lang="en-US" dirty="0" smtClean="0"/>
              <a:t>– the Request itself should have been submitted at the application stage and will usually be assigned to a Team member at the point of Notice of Award.</a:t>
            </a:r>
            <a:endParaRPr lang="en-US" dirty="0"/>
          </a:p>
          <a:p>
            <a:pPr marL="594360" indent="-365760">
              <a:buFont typeface="+mj-lt"/>
              <a:buAutoNum type="arabicPeriod"/>
            </a:pPr>
            <a:r>
              <a:rPr lang="en-US" dirty="0"/>
              <a:t>The Manager does a quick review and assigns the Task to a Team </a:t>
            </a:r>
            <a:r>
              <a:rPr lang="en-US" dirty="0" smtClean="0"/>
              <a:t>member.</a:t>
            </a:r>
            <a:endParaRPr lang="en-US" dirty="0"/>
          </a:p>
          <a:p>
            <a:pPr marL="594360" indent="-365760">
              <a:buFont typeface="+mj-lt"/>
              <a:buAutoNum type="arabicPeriod"/>
            </a:pPr>
            <a:r>
              <a:rPr lang="en-US" dirty="0"/>
              <a:t>The Task is “in queue for review</a:t>
            </a:r>
            <a:r>
              <a:rPr lang="en-US" dirty="0" smtClean="0"/>
              <a:t>”.</a:t>
            </a:r>
            <a:endParaRPr lang="en-US" dirty="0"/>
          </a:p>
          <a:p>
            <a:pPr marL="594360" indent="-365760">
              <a:buFont typeface="+mj-lt"/>
              <a:buAutoNum type="arabicPeriod"/>
            </a:pPr>
            <a:r>
              <a:rPr lang="en-US" dirty="0"/>
              <a:t>Team member reviews for completeness of information, reasons for urgency, relation to other agreements, concerns in regards to University policies or researcher rights, etc. </a:t>
            </a:r>
            <a:r>
              <a:rPr lang="en-US" dirty="0" smtClean="0"/>
              <a:t>When </a:t>
            </a:r>
            <a:r>
              <a:rPr lang="en-US" dirty="0"/>
              <a:t>an agreement is available, all legal terms are considered.</a:t>
            </a:r>
          </a:p>
          <a:p>
            <a:pPr marL="594360" indent="-365760">
              <a:buFont typeface="+mj-lt"/>
              <a:buAutoNum type="arabicPeriod"/>
            </a:pPr>
            <a:r>
              <a:rPr lang="en-US" dirty="0"/>
              <a:t>Team member contacts PI to discuss if needed and then starts processing or negotiation of agreement, whatever </a:t>
            </a:r>
            <a:r>
              <a:rPr lang="en-US" dirty="0" smtClean="0"/>
              <a:t>applies.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8A0-D81B-4928-BDBE-57522E60FA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6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_RAD Presentation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_RAD Presentation Template 2015</Template>
  <TotalTime>49</TotalTime>
  <Words>1250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_RAD Presentation Template 2015</vt:lpstr>
      <vt:lpstr>Demystifying Partnership and Institutional Programs Research</vt:lpstr>
      <vt:lpstr>Aim of Presentation</vt:lpstr>
      <vt:lpstr>RSO Contracts and Agreements Administration</vt:lpstr>
      <vt:lpstr>Partnerships and Institutional Programs</vt:lpstr>
      <vt:lpstr>Institutional Programs 1</vt:lpstr>
      <vt:lpstr>Institutional Programs 2</vt:lpstr>
      <vt:lpstr>Partnership Programs Scope</vt:lpstr>
      <vt:lpstr>Partnership Programs - Additional Scope</vt:lpstr>
      <vt:lpstr>What Do We Do?</vt:lpstr>
      <vt:lpstr>Working Together – New Project Request</vt:lpstr>
      <vt:lpstr>Working Together – Amendment</vt:lpstr>
      <vt:lpstr>Working Together – Subgrant</vt:lpstr>
      <vt:lpstr>Working Together – Application Stage</vt:lpstr>
      <vt:lpstr>Our Administrative Challenges</vt:lpstr>
      <vt:lpstr>Our Agreement Negotiation Challenges</vt:lpstr>
      <vt:lpstr>Our Agreement Negotiation Challenges cont’d</vt:lpstr>
      <vt:lpstr>Our Agreement Negotiation Challenges cont’d</vt:lpstr>
      <vt:lpstr>Our Support</vt:lpstr>
      <vt:lpstr>Online Evaluation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efmadsen</dc:creator>
  <cp:lastModifiedBy>efmadsen</cp:lastModifiedBy>
  <cp:revision>7</cp:revision>
  <dcterms:created xsi:type="dcterms:W3CDTF">2015-05-26T16:36:24Z</dcterms:created>
  <dcterms:modified xsi:type="dcterms:W3CDTF">2015-05-27T16:16:00Z</dcterms:modified>
</cp:coreProperties>
</file>