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3" r:id="rId2"/>
    <p:sldId id="308" r:id="rId3"/>
    <p:sldId id="296" r:id="rId4"/>
    <p:sldId id="299" r:id="rId5"/>
    <p:sldId id="295" r:id="rId6"/>
    <p:sldId id="300" r:id="rId7"/>
    <p:sldId id="305" r:id="rId8"/>
    <p:sldId id="310" r:id="rId9"/>
    <p:sldId id="311" r:id="rId10"/>
    <p:sldId id="312" r:id="rId11"/>
    <p:sldId id="294" r:id="rId12"/>
    <p:sldId id="313" r:id="rId13"/>
    <p:sldId id="317" r:id="rId14"/>
    <p:sldId id="318" r:id="rId15"/>
    <p:sldId id="319" r:id="rId16"/>
    <p:sldId id="287" r:id="rId17"/>
    <p:sldId id="288" r:id="rId18"/>
    <p:sldId id="289" r:id="rId19"/>
    <p:sldId id="291" r:id="rId20"/>
    <p:sldId id="290" r:id="rId21"/>
    <p:sldId id="277" r:id="rId22"/>
    <p:sldId id="282" r:id="rId23"/>
    <p:sldId id="303" r:id="rId24"/>
    <p:sldId id="304" r:id="rId25"/>
    <p:sldId id="306" r:id="rId26"/>
    <p:sldId id="284" r:id="rId27"/>
    <p:sldId id="307" r:id="rId28"/>
    <p:sldId id="292" r:id="rId29"/>
    <p:sldId id="272" r:id="rId30"/>
    <p:sldId id="309" r:id="rId31"/>
  </p:sldIdLst>
  <p:sldSz cx="9144000" cy="6858000" type="screen4x3"/>
  <p:notesSz cx="7010400" cy="92964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43A"/>
    <a:srgbClr val="E1C603"/>
    <a:srgbClr val="176238"/>
    <a:srgbClr val="3072C2"/>
    <a:srgbClr val="44754C"/>
    <a:srgbClr val="467E4F"/>
    <a:srgbClr val="467E44"/>
    <a:srgbClr val="006231"/>
    <a:srgbClr val="007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3" autoAdjust="0"/>
  </p:normalViewPr>
  <p:slideViewPr>
    <p:cSldViewPr snapToGrid="0">
      <p:cViewPr varScale="1">
        <p:scale>
          <a:sx n="117" d="100"/>
          <a:sy n="117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762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r>
              <a:rPr lang="en-CA" dirty="0" smtClean="0"/>
              <a:t>RAD 302 May 27, 2015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BBC7BA77-C3BE-4E96-95F2-69062B0E97B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98307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5D970959-C31E-46A6-B172-A9E7A498012E}" type="datetime1">
              <a:rPr lang="en-CA"/>
              <a:pPr/>
              <a:t>26/05/2015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charset="-128"/>
              </a:defRPr>
            </a:lvl1pPr>
          </a:lstStyle>
          <a:p>
            <a:fld id="{0F885442-2E25-456F-B495-94F59D2174B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5145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85442-2E25-456F-B495-94F59D2174B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85442-2E25-456F-B495-94F59D2174B1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74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85442-2E25-456F-B495-94F59D2174B1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23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85442-2E25-456F-B495-94F59D2174B1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201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85442-2E25-456F-B495-94F59D2174B1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8849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85442-2E25-456F-B495-94F59D2174B1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00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85442-2E25-456F-B495-94F59D2174B1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00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6" y="620872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TrkB-PPT-V1-Footer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6"/>
          <a:stretch>
            <a:fillRect/>
          </a:stretch>
        </p:blipFill>
        <p:spPr bwMode="auto">
          <a:xfrm rot="10800000">
            <a:off x="0" y="2"/>
            <a:ext cx="91440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608677"/>
            <a:ext cx="7562851" cy="43349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/>
          </p:nvPr>
        </p:nvSpPr>
        <p:spPr>
          <a:xfrm>
            <a:off x="2432243" y="621524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8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"/>
            <a:ext cx="9144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5" y="265123"/>
            <a:ext cx="157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2532304"/>
            <a:ext cx="7562851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9" y="1704806"/>
            <a:ext cx="7562851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6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5" y="265123"/>
            <a:ext cx="157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608677"/>
            <a:ext cx="7562851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3" y="34091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6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6" y="6375402"/>
            <a:ext cx="11858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romise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376988"/>
            <a:ext cx="1690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393153"/>
            <a:ext cx="7562851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814389" y="565655"/>
            <a:ext cx="7562851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3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26" y="620077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608668"/>
            <a:ext cx="7562851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3" y="340904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7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romise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8" y="6153152"/>
            <a:ext cx="2551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5" y="265123"/>
            <a:ext cx="157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608677"/>
            <a:ext cx="7562851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3" y="34091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2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romise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8" y="6153152"/>
            <a:ext cx="2551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5" y="265123"/>
            <a:ext cx="157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608668"/>
            <a:ext cx="7562851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3" y="340904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06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romise-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50" y="6411914"/>
            <a:ext cx="16827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6" y="6408738"/>
            <a:ext cx="11858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608668"/>
            <a:ext cx="7562851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3" y="340904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9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A-COLO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38" y="6408738"/>
            <a:ext cx="11858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608668"/>
            <a:ext cx="7562851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3" y="340904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2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5701"/>
            <a:ext cx="9144000" cy="622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2" descr="promise-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50" y="6408740"/>
            <a:ext cx="16827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6" y="6407151"/>
            <a:ext cx="11858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608668"/>
            <a:ext cx="7562851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2432243" y="340904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98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608668"/>
            <a:ext cx="7562851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2432243" y="340904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7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6"/>
          <a:stretch>
            <a:fillRect/>
          </a:stretch>
        </p:blipFill>
        <p:spPr bwMode="auto">
          <a:xfrm rot="10800000">
            <a:off x="0" y="2"/>
            <a:ext cx="91440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rkB-PPT-V1-Green-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UA-COLOUR-REVER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6" y="620872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2055091"/>
            <a:ext cx="7562851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9" y="1381534"/>
            <a:ext cx="7562851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5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Background-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6" y="26512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0" y="914400"/>
            <a:ext cx="9144000" cy="1588"/>
          </a:xfrm>
          <a:prstGeom prst="line">
            <a:avLst/>
          </a:prstGeom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608677"/>
            <a:ext cx="7562851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228600" indent="-228600">
              <a:defRPr sz="1800">
                <a:solidFill>
                  <a:schemeClr val="bg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1800">
                <a:solidFill>
                  <a:schemeClr val="bg1"/>
                </a:solidFill>
              </a:defRPr>
            </a:lvl4pPr>
            <a:lvl5pPr marL="747713" indent="-228600">
              <a:buFont typeface="Lucida Grande"/>
              <a:buChar char="·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3" y="34091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28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Green-Background-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6" y="6396040"/>
            <a:ext cx="11922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608668"/>
            <a:ext cx="7562851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228600" indent="-228600">
              <a:defRPr sz="1800">
                <a:solidFill>
                  <a:schemeClr val="bg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1800">
                <a:solidFill>
                  <a:schemeClr val="bg1"/>
                </a:solidFill>
              </a:defRPr>
            </a:lvl4pPr>
            <a:lvl5pPr marL="747713" indent="-228600">
              <a:buFont typeface="Lucida Grande"/>
              <a:buChar char="·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3" y="340904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62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kB-PPT-V1-Green-Background-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2606685"/>
            <a:ext cx="57959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54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kB-PPT-V1-Green-Background-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9817"/>
            <a:ext cx="8229600" cy="1394548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UA-COLOUR-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55" y="1297993"/>
            <a:ext cx="5212080" cy="127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4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BACKGROUND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00375"/>
            <a:ext cx="3657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586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kB-PPT-V1-Green-Background-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omise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1" y="3114675"/>
            <a:ext cx="3848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657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BACKGROUND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omise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1" y="3114675"/>
            <a:ext cx="3848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9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6" y="26512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608677"/>
            <a:ext cx="7562851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3" y="34091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0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6" y="26512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3" y="34091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946737"/>
            <a:ext cx="9144000" cy="591127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946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6" y="620872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3" y="621524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738919"/>
            <a:ext cx="7562851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4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Green-Background-Footer.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5" y="6369052"/>
            <a:ext cx="11922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romise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376988"/>
            <a:ext cx="1690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393153"/>
            <a:ext cx="7562851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814389" y="565655"/>
            <a:ext cx="7562851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6" y="620872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3" y="621524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539"/>
            <a:ext cx="9144000" cy="590511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5524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6" y="26512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2532304"/>
            <a:ext cx="7562851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814389" y="1704806"/>
            <a:ext cx="7562851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6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26" y="6186498"/>
            <a:ext cx="15716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9" y="1393153"/>
            <a:ext cx="7562851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14389" y="565655"/>
            <a:ext cx="7562851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71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mmigration.services@ualberta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rs.ualberta.ca/HiringandManaging/Immigration.aspx" TargetMode="External"/><Relationship Id="rId5" Type="http://schemas.openxmlformats.org/officeDocument/2006/relationships/hyperlink" Target="http://hrs.ualberta.ca/HiringandManaging.aspx" TargetMode="External"/><Relationship Id="rId4" Type="http://schemas.openxmlformats.org/officeDocument/2006/relationships/hyperlink" Target="http://www.hrs.ualberta.ca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ualberta.ca/forms/d/1PILk3Dsfz0ZqVXHo8uHndGPBoYSUykL86YsJYnP29Q0/viewfor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s.ualberta.ca/en/HiringandManaging/Immigration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mmigration.services@ualberta.c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9817"/>
            <a:ext cx="8229600" cy="2651286"/>
          </a:xfrm>
        </p:spPr>
        <p:txBody>
          <a:bodyPr/>
          <a:lstStyle/>
          <a:p>
            <a:r>
              <a:rPr lang="en-CA" dirty="0" smtClean="0"/>
              <a:t>IMMIGRATION 302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Presented by Immigration Services (HRS)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Dallas </a:t>
            </a:r>
            <a:r>
              <a:rPr lang="en-CA" dirty="0" err="1" smtClean="0"/>
              <a:t>Pelkey</a:t>
            </a:r>
            <a:r>
              <a:rPr lang="en-CA" dirty="0"/>
              <a:t> &amp; Cyndi </a:t>
            </a:r>
            <a:r>
              <a:rPr lang="en-CA" dirty="0" err="1"/>
              <a:t>Killingsworth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86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3" y="971551"/>
            <a:ext cx="6704512" cy="5810576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432243" y="340913"/>
            <a:ext cx="6387748" cy="307777"/>
          </a:xfrm>
        </p:spPr>
        <p:txBody>
          <a:bodyPr/>
          <a:lstStyle/>
          <a:p>
            <a:r>
              <a:rPr lang="en-CA" sz="2000" dirty="0" smtClean="0"/>
              <a:t>Foreign Visitor Category Assessment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14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Wrong or missing speed code (must be five characters in length)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Wrong or missing passport number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Changing date of visitor’s arrival or duration of stay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Adding or changing visitor’s activities 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 smtClean="0"/>
              <a:t>Volume</a:t>
            </a:r>
            <a:endParaRPr lang="en-CA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Causes of Processing Delays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0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36" y="0"/>
            <a:ext cx="5200649" cy="68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28" y="0"/>
            <a:ext cx="5293426" cy="6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28" y="0"/>
            <a:ext cx="5116068" cy="6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28" y="1"/>
            <a:ext cx="5044004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tabLst/>
            </a:pPr>
            <a:r>
              <a:rPr lang="en-CA" sz="2000" b="0" dirty="0" smtClean="0"/>
              <a:t>Who should sign the </a:t>
            </a:r>
            <a:r>
              <a:rPr lang="en-CA" sz="2000" b="0" i="1" dirty="0" smtClean="0"/>
              <a:t>Offer of Employment to a Foreign National Exempt from a Labour Market Impact Assessment </a:t>
            </a:r>
            <a:r>
              <a:rPr lang="en-CA" sz="2000" b="0" dirty="0" smtClean="0"/>
              <a:t>(IMM5802)?</a:t>
            </a:r>
          </a:p>
          <a:p>
            <a:pPr>
              <a:tabLst/>
            </a:pPr>
            <a:r>
              <a:rPr lang="en-CA" sz="2000" b="0" dirty="0" smtClean="0"/>
              <a:t>Why should that person be responsible for signing?</a:t>
            </a:r>
            <a:endParaRPr lang="en-US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Exercise 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72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814389" y="1617701"/>
            <a:ext cx="7562851" cy="4664363"/>
          </a:xfrm>
        </p:spPr>
        <p:txBody>
          <a:bodyPr/>
          <a:lstStyle/>
          <a:p>
            <a:pPr>
              <a:tabLst/>
            </a:pPr>
            <a:r>
              <a:rPr lang="en-CA" sz="2000" b="0" dirty="0" smtClean="0"/>
              <a:t>Can a foreign national complete the </a:t>
            </a:r>
            <a:r>
              <a:rPr lang="en-CA" sz="2000" b="0" i="1" dirty="0" smtClean="0"/>
              <a:t>Foreign Visitor Category Assessment </a:t>
            </a:r>
            <a:r>
              <a:rPr lang="en-CA" sz="2000" b="0" dirty="0" smtClean="0"/>
              <a:t>form?</a:t>
            </a:r>
          </a:p>
          <a:p>
            <a:pPr>
              <a:tabLst/>
            </a:pPr>
            <a:r>
              <a:rPr lang="en-CA" sz="2000" b="0" dirty="0" smtClean="0"/>
              <a:t>Why or why not?</a:t>
            </a:r>
            <a:endParaRPr lang="en-US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Exercise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tabLst/>
            </a:pPr>
            <a:r>
              <a:rPr lang="en-CA" sz="2000" b="0" dirty="0" smtClean="0"/>
              <a:t>Dr. </a:t>
            </a:r>
            <a:r>
              <a:rPr lang="en-CA" sz="2000" b="0" dirty="0" err="1" smtClean="0"/>
              <a:t>Danison</a:t>
            </a:r>
            <a:r>
              <a:rPr lang="en-CA" sz="2000" b="0" dirty="0" smtClean="0"/>
              <a:t> will invite a foreign national to Canada to help with field research. The foreign national says he will be able to enter Canada under </a:t>
            </a:r>
            <a:r>
              <a:rPr lang="en-CA" sz="2000" b="0" i="1" dirty="0" smtClean="0"/>
              <a:t>International Experience Canada.</a:t>
            </a:r>
          </a:p>
          <a:p>
            <a:pPr>
              <a:tabLst/>
            </a:pPr>
            <a:r>
              <a:rPr lang="en-CA" sz="2000" b="0" dirty="0" smtClean="0"/>
              <a:t>Will Dr. </a:t>
            </a:r>
            <a:r>
              <a:rPr lang="en-CA" sz="2000" b="0" dirty="0" err="1" smtClean="0"/>
              <a:t>Danison</a:t>
            </a:r>
            <a:r>
              <a:rPr lang="en-CA" sz="2000" b="0" dirty="0" smtClean="0"/>
              <a:t> have to pay the Employer Compliance Fee?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Exercise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tabLst/>
            </a:pPr>
            <a:r>
              <a:rPr lang="en-CA" sz="2000" b="0" dirty="0" smtClean="0"/>
              <a:t>Immigration Services sent me an </a:t>
            </a:r>
            <a:r>
              <a:rPr lang="en-CA" sz="2000" b="0" i="1" dirty="0" smtClean="0"/>
              <a:t>Offer of  Employment to a Foreign National Exempt from a Labour Market Impact Assessment </a:t>
            </a:r>
            <a:r>
              <a:rPr lang="en-CA" sz="2000" b="0" dirty="0" smtClean="0"/>
              <a:t>(IMM5802).</a:t>
            </a:r>
          </a:p>
          <a:p>
            <a:pPr>
              <a:tabLst/>
            </a:pPr>
            <a:r>
              <a:rPr lang="en-CA" sz="2000" b="0" dirty="0" smtClean="0"/>
              <a:t>Can I make changes to the IMM5802 as long as I do it before my foreign visitor arrives?</a:t>
            </a:r>
          </a:p>
          <a:p>
            <a:pPr>
              <a:tabLst/>
            </a:pPr>
            <a:r>
              <a:rPr lang="en-CA" sz="2000" b="0" dirty="0" smtClean="0"/>
              <a:t>Why or why not?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Exercise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814389" y="1434767"/>
            <a:ext cx="7562851" cy="4838273"/>
          </a:xfrm>
        </p:spPr>
        <p:txBody>
          <a:bodyPr/>
          <a:lstStyle/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 smtClean="0"/>
              <a:t>Background information on International Mobility Program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 smtClean="0"/>
              <a:t>Procedure for inviting foreign visitors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 smtClean="0"/>
              <a:t>Practical exercises related to International Mobility Program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 smtClean="0"/>
              <a:t>Providing immigration advice and guidance  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 smtClean="0"/>
              <a:t>Q &amp; A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 smtClean="0"/>
              <a:t>Evaluation</a:t>
            </a:r>
            <a:endParaRPr lang="en-US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smtClean="0"/>
              <a:t>AGENDA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33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tabLst/>
            </a:pPr>
            <a:r>
              <a:rPr lang="en-CA" sz="2000" b="0" dirty="0" smtClean="0"/>
              <a:t>Dr. Saffron is a foreign Postdoctoral Fellow at the Department of  Earth and Atmospheric Sciences. When he first came to the U of A, his supervisor didn’t need to complete a </a:t>
            </a:r>
            <a:r>
              <a:rPr lang="en-CA" sz="2000" b="0" i="1" dirty="0" smtClean="0"/>
              <a:t>Foreign Visitor Category Assessment</a:t>
            </a:r>
            <a:r>
              <a:rPr lang="en-CA" sz="2000" b="0" dirty="0" smtClean="0"/>
              <a:t> form nor pay the Employer Compliance Fee. Dr. Saffron needs to renew his work permit.</a:t>
            </a:r>
          </a:p>
          <a:p>
            <a:pPr>
              <a:tabLst/>
            </a:pPr>
            <a:r>
              <a:rPr lang="en-CA" sz="2000" b="0" dirty="0" smtClean="0"/>
              <a:t>Will his U of A supervisor need to pay the fee?</a:t>
            </a:r>
          </a:p>
          <a:p>
            <a:pPr>
              <a:tabLst/>
            </a:pPr>
            <a:r>
              <a:rPr lang="en-CA" sz="2000" b="0" dirty="0" smtClean="0"/>
              <a:t>Why or why not?</a:t>
            </a:r>
            <a:endParaRPr lang="en-US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Exercise 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80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tabLst/>
            </a:pPr>
            <a:r>
              <a:rPr lang="en-CA" sz="2000" b="0" dirty="0" smtClean="0"/>
              <a:t>Mr. </a:t>
            </a:r>
            <a:r>
              <a:rPr lang="en-CA" sz="2000" b="0" dirty="0" err="1" smtClean="0"/>
              <a:t>Hernadez</a:t>
            </a:r>
            <a:r>
              <a:rPr lang="en-CA" sz="2000" b="0" dirty="0" smtClean="0"/>
              <a:t> is a Spanish citizen living in the USA. He holds a “green card”. Computing Science wants him to work at the U of A as a Research Assistant.  The U of A host tells Mr. Hernandez that he can come to Canada under the provisions of NAFTA. </a:t>
            </a:r>
          </a:p>
          <a:p>
            <a:pPr marL="365760" indent="-365760">
              <a:buFont typeface="Arial" pitchFamily="34" charset="0"/>
              <a:buAutoNum type="alphaLcParenR"/>
              <a:tabLst/>
            </a:pPr>
            <a:r>
              <a:rPr lang="en-CA" sz="2000" b="0" dirty="0" smtClean="0"/>
              <a:t>Can </a:t>
            </a:r>
            <a:r>
              <a:rPr lang="en-CA" sz="2000" b="0" dirty="0"/>
              <a:t>Mr. Hernandez </a:t>
            </a:r>
            <a:r>
              <a:rPr lang="en-CA" sz="2000" b="0" dirty="0" smtClean="0"/>
              <a:t>do </a:t>
            </a:r>
            <a:r>
              <a:rPr lang="en-CA" sz="2000" b="0" dirty="0"/>
              <a:t>so</a:t>
            </a:r>
            <a:r>
              <a:rPr lang="en-CA" sz="2000" b="0" dirty="0" smtClean="0"/>
              <a:t>?</a:t>
            </a:r>
            <a:endParaRPr lang="en-CA" sz="2000" b="0" dirty="0"/>
          </a:p>
          <a:p>
            <a:pPr marL="365760" indent="-365760">
              <a:buFont typeface="Arial" pitchFamily="34" charset="0"/>
              <a:buAutoNum type="alphaLcParenR"/>
              <a:tabLst/>
            </a:pPr>
            <a:r>
              <a:rPr lang="en-CA" sz="2000" b="0" dirty="0" smtClean="0"/>
              <a:t>Will </a:t>
            </a:r>
            <a:r>
              <a:rPr lang="en-CA" sz="2000" b="0" dirty="0"/>
              <a:t>the U of A host need to pay the $230 employer compliance fee?</a:t>
            </a:r>
          </a:p>
          <a:p>
            <a:pPr marL="365760" indent="-365760">
              <a:buFont typeface="Arial" pitchFamily="34" charset="0"/>
              <a:buAutoNum type="alphaLcParenR"/>
              <a:tabLst/>
            </a:pPr>
            <a:r>
              <a:rPr lang="en-CA" sz="2000" b="0" dirty="0" smtClean="0"/>
              <a:t>Are </a:t>
            </a:r>
            <a:r>
              <a:rPr lang="en-CA" sz="2000" b="0" dirty="0"/>
              <a:t>there other issues that could be a problem?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Exercise 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38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tabLst/>
            </a:pPr>
            <a:r>
              <a:rPr lang="en-CA" sz="2000" b="0" dirty="0" smtClean="0"/>
              <a:t>Chemical and Materials Engineering wants to hire the spouse of a U of A staff member. Will it be necessary to pay the $230 Employer Compliance Fee?</a:t>
            </a:r>
          </a:p>
          <a:p>
            <a:pPr>
              <a:tabLst/>
            </a:pPr>
            <a:r>
              <a:rPr lang="en-CA" sz="2000" b="0" dirty="0" smtClean="0"/>
              <a:t>Why or why not?</a:t>
            </a:r>
          </a:p>
          <a:p>
            <a:endParaRPr lang="en-CA" sz="2000" b="0" dirty="0"/>
          </a:p>
          <a:p>
            <a:endParaRPr lang="en-CA" sz="2000" b="0" dirty="0" smtClean="0"/>
          </a:p>
          <a:p>
            <a:endParaRPr lang="en-CA" sz="2000" b="0" dirty="0"/>
          </a:p>
          <a:p>
            <a:r>
              <a:rPr lang="en-CA" sz="2000" b="0" dirty="0" smtClean="0"/>
              <a:t> </a:t>
            </a:r>
            <a:endParaRPr lang="en-US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Exercise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814389" y="1608677"/>
            <a:ext cx="7562851" cy="3657600"/>
          </a:xfrm>
        </p:spPr>
        <p:txBody>
          <a:bodyPr anchor="ctr" anchorCtr="0"/>
          <a:lstStyle/>
          <a:p>
            <a:pPr algn="ctr">
              <a:tabLst/>
            </a:pPr>
            <a:r>
              <a:rPr lang="en-CA" dirty="0" smtClean="0"/>
              <a:t>Which foreign nationals are subject to the International Mobility Program?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Exercise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814389" y="1581606"/>
            <a:ext cx="7562851" cy="4664363"/>
          </a:xfrm>
        </p:spPr>
        <p:txBody>
          <a:bodyPr numCol="1"/>
          <a:lstStyle/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Postdoctoral Fellows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Research Award Recipients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Clinical Fellows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Research Fellows 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Clinical Research Fellows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Participants in International Exchanges*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Guest Lecturers 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Visiting Professors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Foreign Nationals entering Canada under NAFTA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Interns </a:t>
            </a:r>
            <a:endParaRPr lang="en-US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Visitors Subject to IMP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44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Guest Speakers/Seminar Leaders (speaking engagements of 5 days or less) 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Interviewees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Conference/workshop/seminar attendees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 smtClean="0"/>
              <a:t>Academic </a:t>
            </a:r>
            <a:r>
              <a:rPr lang="en-CA" sz="2000" b="0" dirty="0"/>
              <a:t>Evaluators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Academic Examiners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Foreign Delegates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Holders of “Open” Work Permits  (e.g. spouses, postgraduates)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Staff members who require an LMIA</a:t>
            </a:r>
          </a:p>
          <a:p>
            <a:r>
              <a:rPr lang="en-CA" sz="2000" b="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sz="2000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Visitors Exempt from IMP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82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tabLst/>
            </a:pPr>
            <a:r>
              <a:rPr lang="en-CA" sz="2000" b="0" dirty="0" smtClean="0"/>
              <a:t>If you are not a regulated Canadian Immigration Consultant, what advice and guidance can you give to a foreign national?</a:t>
            </a:r>
          </a:p>
          <a:p>
            <a:pPr marL="365760" indent="-365760">
              <a:buAutoNum type="alphaLcParenR"/>
              <a:tabLst/>
            </a:pPr>
            <a:r>
              <a:rPr lang="en-CA" sz="2000" b="0" dirty="0" smtClean="0"/>
              <a:t>Information about how to apply for permits</a:t>
            </a:r>
          </a:p>
          <a:p>
            <a:pPr marL="365760" indent="-365760">
              <a:buAutoNum type="alphaLcParenR"/>
              <a:tabLst/>
            </a:pPr>
            <a:r>
              <a:rPr lang="en-CA" sz="2000" b="0" dirty="0" smtClean="0"/>
              <a:t>Information about how to contact immigration</a:t>
            </a:r>
          </a:p>
          <a:p>
            <a:pPr marL="365760" indent="-365760">
              <a:buAutoNum type="alphaLcParenR"/>
              <a:tabLst/>
            </a:pPr>
            <a:r>
              <a:rPr lang="en-CA" sz="2000" b="0" dirty="0" smtClean="0"/>
              <a:t>Information about what category they can enter Canada under</a:t>
            </a:r>
          </a:p>
          <a:p>
            <a:pPr marL="365760" indent="-365760">
              <a:buAutoNum type="alphaLcParenR"/>
              <a:tabLst/>
            </a:pPr>
            <a:r>
              <a:rPr lang="en-CA" sz="2000" b="0" dirty="0" smtClean="0"/>
              <a:t>Information about implied status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Providing Immigration Advice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47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Directing someone to the immigration website to find information on immigration programs or forms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Directing someone to an authorized immigration representative 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US" sz="2000" b="0" dirty="0"/>
              <a:t>Providing translation services 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US" sz="2000" b="0" dirty="0"/>
              <a:t>Providing courier services 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Providing medical services (i.e</a:t>
            </a:r>
            <a:r>
              <a:rPr lang="en-CA" sz="2000" b="0" dirty="0" smtClean="0"/>
              <a:t>. </a:t>
            </a:r>
            <a:r>
              <a:rPr lang="en-CA" sz="2000" b="0" dirty="0"/>
              <a:t>medical exams) 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US" sz="2000" b="0" dirty="0" smtClean="0"/>
              <a:t>Making </a:t>
            </a:r>
            <a:r>
              <a:rPr lang="en-US" sz="2000" b="0" dirty="0"/>
              <a:t>travel arrangements 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Advising a student on how to select courses or register </a:t>
            </a:r>
          </a:p>
          <a:p>
            <a:pPr marL="365760" indent="-365760">
              <a:spcAft>
                <a:spcPts val="0"/>
              </a:spcAft>
              <a:buFont typeface="Wingdings" panose="05000000000000000000" pitchFamily="2" charset="2"/>
              <a:buChar char="Ø"/>
              <a:tabLst/>
            </a:pPr>
            <a:r>
              <a:rPr lang="en-US" sz="2000" b="0" dirty="0"/>
              <a:t>Conducting a job interview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Immigration Advice You Can Provide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n-CA" sz="3600" dirty="0" smtClean="0"/>
              <a:t>Contact Information</a:t>
            </a:r>
          </a:p>
          <a:p>
            <a:pPr algn="ctr"/>
            <a:r>
              <a:rPr lang="en-CA" sz="3600" dirty="0" smtClean="0"/>
              <a:t>for</a:t>
            </a:r>
          </a:p>
          <a:p>
            <a:pPr algn="ctr"/>
            <a:r>
              <a:rPr lang="en-CA" sz="3600" dirty="0" smtClean="0"/>
              <a:t> Immigration Services</a:t>
            </a:r>
          </a:p>
          <a:p>
            <a:pPr algn="ctr"/>
            <a:endParaRPr lang="en-CA" sz="2000" dirty="0"/>
          </a:p>
          <a:p>
            <a:r>
              <a:rPr lang="en-CA" sz="2000" dirty="0" smtClean="0"/>
              <a:t>Email us: </a:t>
            </a:r>
            <a:r>
              <a:rPr lang="en-CA" sz="2000" b="0" dirty="0" smtClean="0">
                <a:hlinkClick r:id="rId3"/>
              </a:rPr>
              <a:t>immigration.services@ualberta.ca</a:t>
            </a:r>
            <a:endParaRPr lang="en-CA" sz="2000" b="0" dirty="0" smtClean="0"/>
          </a:p>
          <a:p>
            <a:pPr marL="0" lvl="3" indent="0">
              <a:spcBef>
                <a:spcPts val="600"/>
              </a:spcBef>
              <a:spcAft>
                <a:spcPts val="600"/>
              </a:spcAft>
              <a:buNone/>
              <a:tabLst>
                <a:tab pos="230188" algn="l"/>
              </a:tabLst>
            </a:pPr>
            <a:r>
              <a:rPr lang="en-CA" sz="2000" b="1" dirty="0" smtClean="0"/>
              <a:t>Webpage: </a:t>
            </a:r>
            <a:r>
              <a:rPr lang="en-CA" sz="2000" dirty="0">
                <a:hlinkClick r:id="rId4"/>
              </a:rPr>
              <a:t>http://</a:t>
            </a:r>
            <a:r>
              <a:rPr lang="en-CA" sz="2000" dirty="0" smtClean="0">
                <a:hlinkClick r:id="rId4"/>
              </a:rPr>
              <a:t>www.hrs.ualberta.ca</a:t>
            </a:r>
            <a:endParaRPr lang="en-CA" sz="2000" dirty="0" smtClean="0"/>
          </a:p>
          <a:p>
            <a:pPr marL="0" lvl="3" indent="0">
              <a:spcBef>
                <a:spcPts val="600"/>
              </a:spcBef>
              <a:spcAft>
                <a:spcPts val="600"/>
              </a:spcAft>
              <a:buNone/>
              <a:tabLst>
                <a:tab pos="230188" algn="l"/>
              </a:tabLst>
            </a:pPr>
            <a:r>
              <a:rPr lang="en-CA" dirty="0" smtClean="0"/>
              <a:t>				</a:t>
            </a:r>
            <a:r>
              <a:rPr lang="en-CA" dirty="0" smtClean="0">
                <a:hlinkClick r:id="rId5"/>
              </a:rPr>
              <a:t>► </a:t>
            </a:r>
            <a:r>
              <a:rPr lang="en-CA" dirty="0">
                <a:hlinkClick r:id="rId5"/>
              </a:rPr>
              <a:t>Hiring and Managing </a:t>
            </a:r>
            <a:r>
              <a:rPr lang="en-CA" dirty="0"/>
              <a:t> </a:t>
            </a:r>
            <a:endParaRPr lang="en-CA" dirty="0" smtClean="0"/>
          </a:p>
          <a:p>
            <a:pPr marL="0" lvl="3" indent="0">
              <a:spcBef>
                <a:spcPts val="600"/>
              </a:spcBef>
              <a:spcAft>
                <a:spcPts val="600"/>
              </a:spcAft>
              <a:buNone/>
              <a:tabLst>
                <a:tab pos="230188" algn="l"/>
              </a:tabLst>
            </a:pPr>
            <a:r>
              <a:rPr lang="en-CA" dirty="0" smtClean="0"/>
              <a:t>				</a:t>
            </a:r>
            <a:r>
              <a:rPr lang="en-CA" dirty="0" smtClean="0">
                <a:hlinkClick r:id="rId6"/>
              </a:rPr>
              <a:t>► </a:t>
            </a:r>
            <a:r>
              <a:rPr lang="en-CA" dirty="0">
                <a:hlinkClick r:id="rId6"/>
              </a:rPr>
              <a:t>Immigration</a:t>
            </a:r>
            <a:endParaRPr lang="en-CA" dirty="0"/>
          </a:p>
          <a:p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4865" y="340913"/>
            <a:ext cx="6140959" cy="307777"/>
          </a:xfrm>
        </p:spPr>
        <p:txBody>
          <a:bodyPr/>
          <a:lstStyle/>
          <a:p>
            <a:r>
              <a:rPr lang="en-CA" sz="2000" dirty="0" smtClean="0"/>
              <a:t>Contact Information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657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QUESTIONS</a:t>
            </a:r>
            <a:endParaRPr lang="en-CA" sz="2000" dirty="0"/>
          </a:p>
        </p:txBody>
      </p:sp>
      <p:sp>
        <p:nvSpPr>
          <p:cNvPr id="4" name="Rectangle 3"/>
          <p:cNvSpPr/>
          <p:nvPr/>
        </p:nvSpPr>
        <p:spPr>
          <a:xfrm>
            <a:off x="2979441" y="1676392"/>
            <a:ext cx="308503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CA" sz="30000" b="1" cap="none" spc="0" dirty="0" smtClean="0">
                <a:ln>
                  <a:solidFill>
                    <a:srgbClr val="E1C603"/>
                  </a:solidFill>
                </a:ln>
                <a:solidFill>
                  <a:srgbClr val="10643A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CA" sz="30000" b="1" cap="none" spc="0" dirty="0">
              <a:ln>
                <a:solidFill>
                  <a:srgbClr val="E1C603"/>
                </a:solidFill>
              </a:ln>
              <a:solidFill>
                <a:srgbClr val="10643A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814389" y="1254293"/>
            <a:ext cx="7562851" cy="5018747"/>
          </a:xfrm>
        </p:spPr>
        <p:txBody>
          <a:bodyPr/>
          <a:lstStyle/>
          <a:p>
            <a:pPr>
              <a:tabLst/>
            </a:pPr>
            <a:r>
              <a:rPr lang="en-CA" sz="2000" dirty="0" smtClean="0"/>
              <a:t>Why did the federal government decide to introduce the International Mobility Program?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In 2013 alone, 221,273 LMIA-exempt workers entered Canada.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For LMIA-exempt workers, no employer declarations were signed by Canadian hosts/employers.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Some hosts/employers didn’t abide by the terms of invitations (to LMIA-exempt workers).  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It was cumbersome to prosecute Canadian hosts/employers.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It was felt that penalties were inadequate.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8422" y="351924"/>
            <a:ext cx="5611569" cy="296765"/>
          </a:xfrm>
        </p:spPr>
        <p:txBody>
          <a:bodyPr/>
          <a:lstStyle/>
          <a:p>
            <a:r>
              <a:rPr lang="en-CA" sz="2000" dirty="0" smtClean="0"/>
              <a:t>Rationale for Introduction of IMP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03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814389" y="1608677"/>
            <a:ext cx="7736224" cy="4664363"/>
          </a:xfrm>
        </p:spPr>
        <p:txBody>
          <a:bodyPr/>
          <a:lstStyle/>
          <a:p>
            <a:r>
              <a:rPr lang="en-US" b="0" dirty="0"/>
              <a:t>We appreciate your help in evaluating this presentation</a:t>
            </a:r>
            <a:r>
              <a:rPr lang="en-US" b="0" dirty="0" smtClean="0"/>
              <a:t>! The </a:t>
            </a:r>
            <a:r>
              <a:rPr lang="en-US" b="0" dirty="0"/>
              <a:t>RAD evaluation form is accessible online. </a:t>
            </a:r>
            <a:r>
              <a:rPr lang="en-US" dirty="0">
                <a:hlinkClick r:id="rId3"/>
              </a:rPr>
              <a:t>Click here</a:t>
            </a:r>
            <a:r>
              <a:rPr lang="en-US" b="0" dirty="0"/>
              <a:t> or click on the blue checkmark below (</a:t>
            </a:r>
            <a:r>
              <a:rPr lang="en-US" b="0" i="1" dirty="0"/>
              <a:t>right-click the hyperlink(s) and click </a:t>
            </a:r>
            <a:r>
              <a:rPr lang="en-US" i="1" dirty="0"/>
              <a:t>Open Hyperlink</a:t>
            </a:r>
            <a:r>
              <a:rPr lang="en-US" b="0" dirty="0"/>
              <a:t> </a:t>
            </a:r>
            <a:r>
              <a:rPr lang="en-US" b="0" i="1" dirty="0"/>
              <a:t>to activate</a:t>
            </a:r>
            <a:r>
              <a:rPr lang="en-US" b="0" dirty="0"/>
              <a:t>).</a:t>
            </a:r>
          </a:p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Online Evaluation Form</a:t>
            </a:r>
            <a:endParaRPr lang="en-CA" sz="2000" dirty="0"/>
          </a:p>
        </p:txBody>
      </p:sp>
      <p:pic>
        <p:nvPicPr>
          <p:cNvPr id="5" name="Picture 4" descr="C:\Users\efmadsen\AppData\Local\Microsoft\Windows\Temporary Internet Files\Content.IE5\SN6SFSDZ\MC900442153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70" y="339495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To exempt taxpayers from administrative costs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To cover the cost of a robust compliance </a:t>
            </a:r>
            <a:r>
              <a:rPr lang="en-CA" sz="2000" b="0" dirty="0" smtClean="0"/>
              <a:t>system</a:t>
            </a:r>
            <a:endParaRPr lang="en-CA" sz="2000" b="0" dirty="0"/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To carry out inspections that could lead to penalties against employers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To cover administrative costs of imposing bans from hiring foreign </a:t>
            </a:r>
            <a:r>
              <a:rPr lang="en-CA" sz="2000" b="0" dirty="0" smtClean="0"/>
              <a:t>nationals</a:t>
            </a:r>
            <a:endParaRPr lang="en-CA" sz="2000" b="0" dirty="0"/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To cover costs of criminal </a:t>
            </a:r>
            <a:r>
              <a:rPr lang="en-CA" sz="2000" b="0" dirty="0" smtClean="0"/>
              <a:t>investigation</a:t>
            </a:r>
            <a:endParaRPr lang="en-US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Purpose of Employer Compliance Fee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43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tabLst/>
            </a:pPr>
            <a:r>
              <a:rPr lang="en-CA" sz="2000" b="0" dirty="0" smtClean="0"/>
              <a:t>How many employers will immigration audit each year? </a:t>
            </a:r>
          </a:p>
          <a:p>
            <a:pPr marL="365760" indent="-365760">
              <a:buAutoNum type="alphaLcParenR"/>
              <a:tabLst/>
            </a:pPr>
            <a:r>
              <a:rPr lang="en-CA" sz="2000" b="0" dirty="0" smtClean="0"/>
              <a:t>One in every 4 employers </a:t>
            </a:r>
          </a:p>
          <a:p>
            <a:pPr marL="365760" indent="-365760">
              <a:buAutoNum type="alphaLcParenR"/>
              <a:tabLst/>
            </a:pPr>
            <a:r>
              <a:rPr lang="en-CA" sz="2000" b="0" dirty="0" smtClean="0"/>
              <a:t>One I every 12 employers</a:t>
            </a:r>
          </a:p>
          <a:p>
            <a:pPr marL="365760" indent="-365760">
              <a:buAutoNum type="alphaLcParenR"/>
              <a:tabLst/>
            </a:pPr>
            <a:r>
              <a:rPr lang="en-CA" sz="2000" b="0" dirty="0" smtClean="0"/>
              <a:t>One in every 50 employers </a:t>
            </a:r>
          </a:p>
          <a:p>
            <a:pPr marL="365760" indent="-365760">
              <a:buAutoNum type="alphaLcParenR"/>
              <a:tabLst/>
            </a:pPr>
            <a:r>
              <a:rPr lang="en-CA" sz="2000" b="0" dirty="0" smtClean="0"/>
              <a:t>One in every 100 employers</a:t>
            </a:r>
            <a:endParaRPr lang="en-US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Audits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46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Up to $100, 000 fine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Up to 5 years’ imprisonment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Inability of University to participate in foreign worker programs for 2 years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Blacklisted on Internet</a:t>
            </a:r>
          </a:p>
          <a:p>
            <a:pPr marL="365760" indent="-365760">
              <a:buFont typeface="Wingdings" panose="05000000000000000000" pitchFamily="2" charset="2"/>
              <a:buChar char="Ø"/>
              <a:tabLst/>
            </a:pPr>
            <a:r>
              <a:rPr lang="en-CA" sz="2000" b="0" dirty="0"/>
              <a:t>Revoked work permits and/or </a:t>
            </a:r>
            <a:r>
              <a:rPr lang="en-CA" sz="2000" b="0" dirty="0" smtClean="0"/>
              <a:t>LMIA’s</a:t>
            </a:r>
            <a:endParaRPr lang="en-CA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 smtClean="0"/>
              <a:t>Penalties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47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65760" indent="-365760">
              <a:buFont typeface="+mj-lt"/>
              <a:buAutoNum type="arabicPeriod"/>
              <a:tabLst/>
            </a:pPr>
            <a:r>
              <a:rPr lang="en-CA" sz="2000" b="0" dirty="0" smtClean="0"/>
              <a:t>Click before you invite </a:t>
            </a:r>
            <a:r>
              <a:rPr lang="en-CA" sz="2000" b="0" dirty="0" smtClean="0">
                <a:hlinkClick r:id="rId3"/>
              </a:rPr>
              <a:t>http://www.hrs.ualberta.ca/en/HiringandManaging/Immigration.aspx</a:t>
            </a:r>
            <a:endParaRPr lang="en-CA" sz="2000" b="0" dirty="0" smtClean="0"/>
          </a:p>
          <a:p>
            <a:pPr marL="365760" indent="-365760">
              <a:buFont typeface="+mj-lt"/>
              <a:buAutoNum type="arabicPeriod"/>
              <a:tabLst/>
            </a:pPr>
            <a:r>
              <a:rPr lang="en-CA" sz="2000" b="0" dirty="0" smtClean="0"/>
              <a:t>Submit Foreign Visitor Category Assessment form to: </a:t>
            </a:r>
            <a:r>
              <a:rPr lang="en-CA" sz="2000" b="0" dirty="0" smtClean="0">
                <a:hlinkClick r:id="rId4"/>
              </a:rPr>
              <a:t>Immigration.services@ualberta.ca</a:t>
            </a:r>
            <a:endParaRPr lang="en-CA" sz="2000" b="0" dirty="0" smtClean="0"/>
          </a:p>
          <a:p>
            <a:pPr marL="365760" indent="-365760">
              <a:buFont typeface="+mj-lt"/>
              <a:buAutoNum type="arabicPeriod"/>
              <a:tabLst/>
            </a:pPr>
            <a:r>
              <a:rPr lang="en-CA" sz="2000" b="0" dirty="0" smtClean="0"/>
              <a:t>Fill out the appropriate immigration-vetted invitation template</a:t>
            </a:r>
          </a:p>
          <a:p>
            <a:pPr marL="365760" indent="-365760">
              <a:buFont typeface="+mj-lt"/>
              <a:buAutoNum type="arabicPeriod"/>
              <a:tabLst/>
            </a:pPr>
            <a:r>
              <a:rPr lang="en-CA" sz="2000" b="0" dirty="0" smtClean="0"/>
              <a:t>Follow instructions sent by Immigration Services</a:t>
            </a:r>
          </a:p>
          <a:p>
            <a:pPr marL="365760" indent="-365760">
              <a:buFont typeface="+mj-lt"/>
              <a:buAutoNum type="arabicPeriod"/>
              <a:tabLst/>
            </a:pPr>
            <a:r>
              <a:rPr lang="en-CA" sz="2000" b="0" dirty="0" smtClean="0"/>
              <a:t>Have foreign visitor contact Canadian immigration authorities for needed documents</a:t>
            </a:r>
          </a:p>
          <a:p>
            <a:pPr marL="365760" indent="-365760">
              <a:buFont typeface="+mj-lt"/>
              <a:buAutoNum type="arabicPeriod"/>
              <a:tabLst/>
            </a:pPr>
            <a:r>
              <a:rPr lang="en-CA" sz="2000" b="0" dirty="0" smtClean="0"/>
              <a:t>Send copy of visitor’s work permit to Immigration Services*</a:t>
            </a:r>
            <a:endParaRPr lang="en-CA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Inviting Foreign Visitors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0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10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4210" cy="678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9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UA Powerpoi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 UA Powerpoint Templates</Template>
  <TotalTime>3977</TotalTime>
  <Words>922</Words>
  <Application>Microsoft Office PowerPoint</Application>
  <PresentationFormat>On-screen Show (4:3)</PresentationFormat>
  <Paragraphs>134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2011 UA Powerpoint Templates</vt:lpstr>
      <vt:lpstr>IMMIGRATION 302  Presented by Immigration Services (HRS)  Dallas Pelkey &amp; Cyndi Killingsworth</vt:lpstr>
      <vt:lpstr>AGENDA</vt:lpstr>
      <vt:lpstr>Rationale for Introduction of IMP</vt:lpstr>
      <vt:lpstr>Purpose of Employer Compliance Fee</vt:lpstr>
      <vt:lpstr>Audits</vt:lpstr>
      <vt:lpstr>Penalties</vt:lpstr>
      <vt:lpstr>Inviting Foreign Visitors</vt:lpstr>
      <vt:lpstr>PowerPoint Presentation</vt:lpstr>
      <vt:lpstr>PowerPoint Presentation</vt:lpstr>
      <vt:lpstr>Foreign Visitor Category Assessment</vt:lpstr>
      <vt:lpstr>Causes of Processing Delays </vt:lpstr>
      <vt:lpstr>PowerPoint Presentation</vt:lpstr>
      <vt:lpstr>PowerPoint Presentation</vt:lpstr>
      <vt:lpstr>PowerPoint Presentation</vt:lpstr>
      <vt:lpstr>PowerPoint Presentation</vt:lpstr>
      <vt:lpstr>Exercise 1</vt:lpstr>
      <vt:lpstr>Exercise 2</vt:lpstr>
      <vt:lpstr>Exercise 3</vt:lpstr>
      <vt:lpstr>Exercise 4</vt:lpstr>
      <vt:lpstr>Exercise 5</vt:lpstr>
      <vt:lpstr>Exercise 6</vt:lpstr>
      <vt:lpstr>Exercise 7</vt:lpstr>
      <vt:lpstr>Exercise 8</vt:lpstr>
      <vt:lpstr>Visitors Subject to IMP</vt:lpstr>
      <vt:lpstr>Visitors Exempt from IMP</vt:lpstr>
      <vt:lpstr>Providing Immigration Advice</vt:lpstr>
      <vt:lpstr>Immigration Advice You Can Provide </vt:lpstr>
      <vt:lpstr>Contact Information</vt:lpstr>
      <vt:lpstr>QUESTIONS</vt:lpstr>
      <vt:lpstr>Online Evaluation Form</vt:lpstr>
    </vt:vector>
  </TitlesOfParts>
  <Company>Shared Technology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Services-Immigration</dc:title>
  <dc:creator>Shared Technology Services</dc:creator>
  <cp:lastModifiedBy>efmadsen</cp:lastModifiedBy>
  <cp:revision>244</cp:revision>
  <cp:lastPrinted>2015-05-26T14:53:25Z</cp:lastPrinted>
  <dcterms:created xsi:type="dcterms:W3CDTF">2011-10-20T17:12:02Z</dcterms:created>
  <dcterms:modified xsi:type="dcterms:W3CDTF">2015-05-26T17:32:51Z</dcterms:modified>
</cp:coreProperties>
</file>