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3"/>
  </p:notesMasterIdLst>
  <p:handoutMasterIdLst>
    <p:handoutMasterId r:id="rId44"/>
  </p:handout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301" r:id="rId40"/>
    <p:sldId id="299" r:id="rId41"/>
    <p:sldId id="302" r:id="rId42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47" autoAdjust="0"/>
  </p:normalViewPr>
  <p:slideViewPr>
    <p:cSldViewPr>
      <p:cViewPr varScale="1">
        <p:scale>
          <a:sx n="90" d="100"/>
          <a:sy n="90" d="100"/>
        </p:scale>
        <p:origin x="-1157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FE2F4692-AB95-4039-9C09-F206D39E8BD8}" type="datetimeFigureOut">
              <a:rPr lang="en-US" smtClean="0"/>
              <a:t>6/13/2017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0A412891-2851-4CB5-A188-D05EE3B03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5752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F9699CD2-19FD-470B-AFD1-6679A2ABE506}" type="datetimeFigureOut">
              <a:rPr lang="en-US" smtClean="0"/>
              <a:t>6/13/2017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5D3CF68D-3854-4997-BD48-B8F3B7E8C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80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3CF68D-3854-4997-BD48-B8F3B7E8C46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646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8640" y="1371600"/>
            <a:ext cx="7635240" cy="3127375"/>
          </a:xfrm>
        </p:spPr>
        <p:txBody>
          <a:bodyPr anchor="b"/>
          <a:lstStyle>
            <a:lvl1pPr>
              <a:defRPr sz="48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64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C18A0-D81B-4928-BDBE-57522E60FA40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3581400" y="936171"/>
            <a:ext cx="4695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0" smtClean="0">
                <a:solidFill>
                  <a:schemeClr val="tx2"/>
                </a:solidFill>
                <a:latin typeface="+mj-lt"/>
              </a:rPr>
              <a:t>“</a:t>
            </a:r>
            <a:r>
              <a:rPr lang="en-US" b="0" i="1" smtClean="0">
                <a:solidFill>
                  <a:schemeClr val="tx2"/>
                </a:solidFill>
                <a:latin typeface="+mj-lt"/>
              </a:rPr>
              <a:t>Today’s Research, Our Future</a:t>
            </a:r>
            <a:r>
              <a:rPr lang="en-US" b="0" baseline="0" smtClean="0">
                <a:solidFill>
                  <a:schemeClr val="tx2"/>
                </a:solidFill>
                <a:latin typeface="+mj-lt"/>
              </a:rPr>
              <a:t>”</a:t>
            </a:r>
            <a:endParaRPr lang="en-US" b="0">
              <a:solidFill>
                <a:schemeClr val="tx2"/>
              </a:solidFill>
              <a:latin typeface="+mj-lt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001000" cy="4846320"/>
          </a:xfrm>
        </p:spPr>
        <p:txBody>
          <a:bodyPr/>
          <a:lstStyle>
            <a:lvl1pPr marL="274320" indent="-274320">
              <a:spcBef>
                <a:spcPts val="600"/>
              </a:spcBef>
              <a:tabLst/>
              <a:defRPr/>
            </a:lvl1pPr>
            <a:lvl2pPr marL="548640" indent="-274320">
              <a:spcBef>
                <a:spcPts val="300"/>
              </a:spcBef>
              <a:defRPr/>
            </a:lvl2pPr>
            <a:lvl3pPr marL="822960" indent="-274320">
              <a:spcBef>
                <a:spcPts val="300"/>
              </a:spcBef>
              <a:defRPr/>
            </a:lvl3pPr>
            <a:lvl4pPr marL="1097280" indent="-274320">
              <a:spcBef>
                <a:spcPts val="300"/>
              </a:spcBef>
              <a:defRPr/>
            </a:lvl4pPr>
            <a:lvl5pPr marL="1371600" indent="-274320">
              <a:spcBef>
                <a:spcPts val="30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28600" y="228600"/>
            <a:ext cx="8001000" cy="100584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C18A0-D81B-4928-BDBE-57522E60FA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3690937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76" y="2057400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C18A0-D81B-4928-BDBE-57522E60FA40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609600" y="914400"/>
            <a:ext cx="3146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smtClean="0">
                <a:solidFill>
                  <a:schemeClr val="tx2"/>
                </a:solidFill>
                <a:latin typeface="+mj-lt"/>
              </a:rPr>
              <a:t>“</a:t>
            </a:r>
            <a:r>
              <a:rPr lang="en-US" b="0" i="1" smtClean="0">
                <a:solidFill>
                  <a:schemeClr val="tx2"/>
                </a:solidFill>
                <a:latin typeface="+mj-lt"/>
              </a:rPr>
              <a:t>Today’s Research,</a:t>
            </a:r>
            <a:r>
              <a:rPr lang="en-US" b="0" i="1" baseline="0" smtClean="0">
                <a:solidFill>
                  <a:schemeClr val="tx2"/>
                </a:solidFill>
                <a:latin typeface="+mj-lt"/>
              </a:rPr>
              <a:t> Our Future</a:t>
            </a:r>
            <a:r>
              <a:rPr lang="en-US" b="0" baseline="0" smtClean="0">
                <a:solidFill>
                  <a:schemeClr val="tx2"/>
                </a:solidFill>
                <a:latin typeface="+mj-lt"/>
              </a:rPr>
              <a:t>”</a:t>
            </a:r>
            <a:endParaRPr lang="en-US" b="0">
              <a:solidFill>
                <a:schemeClr val="tx2"/>
              </a:solidFill>
              <a:latin typeface="+mj-l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001000" cy="100584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463040"/>
            <a:ext cx="3840480" cy="4663440"/>
          </a:xfrm>
        </p:spPr>
        <p:txBody>
          <a:bodyPr/>
          <a:lstStyle>
            <a:lvl1pPr marL="274320" indent="-274320">
              <a:spcBef>
                <a:spcPts val="600"/>
              </a:spcBef>
              <a:defRPr sz="2200"/>
            </a:lvl1pPr>
            <a:lvl2pPr marL="548640" indent="-274320">
              <a:spcBef>
                <a:spcPts val="300"/>
              </a:spcBef>
              <a:defRPr sz="2000"/>
            </a:lvl2pPr>
            <a:lvl3pPr marL="822960" indent="-274320">
              <a:spcBef>
                <a:spcPts val="300"/>
              </a:spcBef>
              <a:defRPr sz="1800"/>
            </a:lvl3pPr>
            <a:lvl4pPr marL="1371600" indent="-274320">
              <a:spcBef>
                <a:spcPts val="300"/>
              </a:spcBef>
              <a:defRPr sz="1600"/>
            </a:lvl4pPr>
            <a:lvl5pPr marL="1645920" indent="-274320">
              <a:spcBef>
                <a:spcPts val="300"/>
              </a:spcBef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89120" y="1463040"/>
            <a:ext cx="3840480" cy="4663440"/>
          </a:xfrm>
        </p:spPr>
        <p:txBody>
          <a:bodyPr/>
          <a:lstStyle>
            <a:lvl1pPr marL="274320" indent="-274320">
              <a:spcBef>
                <a:spcPts val="600"/>
              </a:spcBef>
              <a:defRPr sz="2200"/>
            </a:lvl1pPr>
            <a:lvl2pPr marL="548640" indent="-274320">
              <a:spcBef>
                <a:spcPts val="300"/>
              </a:spcBef>
              <a:defRPr sz="2000"/>
            </a:lvl2pPr>
            <a:lvl3pPr marL="822960" indent="-274320">
              <a:spcBef>
                <a:spcPts val="300"/>
              </a:spcBef>
              <a:defRPr sz="1800"/>
            </a:lvl3pPr>
            <a:lvl4pPr marL="1371600" indent="-274320">
              <a:spcBef>
                <a:spcPts val="300"/>
              </a:spcBef>
              <a:defRPr sz="1600"/>
            </a:lvl4pPr>
            <a:lvl5pPr marL="1645920" indent="-274320">
              <a:spcBef>
                <a:spcPts val="300"/>
              </a:spcBef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C18A0-D81B-4928-BDBE-57522E60FA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001000" cy="100584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463040"/>
            <a:ext cx="3840480" cy="639762"/>
          </a:xfrm>
          <a:ln>
            <a:solidFill>
              <a:schemeClr val="accent1">
                <a:shade val="50000"/>
              </a:schemeClr>
            </a:solidFill>
          </a:ln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2174875"/>
            <a:ext cx="3840480" cy="3951288"/>
          </a:xfrm>
        </p:spPr>
        <p:txBody>
          <a:bodyPr/>
          <a:lstStyle>
            <a:lvl1pPr marL="274320" indent="-274320">
              <a:spcBef>
                <a:spcPts val="600"/>
              </a:spcBef>
              <a:defRPr sz="2200"/>
            </a:lvl1pPr>
            <a:lvl2pPr marL="548640" indent="-274320">
              <a:spcBef>
                <a:spcPts val="600"/>
              </a:spcBef>
              <a:defRPr sz="2000"/>
            </a:lvl2pPr>
            <a:lvl3pPr marL="822960" indent="-274320">
              <a:spcBef>
                <a:spcPts val="300"/>
              </a:spcBef>
              <a:defRPr sz="1800"/>
            </a:lvl3pPr>
            <a:lvl4pPr marL="1097280" indent="-274320">
              <a:spcBef>
                <a:spcPts val="300"/>
              </a:spcBef>
              <a:defRPr sz="1600"/>
            </a:lvl4pPr>
            <a:lvl5pPr marL="1371600" indent="-274320">
              <a:spcBef>
                <a:spcPts val="300"/>
              </a:spcBef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89120" y="1463040"/>
            <a:ext cx="3840480" cy="639762"/>
          </a:xfrm>
          <a:ln>
            <a:solidFill>
              <a:schemeClr val="accent1">
                <a:shade val="50000"/>
              </a:schemeClr>
            </a:solidFill>
          </a:ln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89120" y="2174875"/>
            <a:ext cx="3840480" cy="3951288"/>
          </a:xfrm>
        </p:spPr>
        <p:txBody>
          <a:bodyPr/>
          <a:lstStyle>
            <a:lvl1pPr marL="274320" indent="-274320">
              <a:spcBef>
                <a:spcPts val="600"/>
              </a:spcBef>
              <a:defRPr sz="2200"/>
            </a:lvl1pPr>
            <a:lvl2pPr marL="548640" indent="-274320">
              <a:spcBef>
                <a:spcPts val="300"/>
              </a:spcBef>
              <a:defRPr sz="2000"/>
            </a:lvl2pPr>
            <a:lvl3pPr marL="822960" indent="-274320">
              <a:spcBef>
                <a:spcPts val="300"/>
              </a:spcBef>
              <a:defRPr sz="1800"/>
            </a:lvl3pPr>
            <a:lvl4pPr marL="1097280" indent="-274320">
              <a:spcBef>
                <a:spcPts val="300"/>
              </a:spcBef>
              <a:defRPr sz="1600"/>
            </a:lvl4pPr>
            <a:lvl5pPr marL="1371600" indent="-274320">
              <a:spcBef>
                <a:spcPts val="300"/>
              </a:spcBef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C18A0-D81B-4928-BDBE-57522E60FA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001000" cy="100584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C18A0-D81B-4928-BDBE-57522E60FA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C18A0-D81B-4928-BDBE-57522E60FA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5760" y="228600"/>
            <a:ext cx="786384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" y="1554480"/>
            <a:ext cx="786384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682954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827734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6BEC18A0-D81B-4928-BDBE-57522E60FA4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549640" y="228600"/>
            <a:ext cx="461665" cy="53340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b="1" smtClean="0">
                <a:solidFill>
                  <a:schemeClr val="bg1"/>
                </a:solidFill>
              </a:rPr>
              <a:t>Research </a:t>
            </a:r>
            <a:r>
              <a:rPr lang="en-US" b="1" dirty="0" smtClean="0">
                <a:solidFill>
                  <a:schemeClr val="bg1"/>
                </a:solidFill>
              </a:rPr>
              <a:t>Administration </a:t>
            </a:r>
            <a:r>
              <a:rPr lang="en-US" b="1" smtClean="0">
                <a:solidFill>
                  <a:schemeClr val="bg1"/>
                </a:solidFill>
              </a:rPr>
              <a:t>Day</a:t>
            </a:r>
            <a:r>
              <a:rPr lang="en-US" b="1" baseline="0" smtClean="0">
                <a:solidFill>
                  <a:schemeClr val="bg1"/>
                </a:solidFill>
              </a:rPr>
              <a:t> </a:t>
            </a:r>
            <a:r>
              <a:rPr lang="en-US" b="1" smtClean="0">
                <a:solidFill>
                  <a:schemeClr val="bg1"/>
                </a:solidFill>
              </a:rPr>
              <a:t>2017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19088"/>
            <a:ext cx="1371600" cy="40868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463040" y="6419088"/>
            <a:ext cx="1774703" cy="3657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Research Services Office</a:t>
            </a:r>
          </a:p>
          <a:p>
            <a:r>
              <a:rPr lang="en-US" sz="1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Together we make it happen</a:t>
            </a:r>
            <a:endParaRPr lang="en-US" sz="10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81600" y="6475942"/>
            <a:ext cx="3048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 smtClean="0">
                <a:solidFill>
                  <a:schemeClr val="tx2"/>
                </a:solidFill>
                <a:latin typeface="+mn-lt"/>
              </a:rPr>
              <a:t>Research Administration</a:t>
            </a:r>
            <a:r>
              <a:rPr lang="en-US" sz="1200" b="1" baseline="0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en-US" sz="1200" b="1" baseline="0" smtClean="0">
                <a:solidFill>
                  <a:schemeClr val="tx2"/>
                </a:solidFill>
                <a:latin typeface="+mn-lt"/>
              </a:rPr>
              <a:t>Day May 31, 2017</a:t>
            </a:r>
            <a:endParaRPr lang="en-US" sz="1200" b="1" dirty="0">
              <a:solidFill>
                <a:schemeClr val="tx2"/>
              </a:solidFill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rsossh@ualberta.ca" TargetMode="External"/><Relationship Id="rId2" Type="http://schemas.openxmlformats.org/officeDocument/2006/relationships/hyperlink" Target="mailto:rsonse@ualberta.ca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rsohs@ualberta.ca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esearch.ualberta.ca/OfficeoftheVice-PresidentResearch.aspx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serc-crsng.gc.ca/Professors-Professeurs/FinancialAdminGuide-GuideAdminFinancier/AnnualFunding-FinancementAnnuel_eng.asp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so.ualberta.ca/" TargetMode="External"/><Relationship Id="rId2" Type="http://schemas.openxmlformats.org/officeDocument/2006/relationships/hyperlink" Target="http://www.rso.ualberta.ca/en/ContactRSO/RFOs.aspx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s://docs.google.com/a/ualberta.ca/forms/d/e/1FAIpQLSf0k8UFZx4g6UgyKSikQp4KNW7h80sb5Vj6L6FTXbxXBsSF5g/viewform?c=0&amp;w=1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oliciesonline.ualberta.ca/policiesprocedures/policies/research-policy.pdf" TargetMode="External"/><Relationship Id="rId2" Type="http://schemas.openxmlformats.org/officeDocument/2006/relationships/hyperlink" Target="https://policiesonline.ualberta.ca/PoliciesProcedures/Procedures/Research-Administration-Roles-and-Responsibilities-Procedure.pdf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policiesonline.ualberta.ca/PoliciesProcedures/Procedures/Eligibility-to-Apply-for-and-Hold-Research-Funding-Procedure.pdf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so.ualberta.ca/Applying/ApplicationsProposals/Signatures.aspx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6789" y="1371600"/>
            <a:ext cx="6161146" cy="4892675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en-US" smtClean="0"/>
              <a:t>Overview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C18A0-D81B-4928-BDBE-57522E60FA40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3050044" y="609600"/>
            <a:ext cx="2592684" cy="57660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/>
              <a:t>Research Services Office</a:t>
            </a:r>
            <a:endParaRPr lang="en-CA" sz="2000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297362" y="1261620"/>
            <a:ext cx="0" cy="20738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2605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C18A0-D81B-4928-BDBE-57522E60FA40}" type="slidenum">
              <a:rPr lang="en-US" smtClean="0"/>
              <a:t>10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16633"/>
            <a:ext cx="6480720" cy="616876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H="1">
            <a:off x="3059832" y="2057226"/>
            <a:ext cx="576064" cy="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3059832" y="2209626"/>
            <a:ext cx="576064" cy="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63105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39" y="1371600"/>
            <a:ext cx="8105775" cy="3562350"/>
          </a:xfrm>
          <a:prstGeom prst="rect">
            <a:avLst/>
          </a:prstGeom>
        </p:spPr>
      </p:pic>
      <p:sp>
        <p:nvSpPr>
          <p:cNvPr id="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Create New Application Proposal/Project Request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C18A0-D81B-4928-BDBE-57522E60FA40}" type="slidenum">
              <a:rPr lang="en-US" smtClean="0"/>
              <a:pPr/>
              <a:t>11</a:t>
            </a:fld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2145988" y="2652005"/>
            <a:ext cx="504056" cy="18002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21509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C18A0-D81B-4928-BDBE-57522E60FA40}" type="slidenum">
              <a:rPr lang="en-US" smtClean="0"/>
              <a:t>12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25819"/>
            <a:ext cx="8316416" cy="5435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3783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4664"/>
            <a:ext cx="8388424" cy="553276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C18A0-D81B-4928-BDBE-57522E60FA40}" type="slidenum">
              <a:rPr lang="en-US" smtClean="0"/>
              <a:t>13</a:t>
            </a:fld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6588224" y="5753869"/>
            <a:ext cx="648072" cy="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96005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C18A0-D81B-4928-BDBE-57522E60FA40}" type="slidenum">
              <a:rPr lang="en-US" smtClean="0"/>
              <a:t>14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594" y="0"/>
            <a:ext cx="4887654" cy="6311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9013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mtClean="0"/>
              <a:t>Send scanned copy of </a:t>
            </a:r>
            <a:r>
              <a:rPr lang="en-US" b="1" smtClean="0"/>
              <a:t>complete</a:t>
            </a:r>
            <a:r>
              <a:rPr lang="en-US" smtClean="0"/>
              <a:t> application with signature page(s) to Faculty-specific application mailbox:</a:t>
            </a:r>
          </a:p>
          <a:p>
            <a:pPr lvl="1"/>
            <a:r>
              <a:rPr lang="en-US" smtClean="0">
                <a:hlinkClick r:id="rId2"/>
              </a:rPr>
              <a:t>rsonse@ualberta.ca</a:t>
            </a:r>
            <a:endParaRPr lang="en-US" smtClean="0"/>
          </a:p>
          <a:p>
            <a:pPr lvl="1"/>
            <a:r>
              <a:rPr lang="en-US" smtClean="0">
                <a:hlinkClick r:id="rId3"/>
              </a:rPr>
              <a:t>rsossh@ualberta.ca</a:t>
            </a:r>
            <a:endParaRPr lang="en-US" smtClean="0"/>
          </a:p>
          <a:p>
            <a:pPr lvl="1"/>
            <a:r>
              <a:rPr lang="en-US" smtClean="0">
                <a:hlinkClick r:id="rId4"/>
              </a:rPr>
              <a:t>rsohs@ualberta.ca</a:t>
            </a:r>
            <a:endParaRPr lang="en-US" smtClean="0"/>
          </a:p>
          <a:p>
            <a:pPr>
              <a:spcBef>
                <a:spcPts val="900"/>
              </a:spcBef>
            </a:pPr>
            <a:r>
              <a:rPr lang="en-US" smtClean="0"/>
              <a:t>Only send funding applications to application mailboxes</a:t>
            </a:r>
          </a:p>
          <a:p>
            <a:pPr>
              <a:spcBef>
                <a:spcPts val="900"/>
              </a:spcBef>
            </a:pPr>
            <a:r>
              <a:rPr lang="en-US" smtClean="0"/>
              <a:t>Other requests (Amendments, Subgrants, Authorized OE, etc.) should be sent to your RF</a:t>
            </a:r>
          </a:p>
          <a:p>
            <a:pPr>
              <a:spcBef>
                <a:spcPts val="900"/>
              </a:spcBef>
            </a:pPr>
            <a:r>
              <a:rPr lang="en-US" smtClean="0"/>
              <a:t>Don’t send paper copies of applications to RSO unless the sponsor requires original signature</a:t>
            </a:r>
          </a:p>
          <a:p>
            <a:pPr>
              <a:spcBef>
                <a:spcPts val="900"/>
              </a:spcBef>
            </a:pPr>
            <a:r>
              <a:rPr lang="en-US" smtClean="0"/>
              <a:t>RSO will review, request any changes and then approve the application</a:t>
            </a:r>
          </a:p>
          <a:p>
            <a:pPr>
              <a:spcBef>
                <a:spcPts val="900"/>
              </a:spcBef>
            </a:pPr>
            <a:r>
              <a:rPr lang="en-US" smtClean="0"/>
              <a:t>Application can then be submitted to sponsor</a:t>
            </a:r>
          </a:p>
          <a:p>
            <a:endParaRPr lang="en-US" smtClean="0"/>
          </a:p>
          <a:p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Sending Signed Applications to RSO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C18A0-D81B-4928-BDBE-57522E60FA4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7866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9200" y="1133179"/>
            <a:ext cx="6161146" cy="4892675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en-US" smtClean="0"/>
              <a:t>The Sponsor’s Decision and Project Setup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C18A0-D81B-4928-BDBE-57522E60FA40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8531788" y="5827734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BEC18A0-D81B-4928-BDBE-57522E60FA40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474720" y="4251960"/>
            <a:ext cx="3657600" cy="21031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780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RSO is not always copied on these by sponsor. Please email NOA to your RF (with proposal #) for processing if RSO not copied</a:t>
            </a:r>
          </a:p>
          <a:p>
            <a:pPr>
              <a:spcBef>
                <a:spcPts val="1200"/>
              </a:spcBef>
            </a:pPr>
            <a:r>
              <a:rPr lang="en-US" smtClean="0"/>
              <a:t>Can be a simple award letter or a complex agreement (researchers must not sign agreements without prior RSO review)</a:t>
            </a:r>
          </a:p>
          <a:p>
            <a:pPr>
              <a:spcBef>
                <a:spcPts val="1200"/>
              </a:spcBef>
            </a:pPr>
            <a:r>
              <a:rPr lang="en-US" smtClean="0"/>
              <a:t>If you receive an NOA for an application that was not reviewed/signed by RSO prior to submission:</a:t>
            </a:r>
          </a:p>
          <a:p>
            <a:pPr lvl="1"/>
            <a:r>
              <a:rPr lang="en-US" smtClean="0"/>
              <a:t>create a New Application/Proposal/Project Request </a:t>
            </a:r>
          </a:p>
          <a:p>
            <a:pPr lvl="1"/>
            <a:r>
              <a:rPr lang="en-US" smtClean="0"/>
              <a:t>submit a copy of the full application/proposal/budget and signature page to RSO along with the NOA</a:t>
            </a:r>
          </a:p>
          <a:p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Notice of Award (NOA)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C18A0-D81B-4928-BDBE-57522E60FA40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6287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RSO reviews the terms and conditions of award to finalize setup</a:t>
            </a:r>
          </a:p>
          <a:p>
            <a:pPr>
              <a:spcBef>
                <a:spcPts val="1200"/>
              </a:spcBef>
            </a:pPr>
            <a:r>
              <a:rPr lang="en-US" smtClean="0"/>
              <a:t>Confirms certifications in place (ethics, biohazard, stem cell research). </a:t>
            </a:r>
            <a:r>
              <a:rPr lang="en-US" smtClean="0">
                <a:solidFill>
                  <a:srgbClr val="FF0000"/>
                </a:solidFill>
              </a:rPr>
              <a:t>This is the #1 delay in award activation</a:t>
            </a:r>
          </a:p>
          <a:p>
            <a:pPr lvl="1"/>
            <a:r>
              <a:rPr lang="en-US" smtClean="0"/>
              <a:t>Animal and Human certifications provided by the Research Ethics Office (REO)</a:t>
            </a:r>
          </a:p>
          <a:p>
            <a:pPr lvl="1"/>
            <a:r>
              <a:rPr lang="en-US" smtClean="0"/>
              <a:t>Biohazard Certification provided by Office of Environment, Health &amp; Safety (EHS)</a:t>
            </a:r>
          </a:p>
          <a:p>
            <a:pPr>
              <a:spcBef>
                <a:spcPts val="1200"/>
              </a:spcBef>
            </a:pPr>
            <a:r>
              <a:rPr lang="en-US" smtClean="0"/>
              <a:t>RSO staff activate Project</a:t>
            </a:r>
          </a:p>
          <a:p>
            <a:pPr>
              <a:spcBef>
                <a:spcPts val="1200"/>
              </a:spcBef>
            </a:pPr>
            <a:r>
              <a:rPr lang="en-US" smtClean="0"/>
              <a:t>RSO sends a New Project Activation Notification email to PI/Holder, Project Administrator, Dept/Faculty contacts, and RF</a:t>
            </a:r>
          </a:p>
          <a:p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Award Setup and Activation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C18A0-D81B-4928-BDBE-57522E60FA40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0243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5969" y="1005839"/>
            <a:ext cx="6903422" cy="512064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65760" y="228600"/>
            <a:ext cx="7863840" cy="1005840"/>
          </a:xfrm>
        </p:spPr>
        <p:txBody>
          <a:bodyPr anchor="t" anchorCtr="0"/>
          <a:lstStyle/>
          <a:p>
            <a:r>
              <a:rPr lang="en-CA" smtClean="0"/>
              <a:t>New Project Activation Notification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C18A0-D81B-4928-BDBE-57522E60FA40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0439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en-CA" smtClean="0"/>
              <a:t>A central unit on campus under the </a:t>
            </a:r>
            <a:r>
              <a:rPr lang="en-US" smtClean="0">
                <a:hlinkClick r:id="rId2"/>
              </a:rPr>
              <a:t>Office of the Vice President (Research)</a:t>
            </a:r>
            <a:endParaRPr lang="en-CA" smtClean="0"/>
          </a:p>
          <a:p>
            <a:pPr>
              <a:lnSpc>
                <a:spcPct val="110000"/>
              </a:lnSpc>
            </a:pPr>
            <a:r>
              <a:rPr lang="en-CA" smtClean="0"/>
              <a:t>Responsible for administering research funding at the University of Alberta (UofA)</a:t>
            </a:r>
          </a:p>
          <a:p>
            <a:endParaRPr lang="en-CA" smtClean="0"/>
          </a:p>
          <a:p>
            <a:endParaRPr lang="en-CA" smtClean="0"/>
          </a:p>
          <a:p>
            <a:endParaRPr lang="en-CA" smtClean="0"/>
          </a:p>
          <a:p>
            <a:endParaRPr lang="en-CA" smtClean="0"/>
          </a:p>
          <a:p>
            <a:endParaRPr lang="en-CA" smtClean="0"/>
          </a:p>
          <a:p>
            <a:endParaRPr lang="en-CA" smtClean="0"/>
          </a:p>
          <a:p>
            <a:endParaRPr lang="en-CA" smtClean="0"/>
          </a:p>
          <a:p>
            <a:pPr>
              <a:lnSpc>
                <a:spcPct val="110000"/>
              </a:lnSpc>
              <a:spcBef>
                <a:spcPts val="3000"/>
              </a:spcBef>
            </a:pPr>
            <a:r>
              <a:rPr lang="en-CA" smtClean="0">
                <a:solidFill>
                  <a:srgbClr val="FF0000"/>
                </a:solidFill>
              </a:rPr>
              <a:t>Helps the research community find, apply for, receive and manage research funding</a:t>
            </a:r>
            <a:endParaRPr lang="en-CA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Research Services Office (RSO)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C18A0-D81B-4928-BDBE-57522E60FA40}" type="slidenum">
              <a:rPr lang="en-US" smtClean="0"/>
              <a:pPr/>
              <a:t>2</a:t>
            </a:fld>
            <a:endParaRPr lang="en-US"/>
          </a:p>
        </p:txBody>
      </p:sp>
      <p:grpSp>
        <p:nvGrpSpPr>
          <p:cNvPr id="31" name="Group 30"/>
          <p:cNvGrpSpPr/>
          <p:nvPr/>
        </p:nvGrpSpPr>
        <p:grpSpPr>
          <a:xfrm>
            <a:off x="822960" y="2719607"/>
            <a:ext cx="6934788" cy="2701392"/>
            <a:chOff x="559678" y="2366223"/>
            <a:chExt cx="6934788" cy="2801797"/>
          </a:xfrm>
        </p:grpSpPr>
        <p:sp>
          <p:nvSpPr>
            <p:cNvPr id="7" name="TextBox 6"/>
            <p:cNvSpPr txBox="1"/>
            <p:nvPr/>
          </p:nvSpPr>
          <p:spPr>
            <a:xfrm>
              <a:off x="3779911" y="2366223"/>
              <a:ext cx="1096839" cy="47882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CA" sz="1200" b="1" dirty="0" smtClean="0"/>
                <a:t>Vice President</a:t>
              </a:r>
            </a:p>
            <a:p>
              <a:pPr algn="ctr"/>
              <a:r>
                <a:rPr lang="en-CA" sz="1200" b="1" dirty="0" smtClean="0"/>
                <a:t>(Research)</a:t>
              </a:r>
              <a:endParaRPr lang="en-CA" sz="1200" b="1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466322" y="3164996"/>
              <a:ext cx="1726883" cy="28729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CA" sz="1200" b="1" dirty="0" smtClean="0"/>
                <a:t>Research Services Office</a:t>
              </a:r>
              <a:endParaRPr lang="en-CA" sz="1200" b="1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298913" y="3736116"/>
              <a:ext cx="1266283" cy="1053413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1200" b="1" dirty="0" smtClean="0"/>
                <a:t>Contracts &amp;</a:t>
              </a:r>
            </a:p>
            <a:p>
              <a:pPr algn="ctr"/>
              <a:r>
                <a:rPr lang="en-CA" sz="1200" b="1" dirty="0" smtClean="0"/>
                <a:t>Agreements</a:t>
              </a:r>
            </a:p>
            <a:p>
              <a:pPr algn="ctr"/>
              <a:r>
                <a:rPr lang="en-CA" sz="1200" dirty="0" smtClean="0"/>
                <a:t>(Single sponsor agreements)</a:t>
              </a:r>
            </a:p>
            <a:p>
              <a:pPr algn="ctr"/>
              <a:endParaRPr lang="en-CA" sz="12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59678" y="3722412"/>
              <a:ext cx="1514069" cy="1053413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CA" sz="1200" b="1" dirty="0" smtClean="0"/>
                <a:t>Research Facilitation</a:t>
              </a:r>
            </a:p>
            <a:p>
              <a:pPr algn="ctr"/>
              <a:r>
                <a:rPr lang="en-CA" sz="1200" b="1" dirty="0" smtClean="0"/>
                <a:t>And Strategic </a:t>
              </a:r>
            </a:p>
            <a:p>
              <a:pPr algn="ctr"/>
              <a:r>
                <a:rPr lang="en-CA" sz="1200" b="1" dirty="0" smtClean="0"/>
                <a:t>Initiatives</a:t>
              </a:r>
            </a:p>
            <a:p>
              <a:pPr algn="ctr"/>
              <a:r>
                <a:rPr lang="en-CA" sz="1200" dirty="0" smtClean="0"/>
                <a:t>(Research Facilitation</a:t>
              </a:r>
            </a:p>
            <a:p>
              <a:pPr algn="ctr"/>
              <a:r>
                <a:rPr lang="en-CA" sz="1200" dirty="0" smtClean="0"/>
                <a:t>Services)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779910" y="3731548"/>
              <a:ext cx="1122268" cy="1436472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1200" b="1" dirty="0" smtClean="0"/>
                <a:t>Partnerships &amp;</a:t>
              </a:r>
            </a:p>
            <a:p>
              <a:pPr algn="ctr"/>
              <a:r>
                <a:rPr lang="en-CA" sz="1200" b="1" dirty="0" smtClean="0"/>
                <a:t>Institutional Projects</a:t>
              </a:r>
            </a:p>
            <a:p>
              <a:pPr algn="ctr"/>
              <a:r>
                <a:rPr lang="en-CA" sz="1200" dirty="0" smtClean="0"/>
                <a:t>(Multi sponsor agreements, institutional awards)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054578" y="3731547"/>
              <a:ext cx="1122268" cy="1244943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1200" b="1" dirty="0" smtClean="0"/>
                <a:t>Finance &amp; Information Management</a:t>
              </a:r>
            </a:p>
            <a:p>
              <a:pPr algn="ctr"/>
              <a:r>
                <a:rPr lang="en-CA" sz="1200" dirty="0" smtClean="0"/>
                <a:t>(Finance and quality assurance)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372198" y="3722412"/>
              <a:ext cx="1122268" cy="28729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1200" b="1" dirty="0" smtClean="0"/>
                <a:t>Legal Counsel</a:t>
              </a:r>
              <a:endParaRPr lang="en-CA" sz="1200" b="1" dirty="0"/>
            </a:p>
          </p:txBody>
        </p:sp>
        <p:cxnSp>
          <p:nvCxnSpPr>
            <p:cNvPr id="15" name="Straight Connector 14"/>
            <p:cNvCxnSpPr>
              <a:stCxn id="7" idx="2"/>
              <a:endCxn id="8" idx="0"/>
            </p:cNvCxnSpPr>
            <p:nvPr/>
          </p:nvCxnSpPr>
          <p:spPr>
            <a:xfrm>
              <a:off x="4328331" y="2845047"/>
              <a:ext cx="1433" cy="31994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8" idx="2"/>
              <a:endCxn id="11" idx="0"/>
            </p:cNvCxnSpPr>
            <p:nvPr/>
          </p:nvCxnSpPr>
          <p:spPr>
            <a:xfrm>
              <a:off x="4329764" y="3452290"/>
              <a:ext cx="11280" cy="27925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1316709" y="3586771"/>
              <a:ext cx="561662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endCxn id="13" idx="0"/>
            </p:cNvCxnSpPr>
            <p:nvPr/>
          </p:nvCxnSpPr>
          <p:spPr>
            <a:xfrm>
              <a:off x="6933332" y="3586771"/>
              <a:ext cx="0" cy="13564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endCxn id="12" idx="0"/>
            </p:cNvCxnSpPr>
            <p:nvPr/>
          </p:nvCxnSpPr>
          <p:spPr>
            <a:xfrm>
              <a:off x="5615712" y="3586771"/>
              <a:ext cx="0" cy="1447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2771799" y="3586771"/>
              <a:ext cx="0" cy="13564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5963464" y="2458555"/>
              <a:ext cx="1122268" cy="28729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1200" b="1" dirty="0" smtClean="0"/>
                <a:t>TEC Edmonton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388717" y="2366223"/>
              <a:ext cx="1122268" cy="47882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1200" b="1" dirty="0" smtClean="0"/>
                <a:t>Research Ethics Office</a:t>
              </a:r>
            </a:p>
          </p:txBody>
        </p:sp>
        <p:cxnSp>
          <p:nvCxnSpPr>
            <p:cNvPr id="22" name="Straight Connector 21"/>
            <p:cNvCxnSpPr>
              <a:stCxn id="19" idx="1"/>
              <a:endCxn id="7" idx="3"/>
            </p:cNvCxnSpPr>
            <p:nvPr/>
          </p:nvCxnSpPr>
          <p:spPr>
            <a:xfrm flipH="1">
              <a:off x="4876750" y="2602203"/>
              <a:ext cx="1086714" cy="343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7" idx="1"/>
              <a:endCxn id="20" idx="3"/>
            </p:cNvCxnSpPr>
            <p:nvPr/>
          </p:nvCxnSpPr>
          <p:spPr>
            <a:xfrm flipH="1">
              <a:off x="2510985" y="2605636"/>
              <a:ext cx="126892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1316708" y="3581317"/>
              <a:ext cx="1" cy="14934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07747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en-US" smtClean="0"/>
              <a:t>Advice Notice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C18A0-D81B-4928-BDBE-57522E60FA40}" type="slidenum">
              <a:rPr lang="en-US" smtClean="0"/>
              <a:t>20</a:t>
            </a:fld>
            <a:endParaRPr lang="en-US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96752"/>
            <a:ext cx="7864475" cy="2551009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910397"/>
            <a:ext cx="5322888" cy="273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43426"/>
            <a:ext cx="5386183" cy="631505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5716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228600"/>
            <a:ext cx="8001000" cy="1005840"/>
          </a:xfrm>
        </p:spPr>
        <p:txBody>
          <a:bodyPr anchor="t" anchorCtr="0"/>
          <a:lstStyle/>
          <a:p>
            <a:r>
              <a:rPr lang="en-US" smtClean="0"/>
              <a:t>Managing the Award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C18A0-D81B-4928-BDBE-57522E60FA40}" type="slidenum">
              <a:rPr lang="en-US" smtClean="0"/>
              <a:t>21</a:t>
            </a:fld>
            <a:endParaRPr lang="en-US"/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8531788" y="5827734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BEC18A0-D81B-4928-BDBE-57522E60FA40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058" y="1143000"/>
            <a:ext cx="5949244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1106424" y="2788920"/>
            <a:ext cx="2592288" cy="290279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429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eTRAC (electronic Tracking of Research Awards and Contracts)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C18A0-D81B-4928-BDBE-57522E60FA40}" type="slidenum">
              <a:rPr lang="en-US" smtClean="0"/>
              <a:pPr/>
              <a:t>22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323527" y="2834640"/>
            <a:ext cx="7864475" cy="3347958"/>
            <a:chOff x="323527" y="2907439"/>
            <a:chExt cx="7864475" cy="3347958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7" y="2907439"/>
              <a:ext cx="7864475" cy="33479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405353" y="5344998"/>
              <a:ext cx="631595" cy="273377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4158792" y="5340284"/>
              <a:ext cx="1063657" cy="273377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48640" y="1280160"/>
            <a:ext cx="2673825" cy="1457267"/>
            <a:chOff x="548640" y="1280160"/>
            <a:chExt cx="2673825" cy="145726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40" y="1280160"/>
              <a:ext cx="2673825" cy="1457267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757355" y="1965960"/>
              <a:ext cx="2069184" cy="378230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819149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0" y="365760"/>
            <a:ext cx="4663440" cy="5916958"/>
          </a:xfrm>
        </p:spPr>
      </p:pic>
      <p:sp>
        <p:nvSpPr>
          <p:cNvPr id="6" name="Title 2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en-CA" smtClean="0"/>
              <a:t>eTRAC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C18A0-D81B-4928-BDBE-57522E60FA40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3854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1788" y="6044551"/>
            <a:ext cx="548640" cy="396240"/>
          </a:xfrm>
        </p:spPr>
        <p:txBody>
          <a:bodyPr/>
          <a:lstStyle/>
          <a:p>
            <a:fld id="{6BEC18A0-D81B-4928-BDBE-57522E60FA40}" type="slidenum">
              <a:rPr lang="en-US" smtClean="0"/>
              <a:t>24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95" y="756863"/>
            <a:ext cx="8362566" cy="568863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6695" y="756863"/>
            <a:ext cx="8362566" cy="5688632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en-US" smtClean="0"/>
              <a:t>eTRAC Expenditure Details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183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smtClean="0"/>
              <a:t>Track proposals and funded research projects</a:t>
            </a:r>
          </a:p>
          <a:p>
            <a:pPr>
              <a:spcBef>
                <a:spcPts val="1200"/>
              </a:spcBef>
            </a:pPr>
            <a:r>
              <a:rPr lang="en-US" smtClean="0"/>
              <a:t>Track project-specific information</a:t>
            </a:r>
          </a:p>
          <a:p>
            <a:pPr>
              <a:spcBef>
                <a:spcPts val="1200"/>
              </a:spcBef>
            </a:pPr>
            <a:r>
              <a:rPr lang="en-US" smtClean="0"/>
              <a:t>Amendments to award (end date extension, increase to awarded amount, change of PI, co-applicants, holder)</a:t>
            </a:r>
          </a:p>
          <a:p>
            <a:pPr>
              <a:spcBef>
                <a:spcPts val="1200"/>
              </a:spcBef>
            </a:pPr>
            <a:r>
              <a:rPr lang="en-US" smtClean="0"/>
              <a:t>Sub-grants or transfers of portions of funding to participating institutions</a:t>
            </a:r>
          </a:p>
          <a:p>
            <a:pPr>
              <a:spcBef>
                <a:spcPts val="1200"/>
              </a:spcBef>
            </a:pPr>
            <a:r>
              <a:rPr lang="en-US" smtClean="0"/>
              <a:t>Authorized Overexpenditure (OE) request</a:t>
            </a:r>
          </a:p>
          <a:p>
            <a:endParaRPr lang="en-US" smtClean="0"/>
          </a:p>
          <a:p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Researcher Home Page (RHP)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C18A0-D81B-4928-BDBE-57522E60FA40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5345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en-CA" smtClean="0"/>
              <a:t>RHP </a:t>
            </a:r>
            <a:r>
              <a:rPr lang="en-CA">
                <a:latin typeface="Courier New"/>
                <a:cs typeface="Courier New"/>
              </a:rPr>
              <a:t>-</a:t>
            </a:r>
            <a:r>
              <a:rPr lang="en-CA" smtClean="0"/>
              <a:t> Track Proposals and Projects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C18A0-D81B-4928-BDBE-57522E60FA40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2" y="868680"/>
            <a:ext cx="8408709" cy="542603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8852" y="2078610"/>
            <a:ext cx="1480010" cy="27337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4455736"/>
            <a:ext cx="1480010" cy="27337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6051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C18A0-D81B-4928-BDBE-57522E60FA40}" type="slidenum">
              <a:rPr lang="en-US" smtClean="0"/>
              <a:t>27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759" y="868088"/>
            <a:ext cx="5758649" cy="5527948"/>
          </a:xfrm>
          <a:prstGeom prst="rect">
            <a:avLst/>
          </a:prstGeom>
        </p:spPr>
      </p:pic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228600" y="228600"/>
            <a:ext cx="7863840" cy="1005840"/>
          </a:xfrm>
        </p:spPr>
        <p:txBody>
          <a:bodyPr anchor="t" anchorCtr="0"/>
          <a:lstStyle/>
          <a:p>
            <a:r>
              <a:rPr lang="en-CA" smtClean="0"/>
              <a:t>RHP </a:t>
            </a:r>
            <a:r>
              <a:rPr lang="en-CA" smtClean="0">
                <a:latin typeface="Courier New"/>
                <a:cs typeface="Courier New"/>
              </a:rPr>
              <a:t>-</a:t>
            </a:r>
            <a:r>
              <a:rPr lang="en-CA" smtClean="0"/>
              <a:t> Track Project-specific Information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908860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228600"/>
            <a:ext cx="7863840" cy="1005840"/>
          </a:xfrm>
        </p:spPr>
        <p:txBody>
          <a:bodyPr anchor="t" anchorCtr="0"/>
          <a:lstStyle/>
          <a:p>
            <a:r>
              <a:rPr lang="en-CA" smtClean="0"/>
              <a:t>RHP </a:t>
            </a:r>
            <a:r>
              <a:rPr lang="en-CA">
                <a:latin typeface="Courier New"/>
                <a:cs typeface="Courier New"/>
              </a:rPr>
              <a:t>-</a:t>
            </a:r>
            <a:r>
              <a:rPr lang="en-CA" smtClean="0"/>
              <a:t> Track Project-specific Information </a:t>
            </a:r>
            <a:r>
              <a:rPr lang="en-CA" sz="2800" i="1" smtClean="0"/>
              <a:t>cont’d</a:t>
            </a:r>
            <a:endParaRPr lang="en-CA" sz="28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C18A0-D81B-4928-BDBE-57522E60FA40}" type="slidenum">
              <a:rPr lang="en-US" smtClean="0"/>
              <a:t>28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8720"/>
            <a:ext cx="8412480" cy="443415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28600" y="4709160"/>
            <a:ext cx="365760" cy="41148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8291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en-CA"/>
              <a:t>RHP </a:t>
            </a:r>
            <a:r>
              <a:rPr lang="en-CA">
                <a:latin typeface="Courier New"/>
                <a:cs typeface="Courier New"/>
              </a:rPr>
              <a:t>-</a:t>
            </a:r>
            <a:r>
              <a:rPr lang="en-CA"/>
              <a:t> Track Project-specific Information </a:t>
            </a:r>
            <a:r>
              <a:rPr lang="en-CA" sz="2800" i="1"/>
              <a:t>cont’d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C18A0-D81B-4928-BDBE-57522E60FA40}" type="slidenum">
              <a:rPr lang="en-US" smtClean="0"/>
              <a:t>29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24" y="1188720"/>
            <a:ext cx="8296275" cy="497205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21528" y="2286000"/>
            <a:ext cx="8041065" cy="106994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046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smtClean="0"/>
              <a:t>RSO first point-of-contact for Researchers on end to end research administration</a:t>
            </a:r>
          </a:p>
          <a:p>
            <a:pPr>
              <a:spcBef>
                <a:spcPts val="1200"/>
              </a:spcBef>
            </a:pPr>
            <a:r>
              <a:rPr lang="en-US" smtClean="0"/>
              <a:t>Provide pre-and post-award support to Researchers</a:t>
            </a:r>
          </a:p>
          <a:p>
            <a:pPr>
              <a:spcBef>
                <a:spcPts val="1200"/>
              </a:spcBef>
            </a:pPr>
            <a:r>
              <a:rPr lang="en-US" smtClean="0"/>
              <a:t>Provide institutional sign off on research applications/proposals</a:t>
            </a:r>
          </a:p>
          <a:p>
            <a:pPr>
              <a:spcBef>
                <a:spcPts val="1200"/>
              </a:spcBef>
            </a:pPr>
            <a:r>
              <a:rPr lang="en-US" smtClean="0"/>
              <a:t>Advise on sponsor guidelines and UofA policy</a:t>
            </a:r>
          </a:p>
          <a:p>
            <a:pPr>
              <a:spcBef>
                <a:spcPts val="1200"/>
              </a:spcBef>
            </a:pPr>
            <a:r>
              <a:rPr lang="en-US" smtClean="0"/>
              <a:t>Troubleshoot research-related problems</a:t>
            </a:r>
          </a:p>
          <a:p>
            <a:pPr>
              <a:spcBef>
                <a:spcPts val="1200"/>
              </a:spcBef>
            </a:pPr>
            <a:r>
              <a:rPr lang="en-US" smtClean="0"/>
              <a:t>Educate via workshops and one-on-one training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Research Facilitators (RF)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C18A0-D81B-4928-BDBE-57522E60FA4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603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en-CA"/>
              <a:t>RHP </a:t>
            </a:r>
            <a:r>
              <a:rPr lang="en-CA">
                <a:latin typeface="Courier New"/>
                <a:cs typeface="Courier New"/>
              </a:rPr>
              <a:t>-</a:t>
            </a:r>
            <a:r>
              <a:rPr lang="en-CA"/>
              <a:t> Track Project-specific Information </a:t>
            </a:r>
            <a:r>
              <a:rPr lang="en-CA" sz="2800" i="1"/>
              <a:t>cont’d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C18A0-D81B-4928-BDBE-57522E60FA40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03" y="1188720"/>
            <a:ext cx="8315767" cy="489585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35668" y="3337559"/>
            <a:ext cx="8041065" cy="265176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1841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5125" y="1371600"/>
            <a:ext cx="7864475" cy="4816784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RHP – Amendments, Subgrants, Authorized OE Requests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C18A0-D81B-4928-BDBE-57522E60FA40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223760" y="3383280"/>
            <a:ext cx="1046375" cy="66930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8967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1646" y="1280160"/>
            <a:ext cx="6854909" cy="466344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228600"/>
            <a:ext cx="8001000" cy="1005840"/>
          </a:xfrm>
        </p:spPr>
        <p:txBody>
          <a:bodyPr/>
          <a:lstStyle/>
          <a:p>
            <a:r>
              <a:rPr lang="en-CA" smtClean="0"/>
              <a:t>RHP – Amendments, Subgrants, Authorized OE Requests </a:t>
            </a:r>
            <a:r>
              <a:rPr lang="en-CA" sz="2800" i="1" smtClean="0"/>
              <a:t>cont’d</a:t>
            </a:r>
            <a:endParaRPr lang="en-CA" sz="28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C18A0-D81B-4928-BDBE-57522E60FA40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2625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88542" y="1280159"/>
            <a:ext cx="5486400" cy="495477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RHP – Amendments, Subgrants, Authorized OE Requests </a:t>
            </a:r>
            <a:r>
              <a:rPr lang="en-CA" sz="2800" i="1"/>
              <a:t>cont’d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C18A0-D81B-4928-BDBE-57522E60FA40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52066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54143" y="1280160"/>
            <a:ext cx="4749915" cy="512064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228600"/>
            <a:ext cx="8001000" cy="1005840"/>
          </a:xfrm>
        </p:spPr>
        <p:txBody>
          <a:bodyPr/>
          <a:lstStyle/>
          <a:p>
            <a:r>
              <a:rPr lang="en-CA"/>
              <a:t>RHP – Amendments, Subgrants, Authorized OE Requests </a:t>
            </a:r>
            <a:r>
              <a:rPr lang="en-CA" sz="2800" i="1"/>
              <a:t>cont’d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C18A0-D81B-4928-BDBE-57522E60FA40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0969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en-US" dirty="0" smtClean="0"/>
              <a:t>Project Completion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C18A0-D81B-4928-BDBE-57522E60FA40}" type="slidenum">
              <a:rPr lang="en-US" smtClean="0"/>
              <a:t>35</a:t>
            </a:fld>
            <a:endParaRPr lang="en-US"/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8531788" y="5827734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BEC18A0-D81B-4928-BDBE-57522E60FA40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268760"/>
            <a:ext cx="5949244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904973" y="1489435"/>
            <a:ext cx="2247542" cy="28017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07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Residual/unspent funds in project </a:t>
            </a:r>
          </a:p>
          <a:p>
            <a:pPr>
              <a:spcBef>
                <a:spcPts val="1200"/>
              </a:spcBef>
            </a:pPr>
            <a:r>
              <a:rPr lang="en-US" smtClean="0"/>
              <a:t>Deliverables (financial reporting; research reports)</a:t>
            </a:r>
          </a:p>
          <a:p>
            <a:pPr>
              <a:spcBef>
                <a:spcPts val="1200"/>
              </a:spcBef>
            </a:pPr>
            <a:r>
              <a:rPr lang="en-US" smtClean="0"/>
              <a:t>Telephones, payroll; standing orders; contracts for service</a:t>
            </a:r>
          </a:p>
          <a:p>
            <a:pPr>
              <a:spcBef>
                <a:spcPts val="1200"/>
              </a:spcBef>
            </a:pPr>
            <a:r>
              <a:rPr lang="en-US" smtClean="0"/>
              <a:t>Retention of documentation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Project Completion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C18A0-D81B-4928-BDBE-57522E60FA40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28238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mtClean="0"/>
              <a:t>Each sponsor has their own guidelines on unspent funds.</a:t>
            </a:r>
          </a:p>
          <a:p>
            <a:pPr>
              <a:spcBef>
                <a:spcPts val="1200"/>
              </a:spcBef>
            </a:pPr>
            <a:r>
              <a:rPr lang="en-US" smtClean="0"/>
              <a:t>Unspent funds in a given year will often roll over to the next year for multi-year awards but must be used up by the end of award period.</a:t>
            </a:r>
          </a:p>
          <a:p>
            <a:pPr>
              <a:spcBef>
                <a:spcPts val="1200"/>
              </a:spcBef>
            </a:pPr>
            <a:r>
              <a:rPr lang="en-US" smtClean="0"/>
              <a:t>Unspent funds for one-year awards will have the following conditions: returned to sponsor, lapse to university, or PI-retain.</a:t>
            </a:r>
          </a:p>
          <a:p>
            <a:pPr>
              <a:spcBef>
                <a:spcPts val="1200"/>
              </a:spcBef>
            </a:pPr>
            <a:r>
              <a:rPr lang="en-US" smtClean="0"/>
              <a:t>Unless an extension is authorized by the sponsor recipient cannot use unspent funds beyond the award period end date .</a:t>
            </a:r>
          </a:p>
          <a:p>
            <a:pPr>
              <a:spcBef>
                <a:spcPts val="1200"/>
              </a:spcBef>
            </a:pPr>
            <a:r>
              <a:rPr lang="en-US" smtClean="0"/>
              <a:t>In most cases, a written permission from the sponsor is required for an end date extension.</a:t>
            </a:r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Residual/Unspent Funds in Project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C18A0-D81B-4928-BDBE-57522E60FA40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64362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mtClean="0"/>
              <a:t>For example, Tri-Agency sponsors:</a:t>
            </a:r>
          </a:p>
          <a:p>
            <a:pPr>
              <a:spcBef>
                <a:spcPts val="1200"/>
              </a:spcBef>
            </a:pPr>
            <a:r>
              <a:rPr lang="en-US" smtClean="0"/>
              <a:t>NSERC and SSHRC permit an automatic one-year extension for many programs during which a grantee may continue to use up their grant.  </a:t>
            </a:r>
          </a:p>
          <a:p>
            <a:pPr>
              <a:spcBef>
                <a:spcPts val="1200"/>
              </a:spcBef>
            </a:pPr>
            <a:r>
              <a:rPr lang="en-US" smtClean="0"/>
              <a:t>NSERC and SSHRC have programs with no automatic one-year grace period. They require written permission for an extension. </a:t>
            </a:r>
          </a:p>
          <a:p>
            <a:pPr marL="274320" lvl="1" indent="0">
              <a:buNone/>
            </a:pPr>
            <a:r>
              <a:rPr lang="en-US" sz="1800" smtClean="0">
                <a:hlinkClick r:id="rId2"/>
              </a:rPr>
              <a:t>http://www.nserc-crsng.gc.ca/Professors-Professeurs/FinancialAdminGuide-GuideAdminFinancier/AnnualFunding-FinancementAnnuel_eng.asp</a:t>
            </a:r>
            <a:endParaRPr lang="en-US" sz="1800" smtClean="0"/>
          </a:p>
          <a:p>
            <a:pPr>
              <a:spcBef>
                <a:spcPts val="1200"/>
              </a:spcBef>
            </a:pPr>
            <a:r>
              <a:rPr lang="en-US" smtClean="0"/>
              <a:t>CIHR provides a minimum of one additional fiscal year, beyond the expiry date to finish use of unspent funds.</a:t>
            </a:r>
          </a:p>
          <a:p>
            <a:pPr>
              <a:spcBef>
                <a:spcPts val="1200"/>
              </a:spcBef>
            </a:pPr>
            <a:r>
              <a:rPr lang="en-US" smtClean="0"/>
              <a:t>CIHR may approve one additional extension (one year) beyond the automatic extension period. Written permission is required.</a:t>
            </a:r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Residual/Unspent Funds in Project  </a:t>
            </a:r>
            <a:r>
              <a:rPr lang="en-US" sz="2800" i="1" smtClean="0"/>
              <a:t>cont’d</a:t>
            </a:r>
            <a:endParaRPr lang="en-US" sz="2800" i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C18A0-D81B-4928-BDBE-57522E60FA40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83876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Where Do Administrators Fit In?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C18A0-D81B-4928-BDBE-57522E60FA40}" type="slidenum">
              <a:rPr lang="en-US" smtClean="0"/>
              <a:t>39</a:t>
            </a:fld>
            <a:endParaRPr lang="en-US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8531788" y="5827734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BEC18A0-D81B-4928-BDBE-57522E60FA40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281" y="1268760"/>
            <a:ext cx="5949244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5-Point Star 6"/>
          <p:cNvSpPr/>
          <p:nvPr/>
        </p:nvSpPr>
        <p:spPr>
          <a:xfrm>
            <a:off x="6442861" y="1861092"/>
            <a:ext cx="360040" cy="21602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5-Point Star 7"/>
          <p:cNvSpPr/>
          <p:nvPr/>
        </p:nvSpPr>
        <p:spPr>
          <a:xfrm>
            <a:off x="4534649" y="5229200"/>
            <a:ext cx="360040" cy="21602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5-Point Star 8"/>
          <p:cNvSpPr/>
          <p:nvPr/>
        </p:nvSpPr>
        <p:spPr>
          <a:xfrm>
            <a:off x="1307594" y="3068960"/>
            <a:ext cx="360040" cy="21602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0" name="5-Point Star 9"/>
          <p:cNvSpPr/>
          <p:nvPr/>
        </p:nvSpPr>
        <p:spPr>
          <a:xfrm>
            <a:off x="1870353" y="1853450"/>
            <a:ext cx="360040" cy="21602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1" name="Picture 2" descr="C:\Users\prjones\AppData\Local\Microsoft\Windows\Temporary Internet Files\Content.IE5\Y09FM7W7\5694880812_e57aacbc2c_z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393" y="1452934"/>
            <a:ext cx="456550" cy="379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prjones\AppData\Local\Microsoft\Windows\Temporary Internet Files\Content.IE5\Y09FM7W7\5694880812_e57aacbc2c_z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031" y="2751389"/>
            <a:ext cx="420003" cy="349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C:\Users\prjones\AppData\Local\Microsoft\Windows\Temporary Internet Files\Content.IE5\Y09FM7W7\5694880812_e57aacbc2c_z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0022" y="4954835"/>
            <a:ext cx="540060" cy="448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C:\Users\prjones\AppData\Local\Microsoft\Windows\Temporary Internet Files\Content.IE5\Y09FM7W7\5694880812_e57aacbc2c_z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2477" y="1969104"/>
            <a:ext cx="543175" cy="45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47642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CA" smtClean="0"/>
              <a:t>RSO first point-of-contact for faculty/department administrators on end-to-end research administration</a:t>
            </a:r>
          </a:p>
          <a:p>
            <a:pPr>
              <a:spcBef>
                <a:spcPts val="1200"/>
              </a:spcBef>
            </a:pPr>
            <a:r>
              <a:rPr lang="en-CA" smtClean="0"/>
              <a:t>Provide post award support on financial management, sponsor terms and conditions and UofA policies and procedures</a:t>
            </a:r>
          </a:p>
          <a:p>
            <a:pPr>
              <a:spcBef>
                <a:spcPts val="1200"/>
              </a:spcBef>
            </a:pPr>
            <a:r>
              <a:rPr lang="en-CA" smtClean="0"/>
              <a:t>Assist RFs in reviewing funding applications as necessary</a:t>
            </a:r>
          </a:p>
          <a:p>
            <a:pPr>
              <a:spcBef>
                <a:spcPts val="1200"/>
              </a:spcBef>
            </a:pPr>
            <a:r>
              <a:rPr lang="en-CA" smtClean="0"/>
              <a:t>Work with RFs in developing and delivering training sessions, workshops and one-on-one training on research administration</a:t>
            </a:r>
          </a:p>
          <a:p>
            <a:pPr>
              <a:spcBef>
                <a:spcPts val="1200"/>
              </a:spcBef>
            </a:pPr>
            <a:r>
              <a:rPr lang="en-CA" smtClean="0"/>
              <a:t>Work with dept/faculties on FYE financial statements</a:t>
            </a:r>
            <a:endParaRPr lang="en-CA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Research Facilitation Support Administrators (RFSA)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C18A0-D81B-4928-BDBE-57522E60FA4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993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Contact your RF or RFSA first with your questions and queries: </a:t>
            </a:r>
            <a:r>
              <a:rPr lang="en-US" smtClean="0">
                <a:hlinkClick r:id="rId2"/>
              </a:rPr>
              <a:t>http://www.rso.ualberta.ca/en/ContactRSO/RFOs.aspx</a:t>
            </a:r>
            <a:endParaRPr lang="en-US" smtClean="0"/>
          </a:p>
          <a:p>
            <a:pPr>
              <a:spcBef>
                <a:spcPts val="2400"/>
              </a:spcBef>
            </a:pPr>
            <a:r>
              <a:rPr lang="en-US" smtClean="0"/>
              <a:t>Take a look at the RSO Website for information: </a:t>
            </a:r>
            <a:r>
              <a:rPr lang="en-US" smtClean="0">
                <a:hlinkClick r:id="rId3"/>
              </a:rPr>
              <a:t>http://www.rso.ualberta.ca/</a:t>
            </a:r>
            <a:endParaRPr lang="en-US" smtClean="0"/>
          </a:p>
          <a:p>
            <a:pPr>
              <a:spcBef>
                <a:spcPts val="2400"/>
              </a:spcBef>
            </a:pPr>
            <a:r>
              <a:rPr lang="en-US" b="1" smtClean="0"/>
              <a:t>Questions?</a:t>
            </a:r>
            <a:endParaRPr lang="en-US" smtClean="0"/>
          </a:p>
          <a:p>
            <a:endParaRPr lang="en-US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Remember …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C18A0-D81B-4928-BDBE-57522E60FA40}" type="slidenum">
              <a:rPr lang="en-US" smtClean="0"/>
              <a:pPr/>
              <a:t>40</a:t>
            </a:fld>
            <a:endParaRPr lang="en-US"/>
          </a:p>
        </p:txBody>
      </p:sp>
      <p:pic>
        <p:nvPicPr>
          <p:cNvPr id="5" name="Picture 2" descr="C:\Users\efmadsen\AppData\Local\Microsoft\Windows\Temporary Internet Files\Content.IE5\SN6SFSDZ\MP900315598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149080"/>
            <a:ext cx="2880320" cy="2054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531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appreciate your help in evaluating this presentation!</a:t>
            </a:r>
          </a:p>
          <a:p>
            <a:r>
              <a:rPr lang="en-US" dirty="0"/>
              <a:t>The RAD evaluation form is accessible online</a:t>
            </a:r>
            <a:r>
              <a:rPr lang="en-US"/>
              <a:t>. </a:t>
            </a:r>
            <a:r>
              <a:rPr lang="en-US" b="1" smtClean="0">
                <a:hlinkClick r:id="rId2"/>
              </a:rPr>
              <a:t>Click here</a:t>
            </a:r>
            <a:r>
              <a:rPr lang="en-US" smtClean="0"/>
              <a:t> or click </a:t>
            </a:r>
            <a:r>
              <a:rPr lang="en-US" dirty="0"/>
              <a:t>on the blue checkmark below (</a:t>
            </a:r>
            <a:r>
              <a:rPr lang="en-US" i="1" dirty="0"/>
              <a:t>right-click the hyperlink(s) and click </a:t>
            </a:r>
            <a:r>
              <a:rPr lang="en-US" b="1" i="1" dirty="0"/>
              <a:t>Open Hyperlink</a:t>
            </a:r>
            <a:r>
              <a:rPr lang="en-US" dirty="0"/>
              <a:t> </a:t>
            </a:r>
            <a:r>
              <a:rPr lang="en-US" i="1" dirty="0"/>
              <a:t>to activate</a:t>
            </a:r>
            <a:r>
              <a:rPr lang="en-US" dirty="0" smtClean="0"/>
              <a:t>).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Online Evaluation Form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C18A0-D81B-4928-BDBE-57522E60FA40}" type="slidenum">
              <a:rPr lang="en-US" smtClean="0"/>
              <a:t>41</a:t>
            </a:fld>
            <a:endParaRPr lang="en-US"/>
          </a:p>
        </p:txBody>
      </p:sp>
      <p:pic>
        <p:nvPicPr>
          <p:cNvPr id="5" name="Picture 4" descr="C:\Users\efmadsen\AppData\Local\Microsoft\Windows\Temporary Internet Files\Content.IE5\SN6SFSDZ\MC900442153[1]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200400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5508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6789" y="1371600"/>
            <a:ext cx="6161146" cy="4892675"/>
          </a:xfrm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en-US"/>
              <a:t>Seeking Research Funding at the UofA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C18A0-D81B-4928-BDBE-57522E60FA40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520440" y="1188720"/>
            <a:ext cx="4023360" cy="3200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71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mtClean="0"/>
              <a:t>Procedure is on UAPPOL at</a:t>
            </a:r>
          </a:p>
          <a:p>
            <a:pPr marL="274320" lvl="1" indent="0">
              <a:spcBef>
                <a:spcPts val="0"/>
              </a:spcBef>
              <a:buNone/>
            </a:pPr>
            <a:r>
              <a:rPr lang="en-CA" smtClean="0">
                <a:hlinkClick r:id="rId2"/>
              </a:rPr>
              <a:t>https://policiesonline.ualberta.ca/PoliciesProcedures/Procedures/Research-Administration-Roles-and-Responsibilities-Procedure.pdf</a:t>
            </a:r>
            <a:endParaRPr lang="en-CA" smtClean="0"/>
          </a:p>
          <a:p>
            <a:pPr>
              <a:spcBef>
                <a:spcPts val="1200"/>
              </a:spcBef>
            </a:pPr>
            <a:r>
              <a:rPr lang="en-CA" smtClean="0"/>
              <a:t>Parent policy, Research Policy, is on UAPPOL at</a:t>
            </a:r>
          </a:p>
          <a:p>
            <a:pPr marL="274320" lvl="1" indent="0">
              <a:spcBef>
                <a:spcPts val="0"/>
              </a:spcBef>
              <a:buNone/>
            </a:pPr>
            <a:r>
              <a:rPr lang="en-CA">
                <a:hlinkClick r:id="rId3"/>
              </a:rPr>
              <a:t>https://policiesonline.ualberta.ca/policiesprocedures/policies/research-policy.pdf</a:t>
            </a:r>
            <a:endParaRPr lang="en-CA"/>
          </a:p>
          <a:p>
            <a:pPr>
              <a:spcBef>
                <a:spcPts val="1200"/>
              </a:spcBef>
            </a:pPr>
            <a:r>
              <a:rPr lang="en-CA" smtClean="0"/>
              <a:t>Current procedure was approved in May 2016</a:t>
            </a:r>
          </a:p>
          <a:p>
            <a:pPr>
              <a:spcBef>
                <a:spcPts val="1200"/>
              </a:spcBef>
            </a:pPr>
            <a:r>
              <a:rPr lang="en-CA" smtClean="0"/>
              <a:t>The procedure outlines the responsibilities of the PI, Project Holder, Department, Faculty, and the RSO</a:t>
            </a:r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Research Administration Procedure (Roles and Responsibilities)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C18A0-D81B-4928-BDBE-57522E60FA4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3175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Deadlines – Sponsor/RSO/Faculty/Dept</a:t>
            </a:r>
          </a:p>
          <a:p>
            <a:pPr>
              <a:spcBef>
                <a:spcPts val="900"/>
              </a:spcBef>
            </a:pPr>
            <a:r>
              <a:rPr lang="en-US" smtClean="0"/>
              <a:t>Eligibility – Applicant, Co-Applicants, Collaborators, Partners, Institution</a:t>
            </a:r>
          </a:p>
          <a:p>
            <a:pPr marL="274320" lvl="1" indent="0">
              <a:spcBef>
                <a:spcPts val="0"/>
              </a:spcBef>
              <a:buNone/>
            </a:pPr>
            <a:r>
              <a:rPr lang="en-US" sz="1800" smtClean="0">
                <a:hlinkClick r:id="rId2"/>
              </a:rPr>
              <a:t>https://policiesonline.ualberta.ca/PoliciesProcedures/Procedures/Eligibility-to-Apply-for-and-Hold-Research-Funding-Procedure.pdf</a:t>
            </a:r>
            <a:endParaRPr lang="en-US" sz="1800" smtClean="0"/>
          </a:p>
          <a:p>
            <a:pPr>
              <a:spcBef>
                <a:spcPts val="900"/>
              </a:spcBef>
            </a:pPr>
            <a:r>
              <a:rPr lang="en-US" smtClean="0"/>
              <a:t>Type of Research activity</a:t>
            </a:r>
          </a:p>
          <a:p>
            <a:pPr>
              <a:spcBef>
                <a:spcPts val="900"/>
              </a:spcBef>
            </a:pPr>
            <a:r>
              <a:rPr lang="en-US" smtClean="0"/>
              <a:t>Budget – Indirect costs UofA standard 20% (may be higher or lower depending on sponsor)</a:t>
            </a:r>
          </a:p>
          <a:p>
            <a:pPr>
              <a:spcBef>
                <a:spcPts val="900"/>
              </a:spcBef>
            </a:pPr>
            <a:r>
              <a:rPr lang="en-US" smtClean="0"/>
              <a:t>Submission process – Paper/Courier/Electronic/Online</a:t>
            </a:r>
          </a:p>
          <a:p>
            <a:pPr>
              <a:spcBef>
                <a:spcPts val="900"/>
              </a:spcBef>
            </a:pPr>
            <a:r>
              <a:rPr lang="en-US" smtClean="0"/>
              <a:t>Letters of Support – Institutional/Faculty/Dept</a:t>
            </a:r>
          </a:p>
          <a:p>
            <a:pPr>
              <a:spcBef>
                <a:spcPts val="900"/>
              </a:spcBef>
            </a:pPr>
            <a:r>
              <a:rPr lang="en-US" smtClean="0"/>
              <a:t>Requirements for matching funds</a:t>
            </a:r>
          </a:p>
          <a:p>
            <a:pPr>
              <a:spcBef>
                <a:spcPts val="900"/>
              </a:spcBef>
            </a:pPr>
            <a:r>
              <a:rPr lang="en-US" smtClean="0"/>
              <a:t>Signatures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Things to Consider When Applying for Funding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C18A0-D81B-4928-BDBE-57522E60FA4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272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mtClean="0"/>
              <a:t>Two sets of signature requirements must be met:</a:t>
            </a:r>
          </a:p>
          <a:p>
            <a:r>
              <a:rPr lang="en-US" smtClean="0"/>
              <a:t>Sponsor (signature requirements vary by sponsor)</a:t>
            </a:r>
          </a:p>
          <a:p>
            <a:pPr lvl="1"/>
            <a:r>
              <a:rPr lang="en-US" smtClean="0"/>
              <a:t>Usually outlined in the application guidelines or on the application form</a:t>
            </a:r>
          </a:p>
          <a:p>
            <a:pPr lvl="1"/>
            <a:r>
              <a:rPr lang="en-US" smtClean="0"/>
              <a:t>May or may not be required</a:t>
            </a:r>
          </a:p>
          <a:p>
            <a:pPr>
              <a:spcBef>
                <a:spcPts val="1200"/>
              </a:spcBef>
            </a:pPr>
            <a:r>
              <a:rPr lang="en-US" smtClean="0"/>
              <a:t>University of Alberta (signature requirements set by UofA Policy)</a:t>
            </a:r>
          </a:p>
          <a:p>
            <a:pPr lvl="1"/>
            <a:r>
              <a:rPr lang="en-US" u="sng" smtClean="0"/>
              <a:t>ALWAYS</a:t>
            </a:r>
            <a:r>
              <a:rPr lang="en-US" smtClean="0"/>
              <a:t> required for full applications </a:t>
            </a:r>
          </a:p>
          <a:p>
            <a:pPr lvl="1"/>
            <a:r>
              <a:rPr lang="en-US" smtClean="0"/>
              <a:t>Sometimes required for letters of intent (LOI) </a:t>
            </a:r>
          </a:p>
          <a:p>
            <a:pPr lvl="1"/>
            <a:r>
              <a:rPr lang="en-US" smtClean="0"/>
              <a:t>Include PI, Chair (departmentalized faculties), Dean, and </a:t>
            </a:r>
            <a:r>
              <a:rPr lang="en-US" b="1" smtClean="0"/>
              <a:t>ALL</a:t>
            </a:r>
            <a:r>
              <a:rPr lang="en-US" smtClean="0"/>
              <a:t> UofA Co-Investigators</a:t>
            </a:r>
          </a:p>
          <a:p>
            <a:pPr>
              <a:spcBef>
                <a:spcPts val="1200"/>
              </a:spcBef>
            </a:pPr>
            <a:r>
              <a:rPr lang="en-US" sz="1800" smtClean="0">
                <a:hlinkClick r:id="rId2"/>
              </a:rPr>
              <a:t>http://www.rso.ualberta.ca/Applying/ApplicationsProposals/Signatures.aspx</a:t>
            </a:r>
            <a:endParaRPr lang="en-US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Signatures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C18A0-D81B-4928-BDBE-57522E60FA4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248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en-US" smtClean="0"/>
              <a:t>RSO Website (rso.ualberta.ca)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C18A0-D81B-4928-BDBE-57522E60FA40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908720"/>
            <a:ext cx="6408712" cy="5378624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560748" y="3933056"/>
            <a:ext cx="504056" cy="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7092280" y="2276872"/>
            <a:ext cx="432048" cy="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60748" y="2869399"/>
            <a:ext cx="504056" cy="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0132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_RAD Presentation Template 2017 NEW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_RAD Presentation Template 2017 NEW</Template>
  <TotalTime>19</TotalTime>
  <Words>1193</Words>
  <Application>Microsoft Office PowerPoint</Application>
  <PresentationFormat>On-screen Show (4:3)</PresentationFormat>
  <Paragraphs>193</Paragraphs>
  <Slides>41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_RAD Presentation Template 2017 NEW</vt:lpstr>
      <vt:lpstr>Overview</vt:lpstr>
      <vt:lpstr>The Research Services Office (RSO)</vt:lpstr>
      <vt:lpstr>Research Facilitators (RF)</vt:lpstr>
      <vt:lpstr>Research Facilitation Support Administrators (RFSA)</vt:lpstr>
      <vt:lpstr>Seeking Research Funding at the UofA</vt:lpstr>
      <vt:lpstr>Research Administration Procedure (Roles and Responsibilities)</vt:lpstr>
      <vt:lpstr>Things to Consider When Applying for Funding</vt:lpstr>
      <vt:lpstr>Signatures</vt:lpstr>
      <vt:lpstr>RSO Website (rso.ualberta.ca)</vt:lpstr>
      <vt:lpstr>PowerPoint Presentation</vt:lpstr>
      <vt:lpstr>Create New Application Proposal/Project Request</vt:lpstr>
      <vt:lpstr>PowerPoint Presentation</vt:lpstr>
      <vt:lpstr>PowerPoint Presentation</vt:lpstr>
      <vt:lpstr>PowerPoint Presentation</vt:lpstr>
      <vt:lpstr>Sending Signed Applications to RSO</vt:lpstr>
      <vt:lpstr>The Sponsor’s Decision and Project Setup</vt:lpstr>
      <vt:lpstr>Notice of Award (NOA)</vt:lpstr>
      <vt:lpstr>Award Setup and Activation</vt:lpstr>
      <vt:lpstr>New Project Activation Notification</vt:lpstr>
      <vt:lpstr>Advice Notice</vt:lpstr>
      <vt:lpstr>Managing the Award</vt:lpstr>
      <vt:lpstr>eTRAC (electronic Tracking of Research Awards and Contracts)</vt:lpstr>
      <vt:lpstr>eTRAC</vt:lpstr>
      <vt:lpstr>eTRAC Expenditure Details</vt:lpstr>
      <vt:lpstr>Researcher Home Page (RHP)</vt:lpstr>
      <vt:lpstr>RHP - Track Proposals and Projects</vt:lpstr>
      <vt:lpstr>RHP - Track Project-specific Information</vt:lpstr>
      <vt:lpstr>RHP - Track Project-specific Information cont’d</vt:lpstr>
      <vt:lpstr>RHP - Track Project-specific Information cont’d</vt:lpstr>
      <vt:lpstr>RHP - Track Project-specific Information cont’d</vt:lpstr>
      <vt:lpstr>RHP – Amendments, Subgrants, Authorized OE Requests</vt:lpstr>
      <vt:lpstr>RHP – Amendments, Subgrants, Authorized OE Requests cont’d</vt:lpstr>
      <vt:lpstr>RHP – Amendments, Subgrants, Authorized OE Requests cont’d</vt:lpstr>
      <vt:lpstr>RHP – Amendments, Subgrants, Authorized OE Requests cont’d</vt:lpstr>
      <vt:lpstr>Project Completion</vt:lpstr>
      <vt:lpstr>Project Completion</vt:lpstr>
      <vt:lpstr>Residual/Unspent Funds in Project</vt:lpstr>
      <vt:lpstr>Residual/Unspent Funds in Project  cont’d</vt:lpstr>
      <vt:lpstr>Where Do Administrators Fit In?</vt:lpstr>
      <vt:lpstr>Remember …</vt:lpstr>
      <vt:lpstr>Online Evaluation Form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Research Administration</dc:title>
  <dc:creator>efmadsen</dc:creator>
  <cp:lastModifiedBy>efmadsen</cp:lastModifiedBy>
  <cp:revision>4</cp:revision>
  <dcterms:created xsi:type="dcterms:W3CDTF">2017-06-13T14:53:05Z</dcterms:created>
  <dcterms:modified xsi:type="dcterms:W3CDTF">2017-06-13T21:24:55Z</dcterms:modified>
</cp:coreProperties>
</file>