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5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E2F4692-AB95-4039-9C09-F206D39E8BD8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A412891-2851-4CB5-A188-D05EE3B03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5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9699CD2-19FD-470B-AFD1-6679A2ABE50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D3CF68D-3854-4997-BD48-B8F3B7E8C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371600"/>
            <a:ext cx="7635240" cy="3127375"/>
          </a:xfrm>
        </p:spPr>
        <p:txBody>
          <a:bodyPr anchor="b"/>
          <a:lstStyle>
            <a:lvl1pPr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581400" y="936171"/>
            <a:ext cx="469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smtClean="0">
                <a:solidFill>
                  <a:schemeClr val="tx2"/>
                </a:solidFill>
                <a:latin typeface="+mj-lt"/>
              </a:rPr>
              <a:t>“</a:t>
            </a:r>
            <a:r>
              <a:rPr lang="en-US" b="0" i="1" smtClean="0">
                <a:solidFill>
                  <a:schemeClr val="tx2"/>
                </a:solidFill>
                <a:latin typeface="+mj-lt"/>
              </a:rPr>
              <a:t>Today’s Research, Our Future</a:t>
            </a:r>
            <a:r>
              <a:rPr lang="en-US" b="0" baseline="0" smtClean="0">
                <a:solidFill>
                  <a:schemeClr val="tx2"/>
                </a:solidFill>
                <a:latin typeface="+mj-lt"/>
              </a:rPr>
              <a:t>”</a:t>
            </a:r>
            <a:endParaRPr lang="en-US" b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01000" cy="4846320"/>
          </a:xfrm>
        </p:spPr>
        <p:txBody>
          <a:bodyPr/>
          <a:lstStyle>
            <a:lvl1pPr marL="274320" indent="-274320">
              <a:spcBef>
                <a:spcPts val="600"/>
              </a:spcBef>
              <a:tabLst/>
              <a:defRPr/>
            </a:lvl1pPr>
            <a:lvl2pPr marL="548640" indent="-274320">
              <a:spcBef>
                <a:spcPts val="300"/>
              </a:spcBef>
              <a:defRPr/>
            </a:lvl2pPr>
            <a:lvl3pPr marL="822960" indent="-274320">
              <a:spcBef>
                <a:spcPts val="300"/>
              </a:spcBef>
              <a:defRPr/>
            </a:lvl3pPr>
            <a:lvl4pPr marL="1097280" indent="-274320">
              <a:spcBef>
                <a:spcPts val="300"/>
              </a:spcBef>
              <a:defRPr/>
            </a:lvl4pPr>
            <a:lvl5pPr marL="1371600" indent="-274320"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3690937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6" y="205740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914400"/>
            <a:ext cx="314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smtClean="0">
                <a:solidFill>
                  <a:schemeClr val="tx2"/>
                </a:solidFill>
                <a:latin typeface="+mj-lt"/>
              </a:rPr>
              <a:t>“</a:t>
            </a:r>
            <a:r>
              <a:rPr lang="en-US" b="0" i="1" smtClean="0">
                <a:solidFill>
                  <a:schemeClr val="tx2"/>
                </a:solidFill>
                <a:latin typeface="+mj-lt"/>
              </a:rPr>
              <a:t>Today’s Research,</a:t>
            </a:r>
            <a:r>
              <a:rPr lang="en-US" b="0" i="1" baseline="0" smtClean="0">
                <a:solidFill>
                  <a:schemeClr val="tx2"/>
                </a:solidFill>
                <a:latin typeface="+mj-lt"/>
              </a:rPr>
              <a:t> Our Future</a:t>
            </a:r>
            <a:r>
              <a:rPr lang="en-US" b="0" baseline="0" smtClean="0">
                <a:solidFill>
                  <a:schemeClr val="tx2"/>
                </a:solidFill>
                <a:latin typeface="+mj-lt"/>
              </a:rPr>
              <a:t>”</a:t>
            </a:r>
            <a:endParaRPr lang="en-US" b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63040"/>
            <a:ext cx="3840480" cy="4663440"/>
          </a:xfrm>
        </p:spPr>
        <p:txBody>
          <a:bodyPr/>
          <a:lstStyle>
            <a:lvl1pPr marL="274320" indent="-274320">
              <a:spcBef>
                <a:spcPts val="600"/>
              </a:spcBef>
              <a:defRPr sz="2200"/>
            </a:lvl1pPr>
            <a:lvl2pPr marL="548640" indent="-274320">
              <a:spcBef>
                <a:spcPts val="300"/>
              </a:spcBef>
              <a:defRPr sz="2000"/>
            </a:lvl2pPr>
            <a:lvl3pPr marL="822960" indent="-274320">
              <a:spcBef>
                <a:spcPts val="300"/>
              </a:spcBef>
              <a:defRPr sz="1800"/>
            </a:lvl3pPr>
            <a:lvl4pPr marL="1371600" indent="-274320">
              <a:spcBef>
                <a:spcPts val="300"/>
              </a:spcBef>
              <a:defRPr sz="1600"/>
            </a:lvl4pPr>
            <a:lvl5pPr marL="1645920" indent="-274320"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120" y="1463040"/>
            <a:ext cx="3840480" cy="4663440"/>
          </a:xfrm>
        </p:spPr>
        <p:txBody>
          <a:bodyPr/>
          <a:lstStyle>
            <a:lvl1pPr marL="274320" indent="-274320">
              <a:spcBef>
                <a:spcPts val="600"/>
              </a:spcBef>
              <a:defRPr sz="2200"/>
            </a:lvl1pPr>
            <a:lvl2pPr marL="548640" indent="-274320">
              <a:spcBef>
                <a:spcPts val="300"/>
              </a:spcBef>
              <a:defRPr sz="2000"/>
            </a:lvl2pPr>
            <a:lvl3pPr marL="822960" indent="-274320">
              <a:spcBef>
                <a:spcPts val="300"/>
              </a:spcBef>
              <a:defRPr sz="1800"/>
            </a:lvl3pPr>
            <a:lvl4pPr marL="1371600" indent="-274320">
              <a:spcBef>
                <a:spcPts val="300"/>
              </a:spcBef>
              <a:defRPr sz="1600"/>
            </a:lvl4pPr>
            <a:lvl5pPr marL="1645920" indent="-274320">
              <a:spcBef>
                <a:spcPts val="3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63040"/>
            <a:ext cx="3840480" cy="639762"/>
          </a:xfrm>
          <a:ln>
            <a:solidFill>
              <a:schemeClr val="accent1">
                <a:shade val="50000"/>
              </a:schemeClr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3840480" cy="3951288"/>
          </a:xfrm>
        </p:spPr>
        <p:txBody>
          <a:bodyPr/>
          <a:lstStyle>
            <a:lvl1pPr marL="274320" indent="-274320">
              <a:spcBef>
                <a:spcPts val="600"/>
              </a:spcBef>
              <a:defRPr sz="2200"/>
            </a:lvl1pPr>
            <a:lvl2pPr marL="548640" indent="-274320">
              <a:spcBef>
                <a:spcPts val="600"/>
              </a:spcBef>
              <a:defRPr sz="2000"/>
            </a:lvl2pPr>
            <a:lvl3pPr marL="822960" indent="-274320">
              <a:spcBef>
                <a:spcPts val="300"/>
              </a:spcBef>
              <a:defRPr sz="1800"/>
            </a:lvl3pPr>
            <a:lvl4pPr marL="1097280" indent="-274320">
              <a:spcBef>
                <a:spcPts val="300"/>
              </a:spcBef>
              <a:defRPr sz="1600"/>
            </a:lvl4pPr>
            <a:lvl5pPr marL="1371600" indent="-274320">
              <a:spcBef>
                <a:spcPts val="3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120" y="1463040"/>
            <a:ext cx="3840480" cy="639762"/>
          </a:xfrm>
          <a:ln>
            <a:solidFill>
              <a:schemeClr val="accent1">
                <a:shade val="50000"/>
              </a:schemeClr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9120" y="2174875"/>
            <a:ext cx="3840480" cy="3951288"/>
          </a:xfrm>
        </p:spPr>
        <p:txBody>
          <a:bodyPr/>
          <a:lstStyle>
            <a:lvl1pPr marL="274320" indent="-274320">
              <a:spcBef>
                <a:spcPts val="600"/>
              </a:spcBef>
              <a:defRPr sz="2200"/>
            </a:lvl1pPr>
            <a:lvl2pPr marL="548640" indent="-274320">
              <a:spcBef>
                <a:spcPts val="300"/>
              </a:spcBef>
              <a:defRPr sz="2000"/>
            </a:lvl2pPr>
            <a:lvl3pPr marL="822960" indent="-274320">
              <a:spcBef>
                <a:spcPts val="300"/>
              </a:spcBef>
              <a:defRPr sz="1800"/>
            </a:lvl3pPr>
            <a:lvl4pPr marL="1097280" indent="-274320">
              <a:spcBef>
                <a:spcPts val="300"/>
              </a:spcBef>
              <a:defRPr sz="1600"/>
            </a:lvl4pPr>
            <a:lvl5pPr marL="1371600" indent="-274320">
              <a:spcBef>
                <a:spcPts val="3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01000" cy="10058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28600"/>
            <a:ext cx="7863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554480"/>
            <a:ext cx="786384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682954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827734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BEC18A0-D81B-4928-BDBE-57522E60FA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49640" y="228600"/>
            <a:ext cx="461665" cy="5334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Research </a:t>
            </a:r>
            <a:r>
              <a:rPr lang="en-US" b="1" dirty="0" smtClean="0">
                <a:solidFill>
                  <a:schemeClr val="bg1"/>
                </a:solidFill>
              </a:rPr>
              <a:t>Administration </a:t>
            </a:r>
            <a:r>
              <a:rPr lang="en-US" b="1" smtClean="0">
                <a:solidFill>
                  <a:schemeClr val="bg1"/>
                </a:solidFill>
              </a:rPr>
              <a:t>Day</a:t>
            </a:r>
            <a:r>
              <a:rPr lang="en-US" b="1" baseline="0" smtClean="0">
                <a:solidFill>
                  <a:schemeClr val="bg1"/>
                </a:solidFill>
              </a:rPr>
              <a:t> </a:t>
            </a:r>
            <a:r>
              <a:rPr lang="en-US" b="1" smtClean="0">
                <a:solidFill>
                  <a:schemeClr val="bg1"/>
                </a:solidFill>
              </a:rPr>
              <a:t>2017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088"/>
            <a:ext cx="1371600" cy="4086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3040" y="6419088"/>
            <a:ext cx="177470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 Services Office</a:t>
            </a:r>
          </a:p>
          <a:p>
            <a:r>
              <a:rPr lang="en-US" sz="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Together we make it happen</a:t>
            </a:r>
            <a:endParaRPr lang="en-US" sz="1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47594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Research Administration</a:t>
            </a:r>
            <a:r>
              <a:rPr lang="en-US" sz="1200" b="1" baseline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200" b="1" baseline="0" smtClean="0">
                <a:solidFill>
                  <a:schemeClr val="tx2"/>
                </a:solidFill>
                <a:latin typeface="+mn-lt"/>
              </a:rPr>
              <a:t>Day May 31, 2017</a:t>
            </a:r>
            <a:endParaRPr lang="en-US" sz="1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o.ualberta.ca/" TargetMode="External"/><Relationship Id="rId2" Type="http://schemas.openxmlformats.org/officeDocument/2006/relationships/hyperlink" Target="https://remo.ualberta.c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Xx4osyRsr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Research%20Ethics%20Office%20Website%20&#8211;%20www.reo.ualberta.ca%20for%20resources%20and%20contact%20information%20&amp;%20templates" TargetMode="External"/><Relationship Id="rId2" Type="http://schemas.openxmlformats.org/officeDocument/2006/relationships/hyperlink" Target="http://www.reo.ualberta.c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o.ualberta.ca/" TargetMode="External"/><Relationship Id="rId2" Type="http://schemas.openxmlformats.org/officeDocument/2006/relationships/hyperlink" Target="mailto:kim.kordov@ualberta.c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/:remo.ualberta.c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a/ualberta.ca/forms/d/e/1FAIpQLSf0k8UFZx4g6UgyKSikQp4KNW7h80sb5Vj6L6FTXbxXBsSF5g/viewform?c=0&amp;w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.ethics.gc.ca/eng/policy-politique/initiatives/tcps2-eptc2/Default/" TargetMode="External"/><Relationship Id="rId2" Type="http://schemas.openxmlformats.org/officeDocument/2006/relationships/hyperlink" Target="https://policiesonline.ualberta.ca/PoliciesProcedures/Pages/DispPol.aspx?PID=4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liciesonline.ualberta.ca/PoliciesProcedures/Pages/DispPol.aspx?PID=7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ac.ca/" TargetMode="External"/><Relationship Id="rId2" Type="http://schemas.openxmlformats.org/officeDocument/2006/relationships/hyperlink" Target="https://policiesonline.ualberta.ca/PoliciesProcedures/Pages/DispPol.aspx?PID=1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Research Ethics Office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Kim Kordov </a:t>
            </a:r>
            <a:r>
              <a:rPr lang="en-US"/>
              <a:t>- Research Ethics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640080" y="731520"/>
            <a:ext cx="1645920" cy="640080"/>
          </a:xfrm>
          <a:prstGeom prst="fram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RAD 201b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9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smtClean="0">
                <a:hlinkClick r:id="rId2"/>
              </a:rPr>
              <a:t>https://remo.ualberta.ca</a:t>
            </a:r>
            <a:endParaRPr lang="en-US" altLang="en-US" sz="2400" b="1" smtClean="0"/>
          </a:p>
          <a:p>
            <a:pPr marL="0" indent="0">
              <a:buNone/>
            </a:pPr>
            <a:r>
              <a:rPr lang="en-US" altLang="en-US" sz="2400" b="1" smtClean="0"/>
              <a:t>Link from U of A and Research Ethics Office (</a:t>
            </a:r>
            <a:r>
              <a:rPr lang="en-US" altLang="en-US" sz="2400" b="1" smtClean="0">
                <a:hlinkClick r:id="rId3"/>
              </a:rPr>
              <a:t>www.reo.ualberta.ca</a:t>
            </a:r>
            <a:r>
              <a:rPr lang="en-US" altLang="en-US" sz="2400" b="1" smtClean="0"/>
              <a:t>) websites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sz="2400" b="1"/>
              <a:t>B</a:t>
            </a:r>
            <a:r>
              <a:rPr lang="en-US" altLang="en-US" sz="2400" b="1" smtClean="0"/>
              <a:t>rowsers: Google Chrome is preferred browser, Safari is not compatible with REMO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sz="2400" b="1" smtClean="0"/>
              <a:t>The first time you use REMO, disengage your pop-up blocker and make REMO a trusted site</a:t>
            </a:r>
            <a:endParaRPr lang="en-US" alt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 – Research Ethics Management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b="1" smtClean="0"/>
              <a:t>Faculty members &amp; clinicians</a:t>
            </a:r>
          </a:p>
          <a:p>
            <a:r>
              <a:rPr lang="en-US" altLang="en-US" smtClean="0"/>
              <a:t>REMO investigator role auto-generated</a:t>
            </a:r>
          </a:p>
          <a:p>
            <a:r>
              <a:rPr lang="en-US" altLang="en-US" smtClean="0"/>
              <a:t>Researcher must identify department for approval routing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400" b="1" smtClean="0"/>
              <a:t>Study coordinators, students &amp; outside applicants (AHS/Covenant Health, guest applicants)</a:t>
            </a:r>
          </a:p>
          <a:p>
            <a:r>
              <a:rPr lang="en-US" altLang="en-US" smtClean="0"/>
              <a:t>Log into REMO using CCID and password</a:t>
            </a:r>
          </a:p>
          <a:p>
            <a:r>
              <a:rPr lang="en-US" altLang="en-US" smtClean="0"/>
              <a:t>Request Additional Role (</a:t>
            </a:r>
            <a:r>
              <a:rPr lang="en-US" altLang="en-US" smtClean="0">
                <a:hlinkClick r:id="rId2"/>
              </a:rPr>
              <a:t>https://www.youtube.com/watch?v=aXx4osyRsrE</a:t>
            </a:r>
            <a:r>
              <a:rPr lang="en-US" altLang="en-US" smtClean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Started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4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smtClean="0"/>
              <a:t>Research Ethics Office Website</a:t>
            </a:r>
            <a:r>
              <a:rPr lang="en-US" altLang="en-US" smtClean="0"/>
              <a:t> – </a:t>
            </a:r>
            <a:r>
              <a:rPr lang="en-US" altLang="en-US" smtClean="0">
                <a:hlinkClick r:id="rId2"/>
              </a:rPr>
              <a:t>www.reo.ualberta.ca</a:t>
            </a:r>
            <a:r>
              <a:rPr lang="en-US" altLang="en-US" smtClean="0"/>
              <a:t> for resources and contact information &amp; templates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smtClean="0"/>
              <a:t>VIDEO Tutorials</a:t>
            </a:r>
            <a:r>
              <a:rPr lang="en-US" altLang="en-US" smtClean="0"/>
              <a:t>: </a:t>
            </a:r>
            <a:r>
              <a:rPr lang="en-US" altLang="en-US" smtClean="0">
                <a:hlinkClick r:id="rId3" action="ppaction://hlinkfile"/>
              </a:rPr>
              <a:t>http://www.reo.ualberta.ca/Education-Training-User-Support/REMO-Support/Video-Tutorials.aspx</a:t>
            </a:r>
            <a:endParaRPr lang="en-US" altLang="en-US" smtClean="0"/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mtClean="0"/>
              <a:t>People to call:</a:t>
            </a:r>
          </a:p>
          <a:p>
            <a:pPr>
              <a:spcBef>
                <a:spcPts val="300"/>
              </a:spcBef>
            </a:pPr>
            <a:r>
              <a:rPr lang="en-US" altLang="en-US" sz="2000" b="1" smtClean="0"/>
              <a:t>REMO Help</a:t>
            </a:r>
            <a:r>
              <a:rPr lang="en-US" altLang="en-US" sz="2000"/>
              <a:t> – 780-492-0459</a:t>
            </a:r>
          </a:p>
          <a:p>
            <a:pPr>
              <a:spcBef>
                <a:spcPts val="300"/>
              </a:spcBef>
            </a:pPr>
            <a:r>
              <a:rPr lang="en-US" altLang="en-US" sz="2000" b="1" smtClean="0"/>
              <a:t>REB 1 &amp; 2</a:t>
            </a:r>
            <a:r>
              <a:rPr lang="en-US" altLang="en-US" sz="2000" smtClean="0"/>
              <a:t> – Melanie Pankratow 780-492-7550</a:t>
            </a:r>
          </a:p>
          <a:p>
            <a:pPr>
              <a:spcBef>
                <a:spcPts val="300"/>
              </a:spcBef>
            </a:pPr>
            <a:r>
              <a:rPr lang="en-US" altLang="en-US" sz="2000" b="1"/>
              <a:t>REB 3 HREB Health Panel</a:t>
            </a:r>
            <a:r>
              <a:rPr lang="en-US" altLang="en-US" sz="2000"/>
              <a:t> –  Charmaine Kabatoff  </a:t>
            </a:r>
            <a:r>
              <a:rPr lang="en-US" altLang="en-US" sz="2000" smtClean="0"/>
              <a:t>780-492-0302</a:t>
            </a:r>
            <a:endParaRPr lang="en-US" altLang="en-US" sz="2000"/>
          </a:p>
          <a:p>
            <a:pPr>
              <a:spcBef>
                <a:spcPts val="300"/>
              </a:spcBef>
            </a:pPr>
            <a:r>
              <a:rPr lang="en-CA" altLang="en-US" sz="2000" b="1" smtClean="0"/>
              <a:t>REB 4 HREB Biomedical Panel</a:t>
            </a:r>
            <a:endParaRPr lang="en-CA" altLang="en-US" sz="2000"/>
          </a:p>
          <a:p>
            <a:pPr lvl="1"/>
            <a:r>
              <a:rPr lang="en-CA" altLang="en-US" smtClean="0"/>
              <a:t>Patricia Lo 780-492-9724</a:t>
            </a:r>
          </a:p>
          <a:p>
            <a:pPr lvl="1"/>
            <a:r>
              <a:rPr lang="en-CA" altLang="en-US" smtClean="0"/>
              <a:t>Ann Moore 780-492-6459</a:t>
            </a:r>
            <a:endParaRPr lang="en-US" altLang="en-US" smtClean="0"/>
          </a:p>
          <a:p>
            <a:pPr>
              <a:spcBef>
                <a:spcPts val="300"/>
              </a:spcBef>
            </a:pPr>
            <a:r>
              <a:rPr lang="en-US" altLang="en-US" sz="2000" b="1" smtClean="0"/>
              <a:t>Research Ethics Officer </a:t>
            </a:r>
            <a:r>
              <a:rPr lang="en-US" altLang="en-US" sz="2000" smtClean="0"/>
              <a:t>– Kim Kordov 780-492-2615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120" y="822960"/>
            <a:ext cx="3840480" cy="4754880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/>
              <a:t>Kim Kordov, Research Ethics Officer, Research Ethics Office, University of Alberta 	</a:t>
            </a:r>
          </a:p>
          <a:p>
            <a:pPr marL="182880" indent="0">
              <a:spcBef>
                <a:spcPts val="300"/>
              </a:spcBef>
              <a:buNone/>
            </a:pPr>
            <a:r>
              <a:rPr lang="en-US">
                <a:hlinkClick r:id="rId2"/>
              </a:rPr>
              <a:t>kim.kordov@ualberta.ca</a:t>
            </a:r>
            <a:endParaRPr lang="en-US"/>
          </a:p>
          <a:p>
            <a:pPr marL="182880" indent="0">
              <a:spcBef>
                <a:spcPts val="300"/>
              </a:spcBef>
              <a:buNone/>
            </a:pPr>
            <a:r>
              <a:rPr lang="en-US"/>
              <a:t>780-492-2615</a:t>
            </a:r>
          </a:p>
          <a:p>
            <a:pPr marL="182880" indent="0">
              <a:spcBef>
                <a:spcPts val="300"/>
              </a:spcBef>
              <a:buNone/>
            </a:pPr>
            <a:r>
              <a:rPr lang="en-US" smtClean="0">
                <a:hlinkClick r:id="rId3"/>
              </a:rPr>
              <a:t>www.reo.ualberta.ca</a:t>
            </a:r>
            <a:endParaRPr lang="en-US"/>
          </a:p>
          <a:p>
            <a:pPr marL="0" indent="0">
              <a:spcBef>
                <a:spcPts val="200"/>
              </a:spcBef>
              <a:buNone/>
            </a:pPr>
            <a:endParaRPr lang="en-US"/>
          </a:p>
          <a:p>
            <a:pPr marL="0" indent="0">
              <a:spcBef>
                <a:spcPts val="200"/>
              </a:spcBef>
              <a:buNone/>
            </a:pPr>
            <a:r>
              <a:rPr lang="en-US"/>
              <a:t>Research &amp; Ethics Management Online (REMO) System</a:t>
            </a:r>
          </a:p>
          <a:p>
            <a:pPr marL="182880" indent="0">
              <a:spcBef>
                <a:spcPts val="200"/>
              </a:spcBef>
              <a:buNone/>
            </a:pPr>
            <a:r>
              <a:rPr lang="en-US">
                <a:hlinkClick r:id="rId4"/>
              </a:rPr>
              <a:t>https//:</a:t>
            </a:r>
            <a:r>
              <a:rPr lang="en-US" smtClean="0">
                <a:hlinkClick r:id="rId4"/>
              </a:rPr>
              <a:t>remo.ualberta.ca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548640"/>
            <a:ext cx="38100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appreciate your help in evaluating this presentation!</a:t>
            </a:r>
          </a:p>
          <a:p>
            <a:r>
              <a:rPr lang="en-US" dirty="0"/>
              <a:t>The RAD evaluation form is accessible online</a:t>
            </a:r>
            <a:r>
              <a:rPr lang="en-US"/>
              <a:t>. </a:t>
            </a:r>
            <a:r>
              <a:rPr lang="en-US" b="1" smtClean="0">
                <a:hlinkClick r:id="rId2"/>
              </a:rPr>
              <a:t>Click here</a:t>
            </a:r>
            <a:r>
              <a:rPr lang="en-US" smtClean="0"/>
              <a:t> or click </a:t>
            </a:r>
            <a:r>
              <a:rPr lang="en-US" dirty="0"/>
              <a:t>on the blue checkmark below (</a:t>
            </a:r>
            <a:r>
              <a:rPr lang="en-US" i="1" dirty="0"/>
              <a:t>right-click the hyperlink(s) and click </a:t>
            </a:r>
            <a:r>
              <a:rPr lang="en-US" b="1" i="1" dirty="0"/>
              <a:t>Open Hyperlink</a:t>
            </a:r>
            <a:r>
              <a:rPr lang="en-US" dirty="0"/>
              <a:t> </a:t>
            </a:r>
            <a:r>
              <a:rPr lang="en-US" i="1" dirty="0"/>
              <a:t>to activate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Evaluation Form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C:\Users\efmadsen\AppData\Local\Microsoft\Windows\Temporary Internet Files\Content.IE5\SN6SFSDZ\MC900442153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ntentionalmuseum.files.wordpress.com/2014/03/1609_color_nit-picking_i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7541078" cy="48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Do We Have REB/ACUC?</a:t>
            </a:r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b="1" smtClean="0"/>
              <a:t>Previous abuses in human experimentation have led to guidelines for the ethical treatment of human participants</a:t>
            </a:r>
          </a:p>
          <a:p>
            <a:r>
              <a:rPr lang="en-US" altLang="en-US" smtClean="0"/>
              <a:t>German experimentation on Jewish prisoners in WWII</a:t>
            </a:r>
          </a:p>
          <a:p>
            <a:r>
              <a:rPr lang="en-US" altLang="en-US" smtClean="0"/>
              <a:t>The Tuskegee Experiment (1932-1972)</a:t>
            </a:r>
          </a:p>
          <a:p>
            <a:r>
              <a:rPr lang="en-US" altLang="en-US" smtClean="0"/>
              <a:t>MK ULTRA (CIA) (1950-1970s) </a:t>
            </a:r>
            <a:r>
              <a:rPr lang="en-US" altLang="en-US"/>
              <a:t>– </a:t>
            </a:r>
            <a:r>
              <a:rPr lang="en-US" altLang="en-US" smtClean="0"/>
              <a:t>McGill studies on sensory deprivation, LSD and ECT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400" b="1" smtClean="0"/>
              <a:t>Ongoing public concern about use of animals in science</a:t>
            </a:r>
            <a:endParaRPr lang="en-US" alt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Ethics Review?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4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smtClean="0"/>
              <a:t>The following requires ethics review and approval BEFORE the research commences:</a:t>
            </a:r>
          </a:p>
          <a:p>
            <a:r>
              <a:rPr lang="en-US" smtClean="0"/>
              <a:t>Research involving human participants</a:t>
            </a:r>
          </a:p>
          <a:p>
            <a:r>
              <a:rPr lang="en-US" smtClean="0"/>
              <a:t>Research involving human biological materials (whether derived from living or identifiable deceased individuals)</a:t>
            </a:r>
          </a:p>
          <a:p>
            <a:r>
              <a:rPr lang="en-US" smtClean="0"/>
              <a:t>All research, teaching and testing involving animals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smtClean="0"/>
              <a:t>Where - “research” defined as an undertaking intended to extend knowledge through a disciplined inquiry or systematic investigation.</a:t>
            </a:r>
            <a:endParaRPr lang="en-CA" sz="2400" b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Needs Ethics Review?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3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smtClean="0"/>
              <a:t>All human participant research and animal research, teaching and testing </a:t>
            </a:r>
            <a:r>
              <a:rPr lang="en-US" altLang="en-US" sz="2400" b="1" smtClean="0"/>
              <a:t>under University jurisdiction (conducted by staff or students)</a:t>
            </a:r>
            <a:r>
              <a:rPr lang="en-US" altLang="en-US" sz="2400" smtClean="0"/>
              <a:t> requires approval whether: </a:t>
            </a:r>
          </a:p>
          <a:p>
            <a:r>
              <a:rPr lang="en-US" altLang="en-US" smtClean="0"/>
              <a:t>it is funded or is non-funded;</a:t>
            </a:r>
          </a:p>
          <a:p>
            <a:r>
              <a:rPr lang="en-US" altLang="en-US" smtClean="0"/>
              <a:t>it is conducted in Canada or abroad;</a:t>
            </a:r>
          </a:p>
          <a:p>
            <a:r>
              <a:rPr lang="en-US" altLang="en-US" smtClean="0"/>
              <a:t>it is conducted on University property or off;</a:t>
            </a:r>
          </a:p>
          <a:p>
            <a:r>
              <a:rPr lang="en-US" altLang="en-US" smtClean="0"/>
              <a:t>it is conducted in a laboratory or in the field;</a:t>
            </a:r>
          </a:p>
          <a:p>
            <a:r>
              <a:rPr lang="en-US" altLang="en-US" smtClean="0"/>
              <a:t>it is conducted to acquire basic or applied knowledge;</a:t>
            </a:r>
          </a:p>
          <a:p>
            <a:r>
              <a:rPr lang="en-US" altLang="en-US" smtClean="0"/>
              <a:t>the research is a pilot study or a fully developed project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400" b="1" i="1" smtClean="0"/>
              <a:t>WHEN IN DOUBT CHECK IT OUT!!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Needs Review?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5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en-US" sz="2400" smtClean="0"/>
              <a:t>UAPPOL – Human Research Ethics Policy</a:t>
            </a:r>
          </a:p>
          <a:p>
            <a:pPr marL="0" lvl="1" indent="0">
              <a:buNone/>
            </a:pPr>
            <a:r>
              <a:rPr lang="en-US" altLang="en-US" sz="1900" smtClean="0">
                <a:hlinkClick r:id="rId2"/>
              </a:rPr>
              <a:t>https://policiesonline.ualberta.ca/PoliciesProcedures/Pages/DispPol.aspx?PID=48</a:t>
            </a:r>
            <a:endParaRPr lang="en-US" altLang="en-US" sz="190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400" smtClean="0"/>
              <a:t>Tri-Council Policy Statement 2 (2014):  Ethical Conduct for Research Involving Humans</a:t>
            </a:r>
          </a:p>
          <a:p>
            <a:pPr marL="0" lvl="1" indent="0">
              <a:buNone/>
            </a:pPr>
            <a:r>
              <a:rPr lang="en-US" altLang="en-US" sz="1900" smtClean="0">
                <a:hlinkClick r:id="rId3"/>
              </a:rPr>
              <a:t>http://www.pre.ethics.gc.ca/eng/policy-politique/initiatives/tcps2-eptc2/Default/</a:t>
            </a:r>
            <a:endParaRPr lang="en-US" altLang="en-US" sz="190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400" smtClean="0"/>
              <a:t>UAPPOL </a:t>
            </a:r>
            <a:r>
              <a:rPr lang="en-US" altLang="en-US" sz="2400"/>
              <a:t>–</a:t>
            </a:r>
            <a:r>
              <a:rPr lang="en-US" altLang="en-US" sz="2400" smtClean="0"/>
              <a:t> University of Alberta Research and Scholarship Integrity Policy</a:t>
            </a:r>
          </a:p>
          <a:p>
            <a:pPr marL="0" lvl="1" indent="0">
              <a:buNone/>
            </a:pPr>
            <a:r>
              <a:rPr lang="en-US" altLang="en-US" sz="1900" smtClean="0">
                <a:hlinkClick r:id="rId4"/>
              </a:rPr>
              <a:t>https://policiesonline.ualberta.ca/PoliciesProcedures/Pages/DispPol.aspx?PID=70</a:t>
            </a:r>
            <a:endParaRPr lang="en-US" altLang="en-US" sz="190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400" smtClean="0"/>
              <a:t>Various other regulations depending on type of research (biomedical/health) and funding (i.e., US NIH), </a:t>
            </a:r>
            <a:r>
              <a:rPr lang="en-US" altLang="en-US" sz="2400" i="1" smtClean="0"/>
              <a:t>Health Information Act</a:t>
            </a:r>
          </a:p>
          <a:p>
            <a:endParaRPr lang="en-CA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Applicable Policy – Human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8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mtClean="0"/>
              <a:t>UAPPOL – Animal Ethics Policy</a:t>
            </a:r>
          </a:p>
          <a:p>
            <a:pPr marL="0" lvl="1" indent="0">
              <a:buNone/>
            </a:pPr>
            <a:r>
              <a:rPr lang="en-US" altLang="en-US" sz="1800" smtClean="0">
                <a:hlinkClick r:id="rId2"/>
              </a:rPr>
              <a:t>https://policiesonline.ualberta.ca/PoliciesProcedures/Pages/DispPol.aspx?PID=13Tri-Council Policy Statement 2 (2014):  Ethical Conduct for Research Involving Humans</a:t>
            </a:r>
            <a:endParaRPr lang="en-US" altLang="en-US" sz="1800"/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mtClean="0"/>
              <a:t>Canadian Council on Animal Care in Science (CCAC) </a:t>
            </a:r>
          </a:p>
          <a:p>
            <a:pPr marL="0" lvl="1" indent="0">
              <a:buNone/>
            </a:pPr>
            <a:r>
              <a:rPr lang="en-US" altLang="en-US" sz="1800" smtClean="0">
                <a:hlinkClick r:id="rId3"/>
              </a:rPr>
              <a:t>www.ccac.ca</a:t>
            </a:r>
            <a:endParaRPr lang="en-US" altLang="en-US" sz="18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Applicable Policy – Animal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6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Ethics approval has to be obtained </a:t>
            </a:r>
            <a:r>
              <a:rPr lang="en-US" altLang="en-US" sz="2400" b="1" smtClean="0"/>
              <a:t>BEFORE</a:t>
            </a:r>
            <a:r>
              <a:rPr lang="en-US" altLang="en-US" sz="2400" smtClean="0"/>
              <a:t> the research begins and, in the case of funded research, </a:t>
            </a:r>
            <a:r>
              <a:rPr lang="en-US" altLang="en-US" sz="2400" b="1" smtClean="0"/>
              <a:t>BEFORE</a:t>
            </a:r>
            <a:r>
              <a:rPr lang="en-US" altLang="en-US" sz="2400" smtClean="0"/>
              <a:t> funds are released</a:t>
            </a:r>
          </a:p>
          <a:p>
            <a:pPr>
              <a:spcBef>
                <a:spcPts val="1800"/>
              </a:spcBef>
            </a:pPr>
            <a:r>
              <a:rPr lang="en-US" altLang="en-US" sz="2400" smtClean="0"/>
              <a:t>Approval has to be </a:t>
            </a:r>
            <a:r>
              <a:rPr lang="en-US" altLang="en-US" sz="2400" b="1" smtClean="0"/>
              <a:t>maintained</a:t>
            </a:r>
            <a:r>
              <a:rPr lang="en-US" altLang="en-US" sz="2400" smtClean="0"/>
              <a:t> (renewed annually) for the duration of the research activity</a:t>
            </a:r>
          </a:p>
          <a:p>
            <a:pPr>
              <a:spcBef>
                <a:spcPts val="1800"/>
              </a:spcBef>
            </a:pPr>
            <a:r>
              <a:rPr lang="en-US" altLang="en-US" sz="2400" smtClean="0"/>
              <a:t>Changes to the approved research must be approved by the REB or ACUC before they are implemented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4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smtClean="0"/>
              <a:t>University Faculty</a:t>
            </a:r>
          </a:p>
          <a:p>
            <a:pPr>
              <a:spcBef>
                <a:spcPts val="1800"/>
              </a:spcBef>
            </a:pPr>
            <a:r>
              <a:rPr lang="en-US" altLang="en-US" sz="2400" smtClean="0"/>
              <a:t>University students</a:t>
            </a:r>
          </a:p>
          <a:p>
            <a:pPr>
              <a:spcBef>
                <a:spcPts val="1800"/>
              </a:spcBef>
            </a:pPr>
            <a:r>
              <a:rPr lang="en-US" altLang="en-US" sz="2400" smtClean="0"/>
              <a:t>External Researchers – conducting research “</a:t>
            </a:r>
            <a:r>
              <a:rPr lang="en-US" altLang="en-US" sz="2400" i="1" smtClean="0"/>
              <a:t>under the jurisdiction</a:t>
            </a:r>
            <a:r>
              <a:rPr lang="en-US" altLang="en-US" sz="2400" smtClean="0"/>
              <a:t>” of the University</a:t>
            </a:r>
            <a:endParaRPr lang="en-US" alt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18A0-D81B-4928-BDBE-57522E60FA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3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_RAD Presentation Template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_RAD Presentation Template 2017</Template>
  <TotalTime>5</TotalTime>
  <Words>645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_RAD Presentation Template 2017</vt:lpstr>
      <vt:lpstr>Research Ethics Office</vt:lpstr>
      <vt:lpstr>Why Do We Have REB/ACUC?</vt:lpstr>
      <vt:lpstr>Why Ethics Review?</vt:lpstr>
      <vt:lpstr>What Needs Ethics Review?</vt:lpstr>
      <vt:lpstr>What Needs Review?</vt:lpstr>
      <vt:lpstr>Applicable Policy – Human Research</vt:lpstr>
      <vt:lpstr>Applicable Policy – Animal Research</vt:lpstr>
      <vt:lpstr>When?</vt:lpstr>
      <vt:lpstr>Who?</vt:lpstr>
      <vt:lpstr>REMO – Research Ethics Management Online</vt:lpstr>
      <vt:lpstr>Getting Started</vt:lpstr>
      <vt:lpstr>REMO Resources</vt:lpstr>
      <vt:lpstr>PowerPoint Presentation</vt:lpstr>
      <vt:lpstr>Online Evaluation Form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Ethics</dc:title>
  <dc:creator>efmadsen</dc:creator>
  <cp:lastModifiedBy>efmadsen</cp:lastModifiedBy>
  <cp:revision>2</cp:revision>
  <dcterms:created xsi:type="dcterms:W3CDTF">2017-06-13T15:42:06Z</dcterms:created>
  <dcterms:modified xsi:type="dcterms:W3CDTF">2017-06-13T21:25:14Z</dcterms:modified>
</cp:coreProperties>
</file>