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5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E2F4692-AB95-4039-9C09-F206D39E8BD8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A412891-2851-4CB5-A188-D05EE3B03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5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9699CD2-19FD-470B-AFD1-6679A2ABE50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D3CF68D-3854-4997-BD48-B8F3B7E8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fld id="{00000000-1234-1234-1234-12341234123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fld id="{00000000-1234-1234-1234-12341234123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fld id="{00000000-1234-1234-1234-123412341234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fld id="{00000000-1234-1234-1234-123412341234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371600"/>
            <a:ext cx="7635240" cy="3127375"/>
          </a:xfrm>
        </p:spPr>
        <p:txBody>
          <a:bodyPr anchor="b"/>
          <a:lstStyle>
            <a:lvl1pPr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581400" y="936171"/>
            <a:ext cx="469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smtClean="0">
                <a:solidFill>
                  <a:schemeClr val="tx2"/>
                </a:solidFill>
                <a:latin typeface="+mj-lt"/>
              </a:rPr>
              <a:t>“</a:t>
            </a:r>
            <a:r>
              <a:rPr lang="en-US" b="0" i="1" smtClean="0">
                <a:solidFill>
                  <a:schemeClr val="tx2"/>
                </a:solidFill>
                <a:latin typeface="+mj-lt"/>
              </a:rPr>
              <a:t>Today’s Research, Our Future</a:t>
            </a:r>
            <a:r>
              <a:rPr lang="en-US" b="0" baseline="0" smtClean="0">
                <a:solidFill>
                  <a:schemeClr val="tx2"/>
                </a:solidFill>
                <a:latin typeface="+mj-lt"/>
              </a:rPr>
              <a:t>”</a:t>
            </a:r>
            <a:endParaRPr lang="en-US" b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001000" cy="4846320"/>
          </a:xfrm>
        </p:spPr>
        <p:txBody>
          <a:bodyPr/>
          <a:lstStyle>
            <a:lvl1pPr marL="274320" indent="-274320">
              <a:spcBef>
                <a:spcPts val="600"/>
              </a:spcBef>
              <a:tabLst/>
              <a:defRPr/>
            </a:lvl1pPr>
            <a:lvl2pPr marL="548640" indent="-274320">
              <a:spcBef>
                <a:spcPts val="300"/>
              </a:spcBef>
              <a:defRPr/>
            </a:lvl2pPr>
            <a:lvl3pPr marL="822960" indent="-274320">
              <a:spcBef>
                <a:spcPts val="300"/>
              </a:spcBef>
              <a:defRPr/>
            </a:lvl3pPr>
            <a:lvl4pPr marL="1097280" indent="-274320">
              <a:spcBef>
                <a:spcPts val="300"/>
              </a:spcBef>
              <a:defRPr/>
            </a:lvl4pPr>
            <a:lvl5pPr marL="1371600" indent="-274320"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058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3690937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6" y="205740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914400"/>
            <a:ext cx="314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>
                <a:solidFill>
                  <a:schemeClr val="tx2"/>
                </a:solidFill>
                <a:latin typeface="+mj-lt"/>
              </a:rPr>
              <a:t>“</a:t>
            </a:r>
            <a:r>
              <a:rPr lang="en-US" b="0" i="1" smtClean="0">
                <a:solidFill>
                  <a:schemeClr val="tx2"/>
                </a:solidFill>
                <a:latin typeface="+mj-lt"/>
              </a:rPr>
              <a:t>Today’s Research,</a:t>
            </a:r>
            <a:r>
              <a:rPr lang="en-US" b="0" i="1" baseline="0" smtClean="0">
                <a:solidFill>
                  <a:schemeClr val="tx2"/>
                </a:solidFill>
                <a:latin typeface="+mj-lt"/>
              </a:rPr>
              <a:t> Our Future</a:t>
            </a:r>
            <a:r>
              <a:rPr lang="en-US" b="0" baseline="0" smtClean="0">
                <a:solidFill>
                  <a:schemeClr val="tx2"/>
                </a:solidFill>
                <a:latin typeface="+mj-lt"/>
              </a:rPr>
              <a:t>”</a:t>
            </a:r>
            <a:endParaRPr lang="en-US" b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058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63040"/>
            <a:ext cx="3840480" cy="4663440"/>
          </a:xfrm>
        </p:spPr>
        <p:txBody>
          <a:bodyPr/>
          <a:lstStyle>
            <a:lvl1pPr marL="274320" indent="-274320">
              <a:spcBef>
                <a:spcPts val="600"/>
              </a:spcBef>
              <a:defRPr sz="2200"/>
            </a:lvl1pPr>
            <a:lvl2pPr marL="548640" indent="-274320">
              <a:spcBef>
                <a:spcPts val="300"/>
              </a:spcBef>
              <a:defRPr sz="2000"/>
            </a:lvl2pPr>
            <a:lvl3pPr marL="822960" indent="-274320">
              <a:spcBef>
                <a:spcPts val="300"/>
              </a:spcBef>
              <a:defRPr sz="1800"/>
            </a:lvl3pPr>
            <a:lvl4pPr marL="1371600" indent="-274320">
              <a:spcBef>
                <a:spcPts val="300"/>
              </a:spcBef>
              <a:defRPr sz="1600"/>
            </a:lvl4pPr>
            <a:lvl5pPr marL="1645920" indent="-274320">
              <a:spcBef>
                <a:spcPts val="3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120" y="1463040"/>
            <a:ext cx="3840480" cy="4663440"/>
          </a:xfrm>
        </p:spPr>
        <p:txBody>
          <a:bodyPr/>
          <a:lstStyle>
            <a:lvl1pPr marL="274320" indent="-274320">
              <a:spcBef>
                <a:spcPts val="600"/>
              </a:spcBef>
              <a:defRPr sz="2200"/>
            </a:lvl1pPr>
            <a:lvl2pPr marL="548640" indent="-274320">
              <a:spcBef>
                <a:spcPts val="300"/>
              </a:spcBef>
              <a:defRPr sz="2000"/>
            </a:lvl2pPr>
            <a:lvl3pPr marL="822960" indent="-274320">
              <a:spcBef>
                <a:spcPts val="300"/>
              </a:spcBef>
              <a:defRPr sz="1800"/>
            </a:lvl3pPr>
            <a:lvl4pPr marL="1371600" indent="-274320">
              <a:spcBef>
                <a:spcPts val="300"/>
              </a:spcBef>
              <a:defRPr sz="1600"/>
            </a:lvl4pPr>
            <a:lvl5pPr marL="1645920" indent="-274320">
              <a:spcBef>
                <a:spcPts val="3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058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63040"/>
            <a:ext cx="3840480" cy="639762"/>
          </a:xfrm>
          <a:ln>
            <a:solidFill>
              <a:schemeClr val="accent1">
                <a:shade val="50000"/>
              </a:schemeClr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3840480" cy="3951288"/>
          </a:xfrm>
        </p:spPr>
        <p:txBody>
          <a:bodyPr/>
          <a:lstStyle>
            <a:lvl1pPr marL="274320" indent="-274320">
              <a:spcBef>
                <a:spcPts val="600"/>
              </a:spcBef>
              <a:defRPr sz="2200"/>
            </a:lvl1pPr>
            <a:lvl2pPr marL="548640" indent="-274320">
              <a:spcBef>
                <a:spcPts val="600"/>
              </a:spcBef>
              <a:defRPr sz="2000"/>
            </a:lvl2pPr>
            <a:lvl3pPr marL="822960" indent="-274320">
              <a:spcBef>
                <a:spcPts val="300"/>
              </a:spcBef>
              <a:defRPr sz="1800"/>
            </a:lvl3pPr>
            <a:lvl4pPr marL="1097280" indent="-274320">
              <a:spcBef>
                <a:spcPts val="300"/>
              </a:spcBef>
              <a:defRPr sz="1600"/>
            </a:lvl4pPr>
            <a:lvl5pPr marL="1371600" indent="-274320">
              <a:spcBef>
                <a:spcPts val="3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120" y="1463040"/>
            <a:ext cx="3840480" cy="639762"/>
          </a:xfrm>
          <a:ln>
            <a:solidFill>
              <a:schemeClr val="accent1">
                <a:shade val="50000"/>
              </a:schemeClr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120" y="2174875"/>
            <a:ext cx="3840480" cy="3951288"/>
          </a:xfrm>
        </p:spPr>
        <p:txBody>
          <a:bodyPr/>
          <a:lstStyle>
            <a:lvl1pPr marL="274320" indent="-274320">
              <a:spcBef>
                <a:spcPts val="600"/>
              </a:spcBef>
              <a:defRPr sz="2200"/>
            </a:lvl1pPr>
            <a:lvl2pPr marL="548640" indent="-274320">
              <a:spcBef>
                <a:spcPts val="300"/>
              </a:spcBef>
              <a:defRPr sz="2000"/>
            </a:lvl2pPr>
            <a:lvl3pPr marL="822960" indent="-274320">
              <a:spcBef>
                <a:spcPts val="300"/>
              </a:spcBef>
              <a:defRPr sz="1800"/>
            </a:lvl3pPr>
            <a:lvl4pPr marL="1097280" indent="-274320">
              <a:spcBef>
                <a:spcPts val="300"/>
              </a:spcBef>
              <a:defRPr sz="1600"/>
            </a:lvl4pPr>
            <a:lvl5pPr marL="1371600" indent="-274320">
              <a:spcBef>
                <a:spcPts val="3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058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28600"/>
            <a:ext cx="7863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554480"/>
            <a:ext cx="786384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682954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827734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BEC18A0-D81B-4928-BDBE-57522E60FA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49640" y="228600"/>
            <a:ext cx="461665" cy="5334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Research </a:t>
            </a:r>
            <a:r>
              <a:rPr lang="en-US" b="1" dirty="0" smtClean="0">
                <a:solidFill>
                  <a:schemeClr val="bg1"/>
                </a:solidFill>
              </a:rPr>
              <a:t>Administration </a:t>
            </a:r>
            <a:r>
              <a:rPr lang="en-US" b="1" smtClean="0">
                <a:solidFill>
                  <a:schemeClr val="bg1"/>
                </a:solidFill>
              </a:rPr>
              <a:t>Day</a:t>
            </a:r>
            <a:r>
              <a:rPr lang="en-US" b="1" baseline="0" smtClean="0">
                <a:solidFill>
                  <a:schemeClr val="bg1"/>
                </a:solidFill>
              </a:rPr>
              <a:t> </a:t>
            </a:r>
            <a:r>
              <a:rPr lang="en-US" b="1" smtClean="0">
                <a:solidFill>
                  <a:schemeClr val="bg1"/>
                </a:solidFill>
              </a:rPr>
              <a:t>2017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088"/>
            <a:ext cx="1371600" cy="4086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3040" y="6419088"/>
            <a:ext cx="177470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Services Office</a:t>
            </a:r>
          </a:p>
          <a:p>
            <a:r>
              <a:rPr lang="en-U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Together we make it happen</a:t>
            </a:r>
            <a:endParaRPr lang="en-US" sz="1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47594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Research Administration</a:t>
            </a:r>
            <a:r>
              <a:rPr lang="en-US" sz="1200" b="1" baseline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200" b="1" baseline="0" smtClean="0">
                <a:solidFill>
                  <a:schemeClr val="tx2"/>
                </a:solidFill>
                <a:latin typeface="+mn-lt"/>
              </a:rPr>
              <a:t>Day May 31, 2017</a:t>
            </a:r>
            <a:endParaRPr lang="en-US" sz="1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_F76dTwGk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ualberta.ca/ualberta-hazard-response-wiki/unit-action-pla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a/ualberta.ca/forms/d/e/1FAIpQLSdJqWGnY1g-_B72c8ZbavoLunFC4raOqi8Xbtauw2maSZaKBQ/viewfor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hs.info@ualberta.c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t3fBp-ckp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cs.google.com/a/ualberta.ca/forms/d/e/1FAIpQLSf0k8UFZx4g6UgyKSikQp4KNW7h80sb5Vj6L6FTXbxXBsSF5g/viewform?c=0&amp;w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hs.info@ualberta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mo.ualberta.c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Environment, Health &amp; Safety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Michelle Rooker</a:t>
            </a:r>
            <a:r>
              <a:rPr lang="en-US"/>
              <a:t>, Operations Team Lead, </a:t>
            </a:r>
            <a:r>
              <a:rPr lang="en-US" smtClean="0"/>
              <a:t>EHS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640080" y="731520"/>
            <a:ext cx="1645920" cy="640080"/>
          </a:xfrm>
          <a:prstGeom prst="fram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RAD 201c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62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Tools &amp; Services: Hazard Assessment  Web Application</a:t>
            </a:r>
            <a:endParaRPr lang="en-US"/>
          </a:p>
        </p:txBody>
      </p:sp>
      <p:sp>
        <p:nvSpPr>
          <p:cNvPr id="206" name="Shape 206"/>
          <p:cNvSpPr txBox="1">
            <a:spLocks noGrp="1"/>
          </p:cNvSpPr>
          <p:nvPr>
            <p:ph sz="half" idx="1"/>
          </p:nvPr>
        </p:nvSpPr>
        <p:spPr>
          <a:xfrm>
            <a:off x="228600" y="1463040"/>
            <a:ext cx="3474720" cy="4663440"/>
          </a:xfrm>
        </p:spPr>
        <p:txBody>
          <a:bodyPr/>
          <a:lstStyle/>
          <a:p>
            <a:pPr lvl="0"/>
            <a:r>
              <a:rPr lang="en-US" smtClean="0"/>
              <a:t>An online tool for hazard management</a:t>
            </a:r>
          </a:p>
          <a:p>
            <a:pPr lvl="0">
              <a:spcBef>
                <a:spcPts val="1200"/>
              </a:spcBef>
            </a:pPr>
            <a:r>
              <a:rPr lang="en-US" smtClean="0"/>
              <a:t>Use the app to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Identify hazards (chemical, physical, biological, psychosocial)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Evaluate risk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Assign controls (administrative, engineering &amp; PPE)</a:t>
            </a:r>
          </a:p>
          <a:p>
            <a:pPr lvl="1"/>
            <a:endParaRPr lang="en-US" smtClean="0"/>
          </a:p>
          <a:p>
            <a:pPr lvl="0"/>
            <a:endParaRPr lang="en-US" smtClean="0"/>
          </a:p>
          <a:p>
            <a:pPr lvl="1"/>
            <a:endParaRPr lang="en-US" smtClean="0"/>
          </a:p>
          <a:p>
            <a:pPr lvl="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8" name="Shape 208" descr="eCompliance has introduced a new hazard assessment module to control risk in the organization. Contact your partner association for more details." title="Hazard Assessment Web App">
            <a:hlinkClick r:id="rId3"/>
          </p:cNvPr>
          <p:cNvSpPr/>
          <p:nvPr/>
        </p:nvSpPr>
        <p:spPr>
          <a:xfrm>
            <a:off x="3931920" y="1645920"/>
            <a:ext cx="429768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485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SzPct val="90000"/>
              <a:buFont typeface="+mj-lt"/>
              <a:buAutoNum type="arabicPeriod"/>
            </a:pPr>
            <a:r>
              <a:rPr lang="en-US" sz="2400" smtClean="0"/>
              <a:t>Visit the </a:t>
            </a:r>
            <a:r>
              <a:rPr lang="en-US" sz="2400" b="1" smtClean="0"/>
              <a:t>wiki</a:t>
            </a:r>
          </a:p>
          <a:p>
            <a:pPr marL="457200" lvl="0" indent="-457200">
              <a:spcBef>
                <a:spcPts val="6000"/>
              </a:spcBef>
              <a:buSzPct val="90000"/>
              <a:buFont typeface="+mj-lt"/>
              <a:buAutoNum type="arabicPeriod"/>
            </a:pPr>
            <a:r>
              <a:rPr lang="en-US" sz="2400" smtClean="0"/>
              <a:t>Build a </a:t>
            </a:r>
            <a:r>
              <a:rPr lang="en-US" sz="2400" b="1" smtClean="0"/>
              <a:t>unit action plan</a:t>
            </a:r>
            <a:r>
              <a:rPr lang="en-US" sz="2400" smtClean="0"/>
              <a:t> for your department</a:t>
            </a:r>
          </a:p>
          <a:p>
            <a:pPr marL="457200" lvl="0" indent="-457200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400" smtClean="0"/>
              <a:t>Develop an </a:t>
            </a:r>
            <a:r>
              <a:rPr lang="en-US" sz="2400" b="1" smtClean="0"/>
              <a:t>operational continuity plan</a:t>
            </a:r>
          </a:p>
          <a:p>
            <a:pPr marL="457200" lvl="0" indent="-457200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400" smtClean="0"/>
              <a:t>Planning a special event? Build an </a:t>
            </a:r>
            <a:r>
              <a:rPr lang="en-US" sz="2400" b="1" smtClean="0"/>
              <a:t>event plan</a:t>
            </a:r>
            <a:r>
              <a:rPr lang="en-US" sz="2400" smtClean="0"/>
              <a:t>!</a:t>
            </a:r>
          </a:p>
          <a:p>
            <a:pPr marL="457200" lvl="0" indent="-457200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400" smtClean="0"/>
              <a:t>Heading off campus for work purposes?</a:t>
            </a:r>
            <a:br>
              <a:rPr lang="en-US" sz="2400" smtClean="0"/>
            </a:br>
            <a:r>
              <a:rPr lang="en-US" sz="2400" b="1" smtClean="0"/>
              <a:t>Register in UGo</a:t>
            </a:r>
            <a:r>
              <a:rPr lang="en-US" sz="2400" smtClean="0"/>
              <a:t> (off campus</a:t>
            </a: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400" smtClean="0"/>
              <a:t>travel registry)</a:t>
            </a:r>
          </a:p>
          <a:p>
            <a:pPr lvl="0"/>
            <a:endParaRPr lang="en-US"/>
          </a:p>
        </p:txBody>
      </p:sp>
      <p:sp>
        <p:nvSpPr>
          <p:cNvPr id="216" name="Shape 2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Tools &amp; Services: Emergency Preparedness</a:t>
            </a:r>
            <a:endParaRPr lang="en-US"/>
          </a:p>
        </p:txBody>
      </p:sp>
      <p:pic>
        <p:nvPicPr>
          <p:cNvPr id="215" name="Shape 215" descr="Emergency response wiki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60" y="1828800"/>
            <a:ext cx="2693141" cy="56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7" name="Shape 217" descr="U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0560" y="4581525"/>
            <a:ext cx="3596474" cy="16382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Tools &amp; Services: Incident Reporting</a:t>
            </a:r>
            <a:endParaRPr lang="en-US"/>
          </a:p>
        </p:txBody>
      </p:sp>
      <p:sp>
        <p:nvSpPr>
          <p:cNvPr id="206" name="Shape 206"/>
          <p:cNvSpPr txBox="1">
            <a:spLocks noGrp="1"/>
          </p:cNvSpPr>
          <p:nvPr>
            <p:ph sz="half" idx="1"/>
          </p:nvPr>
        </p:nvSpPr>
        <p:spPr>
          <a:xfrm>
            <a:off x="365760" y="1554480"/>
            <a:ext cx="3200400" cy="4590288"/>
          </a:xfrm>
        </p:spPr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400" b="1"/>
              <a:t>What’s reportable</a:t>
            </a:r>
            <a:r>
              <a:rPr lang="en-US" sz="2400" b="1" smtClean="0"/>
              <a:t>?</a:t>
            </a:r>
            <a:endParaRPr lang="en-US" sz="2400" b="1"/>
          </a:p>
          <a:p>
            <a:pPr marL="273050" lvl="0" indent="-273050">
              <a:spcBef>
                <a:spcPts val="600"/>
              </a:spcBef>
            </a:pPr>
            <a:r>
              <a:rPr lang="en-US"/>
              <a:t>Injury</a:t>
            </a:r>
          </a:p>
          <a:p>
            <a:pPr marL="273050" lvl="0" indent="-273050">
              <a:spcBef>
                <a:spcPts val="600"/>
              </a:spcBef>
            </a:pPr>
            <a:r>
              <a:rPr lang="en-US"/>
              <a:t>Exposure to hazardous substances</a:t>
            </a:r>
          </a:p>
          <a:p>
            <a:pPr marL="273050" lvl="0" indent="-273050">
              <a:spcBef>
                <a:spcPts val="600"/>
              </a:spcBef>
            </a:pPr>
            <a:r>
              <a:rPr lang="en-US"/>
              <a:t>Observed safety violation</a:t>
            </a:r>
          </a:p>
          <a:p>
            <a:pPr marL="273050" lvl="0" indent="-273050">
              <a:spcBef>
                <a:spcPts val="600"/>
              </a:spcBef>
            </a:pPr>
            <a:r>
              <a:rPr lang="en-US"/>
              <a:t>Property damage</a:t>
            </a:r>
          </a:p>
          <a:p>
            <a:pPr marL="273050" lvl="0" indent="-273050">
              <a:spcBef>
                <a:spcPts val="600"/>
              </a:spcBef>
            </a:pPr>
            <a:r>
              <a:rPr lang="en-US"/>
              <a:t>Spill or other uncontrolled release</a:t>
            </a:r>
          </a:p>
          <a:p>
            <a:pPr marL="273050" lvl="0" indent="-273050">
              <a:spcBef>
                <a:spcPts val="600"/>
              </a:spcBef>
            </a:pPr>
            <a:r>
              <a:rPr lang="en-US" b="1"/>
              <a:t>Near miss</a:t>
            </a:r>
          </a:p>
          <a:p>
            <a:pPr lvl="0"/>
            <a:endParaRPr lang="en-US" smtClean="0"/>
          </a:p>
          <a:p>
            <a:pPr lvl="1"/>
            <a:endParaRPr lang="en-US" smtClean="0"/>
          </a:p>
          <a:p>
            <a:pPr lvl="0"/>
            <a:endParaRPr lang="en-US"/>
          </a:p>
        </p:txBody>
      </p:sp>
      <p:pic>
        <p:nvPicPr>
          <p:cNvPr id="5" name="Shape 224" descr="Incident Report screenshot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0" y="1554480"/>
            <a:ext cx="4455624" cy="38610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Welcome, Field Research Office!</a:t>
            </a:r>
            <a:endParaRPr lang="en-US"/>
          </a:p>
        </p:txBody>
      </p:sp>
      <p:sp>
        <p:nvSpPr>
          <p:cNvPr id="206" name="Shape 206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mtClean="0"/>
              <a:t>FRO moved to the EHS office in early 2017</a:t>
            </a:r>
          </a:p>
          <a:p>
            <a:pPr>
              <a:spcBef>
                <a:spcPts val="1800"/>
              </a:spcBef>
            </a:pPr>
            <a:r>
              <a:rPr lang="en-US" smtClean="0"/>
              <a:t>EHS &amp; FRO work collaboratively to achieve health &amp; safety in the field</a:t>
            </a:r>
          </a:p>
          <a:p>
            <a:pPr>
              <a:spcBef>
                <a:spcPts val="1800"/>
              </a:spcBef>
            </a:pPr>
            <a:r>
              <a:rPr lang="en-US" smtClean="0"/>
              <a:t>Kim Schaerer remains the FRO Coordinator</a:t>
            </a:r>
          </a:p>
          <a:p>
            <a:pPr>
              <a:spcBef>
                <a:spcPts val="1800"/>
              </a:spcBef>
            </a:pPr>
            <a:r>
              <a:rPr lang="en-US" smtClean="0"/>
              <a:t>Contact </a:t>
            </a:r>
            <a:r>
              <a:rPr lang="en-US" smtClean="0">
                <a:hlinkClick r:id="rId3"/>
              </a:rPr>
              <a:t>ehs.info@ualberta.ca</a:t>
            </a:r>
            <a:r>
              <a:rPr lang="en-US" smtClean="0"/>
              <a:t> for more info!</a:t>
            </a:r>
          </a:p>
          <a:p>
            <a:pPr lvl="1"/>
            <a:endParaRPr lang="en-US" smtClean="0"/>
          </a:p>
          <a:p>
            <a:pPr lvl="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54480"/>
            <a:ext cx="3699175" cy="24661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28671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A Bajillion Other Things ...</a:t>
            </a:r>
            <a:endParaRPr lang="en-US"/>
          </a:p>
        </p:txBody>
      </p:sp>
      <p:sp>
        <p:nvSpPr>
          <p:cNvPr id="239" name="Shape 239"/>
          <p:cNvSpPr txBox="1">
            <a:spLocks noGrp="1"/>
          </p:cNvSpPr>
          <p:nvPr>
            <p:ph sz="half" idx="1"/>
          </p:nvPr>
        </p:nvSpPr>
        <p:spPr>
          <a:xfrm>
            <a:off x="228600" y="1371600"/>
            <a:ext cx="3840480" cy="4663440"/>
          </a:xfrm>
        </p:spPr>
        <p:txBody>
          <a:bodyPr>
            <a:normAutofit fontScale="92500"/>
          </a:bodyPr>
          <a:lstStyle/>
          <a:p>
            <a:pPr marL="274320" lvl="0" indent="-274320">
              <a:spcBef>
                <a:spcPts val="600"/>
              </a:spcBef>
            </a:pPr>
            <a:r>
              <a:rPr lang="en-US" smtClean="0"/>
              <a:t>Lab inspections</a:t>
            </a:r>
          </a:p>
          <a:p>
            <a:pPr marL="274320" lvl="0" indent="-274320">
              <a:spcBef>
                <a:spcPts val="600"/>
              </a:spcBef>
            </a:pPr>
            <a:r>
              <a:rPr lang="en-US" smtClean="0"/>
              <a:t>Permitting and equipment certification (lasers &amp; x-rays)</a:t>
            </a:r>
          </a:p>
          <a:p>
            <a:pPr marL="274320" lvl="0" indent="-274320">
              <a:spcBef>
                <a:spcPts val="600"/>
              </a:spcBef>
            </a:pPr>
            <a:r>
              <a:rPr lang="en-US" smtClean="0"/>
              <a:t>Audiometric testing</a:t>
            </a:r>
          </a:p>
          <a:p>
            <a:pPr marL="274320" lvl="0" indent="-274320">
              <a:spcBef>
                <a:spcPts val="600"/>
              </a:spcBef>
            </a:pPr>
            <a:r>
              <a:rPr lang="en-US" smtClean="0"/>
              <a:t>Waste pickup &amp; management</a:t>
            </a:r>
          </a:p>
          <a:p>
            <a:pPr marL="274320" lvl="0" indent="-274320">
              <a:spcBef>
                <a:spcPts val="600"/>
              </a:spcBef>
            </a:pPr>
            <a:r>
              <a:rPr lang="en-US" smtClean="0"/>
              <a:t>Assistance with imports of biohazards</a:t>
            </a:r>
          </a:p>
          <a:p>
            <a:pPr marL="274320" lvl="0" indent="-274320">
              <a:spcBef>
                <a:spcPts val="600"/>
              </a:spcBef>
            </a:pPr>
            <a:r>
              <a:rPr lang="en-US" smtClean="0"/>
              <a:t>Monitor use of chemical weapons and toxic substances</a:t>
            </a:r>
          </a:p>
          <a:p>
            <a:pPr marL="274320" lvl="0" indent="-274320">
              <a:spcBef>
                <a:spcPts val="600"/>
              </a:spcBef>
            </a:pPr>
            <a:r>
              <a:rPr lang="en-US" smtClean="0"/>
              <a:t>Environmental assessments</a:t>
            </a:r>
          </a:p>
          <a:p>
            <a:pPr marL="274320" lvl="0" indent="-274320">
              <a:spcBef>
                <a:spcPts val="600"/>
              </a:spcBef>
            </a:pPr>
            <a:r>
              <a:rPr lang="en-US" smtClean="0"/>
              <a:t>Online tools for ergonomics &amp; indoor air quality assessments</a:t>
            </a:r>
          </a:p>
          <a:p>
            <a:pPr lvl="0"/>
            <a:endParaRPr lang="en-US"/>
          </a:p>
        </p:txBody>
      </p:sp>
      <p:sp>
        <p:nvSpPr>
          <p:cNvPr id="241" name="Shape 241"/>
          <p:cNvSpPr txBox="1">
            <a:spLocks noGrp="1"/>
          </p:cNvSpPr>
          <p:nvPr>
            <p:ph sz="half" idx="2"/>
          </p:nvPr>
        </p:nvSpPr>
        <p:spPr>
          <a:xfrm>
            <a:off x="4389120" y="1371600"/>
            <a:ext cx="3840480" cy="4663440"/>
          </a:xfrm>
        </p:spPr>
        <p:txBody>
          <a:bodyPr>
            <a:normAutofit fontScale="92500"/>
          </a:bodyPr>
          <a:lstStyle/>
          <a:p>
            <a:pPr marL="274320" lvl="0" indent="-274320">
              <a:spcBef>
                <a:spcPts val="600"/>
              </a:spcBef>
            </a:pPr>
            <a:r>
              <a:rPr lang="en-US" smtClean="0"/>
              <a:t>“Chematix” chemical inventory</a:t>
            </a:r>
          </a:p>
          <a:p>
            <a:pPr marL="274320" lvl="0" indent="-274320">
              <a:spcBef>
                <a:spcPts val="600"/>
              </a:spcBef>
            </a:pPr>
            <a:r>
              <a:rPr lang="en-US" smtClean="0"/>
              <a:t>Working alone template</a:t>
            </a:r>
          </a:p>
          <a:p>
            <a:pPr marL="274320" lvl="0" indent="-274320">
              <a:spcBef>
                <a:spcPts val="600"/>
              </a:spcBef>
            </a:pPr>
            <a:r>
              <a:rPr lang="en-US" smtClean="0"/>
              <a:t>Lab safety checklist</a:t>
            </a:r>
          </a:p>
          <a:p>
            <a:pPr marL="274320" lvl="0" indent="-274320">
              <a:spcBef>
                <a:spcPts val="600"/>
              </a:spcBef>
            </a:pPr>
            <a:r>
              <a:rPr lang="en-US" smtClean="0"/>
              <a:t>Assistance with importation of biological materials</a:t>
            </a:r>
          </a:p>
          <a:p>
            <a:pPr marL="274320" lvl="0" indent="-274320">
              <a:spcBef>
                <a:spcPts val="600"/>
              </a:spcBef>
            </a:pPr>
            <a:r>
              <a:rPr lang="en-US" smtClean="0"/>
              <a:t>Tabletop exercises: emergency scenarios</a:t>
            </a:r>
          </a:p>
          <a:p>
            <a:pPr marL="274320" lvl="0" indent="-274320">
              <a:spcBef>
                <a:spcPts val="600"/>
              </a:spcBef>
            </a:pPr>
            <a:r>
              <a:rPr lang="en-US" smtClean="0"/>
              <a:t>Noise management</a:t>
            </a:r>
          </a:p>
          <a:p>
            <a:pPr marL="274320" lvl="0" indent="-274320">
              <a:spcBef>
                <a:spcPts val="600"/>
              </a:spcBef>
            </a:pPr>
            <a:r>
              <a:rPr lang="en-US" smtClean="0"/>
              <a:t>Incident investigations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3000" b="1"/>
              <a:t>Yada yada yada </a:t>
            </a:r>
            <a:r>
              <a:rPr lang="en-US" sz="3000" b="1" smtClean="0"/>
              <a:t>...</a:t>
            </a:r>
            <a:endParaRPr lang="en-US" sz="3000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1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>
                <a:sym typeface="Lato"/>
              </a:rPr>
              <a:t>Oh, and respirator fit-testing</a:t>
            </a:r>
            <a:endParaRPr lang="en-US">
              <a:sym typeface="Lato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A Bajillion Other Things ...</a:t>
            </a:r>
            <a:endParaRPr lang="en-US"/>
          </a:p>
        </p:txBody>
      </p:sp>
      <p:sp>
        <p:nvSpPr>
          <p:cNvPr id="250" name="Shape 250" descr="Need a respirator? Choose &amp; use it wisely!" title="University of Alberta PPE: Respirators">
            <a:hlinkClick r:id="rId3"/>
          </p:cNvPr>
          <p:cNvSpPr/>
          <p:nvPr/>
        </p:nvSpPr>
        <p:spPr>
          <a:xfrm>
            <a:off x="2133600" y="20097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43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800"/>
              </a:spcBef>
            </a:pPr>
            <a:r>
              <a:rPr lang="en-US" smtClean="0">
                <a:sym typeface="Lato"/>
              </a:rPr>
              <a:t>Risk Management Symposium (January)</a:t>
            </a:r>
          </a:p>
          <a:p>
            <a:pPr lvl="0">
              <a:spcBef>
                <a:spcPts val="1800"/>
              </a:spcBef>
            </a:pPr>
            <a:r>
              <a:rPr lang="en-US" smtClean="0">
                <a:sym typeface="Lato"/>
              </a:rPr>
              <a:t>NAOSH Week pop-up booths (May)</a:t>
            </a:r>
          </a:p>
          <a:p>
            <a:pPr lvl="0">
              <a:spcBef>
                <a:spcPts val="1800"/>
              </a:spcBef>
            </a:pPr>
            <a:r>
              <a:rPr lang="en-US" smtClean="0">
                <a:sym typeface="Lato"/>
              </a:rPr>
              <a:t>Safety Fest (late September)</a:t>
            </a:r>
          </a:p>
          <a:p>
            <a:pPr lvl="0">
              <a:spcBef>
                <a:spcPts val="1800"/>
              </a:spcBef>
            </a:pPr>
            <a:r>
              <a:rPr lang="en-US" smtClean="0">
                <a:sym typeface="Lato"/>
              </a:rPr>
              <a:t>New staff orientations</a:t>
            </a:r>
            <a:br>
              <a:rPr lang="en-US" smtClean="0">
                <a:sym typeface="Lato"/>
              </a:rPr>
            </a:br>
            <a:r>
              <a:rPr lang="en-US" smtClean="0">
                <a:sym typeface="Lato"/>
              </a:rPr>
              <a:t>(March, August, November)</a:t>
            </a:r>
          </a:p>
          <a:p>
            <a:pPr lvl="0">
              <a:spcBef>
                <a:spcPts val="1800"/>
              </a:spcBef>
            </a:pPr>
            <a:r>
              <a:rPr lang="en-US" smtClean="0">
                <a:sym typeface="Lato"/>
              </a:rPr>
              <a:t>Fire extinguisher simulator training</a:t>
            </a:r>
            <a:br>
              <a:rPr lang="en-US" smtClean="0">
                <a:sym typeface="Lato"/>
              </a:rPr>
            </a:br>
            <a:r>
              <a:rPr lang="en-US" smtClean="0">
                <a:sym typeface="Lato"/>
              </a:rPr>
              <a:t>(Book a session through EHS)</a:t>
            </a:r>
            <a:endParaRPr lang="en-US">
              <a:sym typeface="Lato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Where Can You Find Us?</a:t>
            </a:r>
            <a:endParaRPr lang="en-US"/>
          </a:p>
        </p:txBody>
      </p:sp>
      <p:pic>
        <p:nvPicPr>
          <p:cNvPr id="258" name="Shape 258" descr="IMG_176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850" y="3048000"/>
            <a:ext cx="2612150" cy="26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1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975" y="1295400"/>
            <a:ext cx="8077200" cy="3354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14300" lvl="0" indent="0" algn="ctr">
              <a:buNone/>
            </a:pPr>
            <a:r>
              <a:rPr lang="en-US" sz="4800" b="1"/>
              <a:t>Questions?</a:t>
            </a:r>
          </a:p>
          <a:p>
            <a:pPr lvl="0" algn="ctr">
              <a:spcBef>
                <a:spcPts val="6000"/>
              </a:spcBef>
            </a:pPr>
            <a:r>
              <a:rPr lang="en-US" sz="2200" b="1" smtClean="0"/>
              <a:t>Environment, Health &amp; Safety</a:t>
            </a:r>
          </a:p>
          <a:p>
            <a:pPr lvl="0" algn="ctr">
              <a:spcBef>
                <a:spcPts val="1800"/>
              </a:spcBef>
            </a:pPr>
            <a:r>
              <a:rPr lang="en-US" sz="2200" smtClean="0"/>
              <a:t>3107 Research Transition Facility</a:t>
            </a:r>
          </a:p>
          <a:p>
            <a:pPr lvl="0" algn="ctr">
              <a:spcBef>
                <a:spcPts val="1800"/>
              </a:spcBef>
            </a:pPr>
            <a:r>
              <a:rPr lang="en-US" sz="2200" smtClean="0"/>
              <a:t>uab.ca/ehs ● @UofA_EHS ● @UAlbertaEHS ● ehs.info@ualberta.ca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4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appreciate your help in evaluating this presentation!</a:t>
            </a:r>
          </a:p>
          <a:p>
            <a:r>
              <a:rPr lang="en-US" dirty="0"/>
              <a:t>The RAD evaluation form is accessible online</a:t>
            </a:r>
            <a:r>
              <a:rPr lang="en-US"/>
              <a:t>. </a:t>
            </a:r>
            <a:r>
              <a:rPr lang="en-US" b="1" smtClean="0">
                <a:hlinkClick r:id="rId2"/>
              </a:rPr>
              <a:t>Click here</a:t>
            </a:r>
            <a:r>
              <a:rPr lang="en-US" smtClean="0"/>
              <a:t> or click </a:t>
            </a:r>
            <a:r>
              <a:rPr lang="en-US" dirty="0"/>
              <a:t>on the blue checkmark below (</a:t>
            </a:r>
            <a:r>
              <a:rPr lang="en-US" i="1" dirty="0"/>
              <a:t>right-click the hyperlink(s) and click </a:t>
            </a:r>
            <a:r>
              <a:rPr lang="en-US" b="1" i="1" dirty="0"/>
              <a:t>Open Hyperlink</a:t>
            </a:r>
            <a:r>
              <a:rPr lang="en-US" dirty="0"/>
              <a:t> </a:t>
            </a:r>
            <a:r>
              <a:rPr lang="en-US" i="1" dirty="0"/>
              <a:t>to activate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Evaluation Form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C:\Users\efmadsen\AppData\Local\Microsoft\Windows\Temporary Internet Files\Content.IE5\SN6SFSDZ\MC900442153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800"/>
              </a:spcBef>
            </a:pPr>
            <a:r>
              <a:rPr lang="en-US" sz="2400" smtClean="0"/>
              <a:t>EHS database</a:t>
            </a:r>
          </a:p>
          <a:p>
            <a:pPr lvl="0">
              <a:spcBef>
                <a:spcPts val="1800"/>
              </a:spcBef>
            </a:pPr>
            <a:r>
              <a:rPr lang="en-US" sz="2400" smtClean="0"/>
              <a:t>Research review &amp; approvals</a:t>
            </a:r>
          </a:p>
          <a:p>
            <a:pPr lvl="0">
              <a:spcBef>
                <a:spcPts val="1800"/>
              </a:spcBef>
            </a:pPr>
            <a:r>
              <a:rPr lang="en-US" sz="2400" smtClean="0"/>
              <a:t>EHS Committees</a:t>
            </a:r>
          </a:p>
          <a:p>
            <a:pPr lvl="0">
              <a:spcBef>
                <a:spcPts val="1800"/>
              </a:spcBef>
            </a:pPr>
            <a:r>
              <a:rPr lang="en-US" sz="2400" smtClean="0"/>
              <a:t>EHS tools &amp; resources</a:t>
            </a:r>
          </a:p>
          <a:p>
            <a:pPr lvl="0">
              <a:spcBef>
                <a:spcPts val="1800"/>
              </a:spcBef>
            </a:pPr>
            <a:r>
              <a:rPr lang="en-US" sz="2400" smtClean="0"/>
              <a:t>Welcome, FRO!</a:t>
            </a:r>
          </a:p>
          <a:p>
            <a:pPr lvl="0"/>
            <a:endParaRPr lang="en-US"/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How Can We Help You?	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2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smtClean="0"/>
              <a:t>EHS transitioning to new database</a:t>
            </a:r>
          </a:p>
          <a:p>
            <a:pPr lvl="0">
              <a:spcBef>
                <a:spcPts val="1800"/>
              </a:spcBef>
            </a:pPr>
            <a:r>
              <a:rPr lang="en-US" sz="2400" smtClean="0"/>
              <a:t>Phase 1 (launched Jan 2017)</a:t>
            </a:r>
          </a:p>
          <a:p>
            <a:pPr lvl="1"/>
            <a:r>
              <a:rPr lang="en-US" sz="2200" smtClean="0"/>
              <a:t>PIs and lab supervisors can register personnel, equipment, hazards in locations</a:t>
            </a:r>
          </a:p>
          <a:p>
            <a:pPr lvl="0">
              <a:spcBef>
                <a:spcPts val="1800"/>
              </a:spcBef>
            </a:pPr>
            <a:r>
              <a:rPr lang="en-US" sz="2400" smtClean="0"/>
              <a:t>Phase 2 (2017/2018)</a:t>
            </a:r>
          </a:p>
          <a:p>
            <a:pPr lvl="1"/>
            <a:r>
              <a:rPr lang="en-US" sz="2200" smtClean="0"/>
              <a:t>Incident reporting</a:t>
            </a:r>
          </a:p>
          <a:p>
            <a:pPr lvl="0">
              <a:spcBef>
                <a:spcPts val="1800"/>
              </a:spcBef>
            </a:pPr>
            <a:r>
              <a:rPr lang="en-US" sz="2400" smtClean="0"/>
              <a:t>Questions? Contact </a:t>
            </a:r>
            <a:r>
              <a:rPr lang="en-US" sz="2400" smtClean="0">
                <a:hlinkClick r:id="rId3"/>
              </a:rPr>
              <a:t>ehs.info@ualberta.ca</a:t>
            </a:r>
            <a:endParaRPr lang="en-US" sz="2400"/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EHS Database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6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EHS Database </a:t>
            </a:r>
            <a:r>
              <a:rPr lang="en-US" sz="2800" i="1" smtClean="0"/>
              <a:t>cont’d</a:t>
            </a:r>
            <a:endParaRPr lang="en-US" sz="2800" i="1"/>
          </a:p>
        </p:txBody>
      </p:sp>
      <p:pic>
        <p:nvPicPr>
          <p:cNvPr id="162" name="Shape 162" descr="REMO screenshot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71600"/>
            <a:ext cx="8412480" cy="390913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b="1" smtClean="0"/>
              <a:t>Biohazard approvals for grants:</a:t>
            </a:r>
          </a:p>
          <a:p>
            <a:pPr marL="457200" lvl="0" indent="-457200">
              <a:buSzPct val="90000"/>
              <a:buFont typeface="+mj-lt"/>
              <a:buAutoNum type="arabicPeriod"/>
            </a:pPr>
            <a:r>
              <a:rPr lang="en-US" sz="2400" smtClean="0"/>
              <a:t>Researcher receives notice of funding &amp; RES number</a:t>
            </a:r>
          </a:p>
          <a:p>
            <a:pPr marL="457200" lvl="0" indent="-457200">
              <a:buSzPct val="90000"/>
              <a:buFont typeface="+mj-lt"/>
              <a:buAutoNum type="arabicPeriod"/>
            </a:pPr>
            <a:r>
              <a:rPr lang="en-US" sz="2400" smtClean="0"/>
              <a:t>Researcher applies for biohazards review (New or Subsidiary Grant form)</a:t>
            </a:r>
          </a:p>
          <a:p>
            <a:pPr marL="457200" lvl="0" indent="-457200">
              <a:buSzPct val="90000"/>
              <a:buFont typeface="+mj-lt"/>
              <a:buAutoNum type="arabicPeriod"/>
            </a:pPr>
            <a:r>
              <a:rPr lang="en-US" sz="2400" smtClean="0"/>
              <a:t>EHS reviews grant against registry</a:t>
            </a:r>
          </a:p>
          <a:p>
            <a:pPr marL="457200" lvl="0" indent="-457200">
              <a:buSzPct val="90000"/>
              <a:buFont typeface="+mj-lt"/>
              <a:buAutoNum type="arabicPeriod"/>
            </a:pPr>
            <a:r>
              <a:rPr lang="en-US" sz="2400" smtClean="0"/>
              <a:t>Request for more info or approval</a:t>
            </a:r>
          </a:p>
          <a:p>
            <a:pPr marL="457200" lvl="0" indent="-457200">
              <a:buSzPct val="90000"/>
              <a:buFont typeface="+mj-lt"/>
              <a:buAutoNum type="arabicPeriod"/>
            </a:pPr>
            <a:r>
              <a:rPr lang="en-US" sz="2400" smtClean="0"/>
              <a:t>RSO releases funds</a:t>
            </a:r>
          </a:p>
          <a:p>
            <a:pPr lvl="0"/>
            <a:endParaRPr lang="en-US"/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Research Review &amp; Approvals</a:t>
            </a:r>
            <a:endParaRPr lang="en-US"/>
          </a:p>
        </p:txBody>
      </p:sp>
      <p:pic>
        <p:nvPicPr>
          <p:cNvPr id="170" name="Shape 170" descr="Kozzi DN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4343400"/>
            <a:ext cx="3029173" cy="1192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0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smtClean="0"/>
              <a:t>Chemical, biohazard, radiation review of human &amp; animal protocols</a:t>
            </a:r>
          </a:p>
          <a:p>
            <a:pPr marL="457200" lvl="0" indent="-457200">
              <a:buSzPct val="90000"/>
              <a:buFont typeface="+mj-lt"/>
              <a:buAutoNum type="arabicPeriod"/>
            </a:pPr>
            <a:r>
              <a:rPr lang="en-US" sz="2400" smtClean="0"/>
              <a:t>Researcher submits HERO or AERO application in REMO</a:t>
            </a:r>
          </a:p>
          <a:p>
            <a:pPr marL="457200" lvl="0" indent="-457200">
              <a:buSzPct val="90000"/>
              <a:buFont typeface="+mj-lt"/>
              <a:buAutoNum type="arabicPeriod"/>
            </a:pPr>
            <a:r>
              <a:rPr lang="en-US" sz="2400" smtClean="0"/>
              <a:t>EHS receives notification of study</a:t>
            </a:r>
          </a:p>
          <a:p>
            <a:pPr marL="457200" lvl="0" indent="-457200">
              <a:buSzPct val="90000"/>
              <a:buFont typeface="+mj-lt"/>
              <a:buAutoNum type="arabicPeriod"/>
            </a:pPr>
            <a:r>
              <a:rPr lang="en-US" sz="2400" smtClean="0"/>
              <a:t>Request for more info or approval</a:t>
            </a:r>
            <a:endParaRPr lang="en-US" sz="2400"/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Research Review &amp; Approvals </a:t>
            </a:r>
            <a:r>
              <a:rPr lang="en-US" sz="2800" i="1" smtClean="0"/>
              <a:t>cont’d</a:t>
            </a:r>
            <a:endParaRPr lang="en-US" sz="2800" i="1"/>
          </a:p>
        </p:txBody>
      </p:sp>
      <p:pic>
        <p:nvPicPr>
          <p:cNvPr id="178" name="Shape 178" descr="chemicals1v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800" y="4572000"/>
            <a:ext cx="4539074" cy="1330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2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EHS Committees: History</a:t>
            </a:r>
            <a:endParaRPr lang="en-US"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1600"/>
            <a:ext cx="8359349" cy="40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smtClean="0"/>
              <a:t>Supports the implementation of the EHS Policy</a:t>
            </a:r>
          </a:p>
          <a:p>
            <a:pPr lvl="0"/>
            <a:r>
              <a:rPr lang="en-US" sz="2400" smtClean="0"/>
              <a:t>Provides a structured approach to communication with faculty &amp; departments</a:t>
            </a:r>
          </a:p>
          <a:p>
            <a:pPr lvl="0"/>
            <a:r>
              <a:rPr lang="en-US" sz="2400" smtClean="0"/>
              <a:t>Unit engagement and demonstration of leadership and commitment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EHS Committees: Purpose &amp; Benefits</a:t>
            </a:r>
            <a:endParaRPr lang="en-US"/>
          </a:p>
        </p:txBody>
      </p:sp>
      <p:sp>
        <p:nvSpPr>
          <p:cNvPr id="193" name="Shape 193"/>
          <p:cNvSpPr txBox="1"/>
          <p:nvPr/>
        </p:nvSpPr>
        <p:spPr>
          <a:xfrm>
            <a:off x="1600200" y="3886200"/>
            <a:ext cx="5212080" cy="1005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800" b="1" i="1"/>
              <a:t>Goal: </a:t>
            </a:r>
            <a:r>
              <a:rPr lang="en-US" sz="2800" i="1"/>
              <a:t>Every faculty </a:t>
            </a:r>
            <a:r>
              <a:rPr lang="en-US" sz="2800" i="1" smtClean="0"/>
              <a:t>or </a:t>
            </a:r>
            <a:r>
              <a:rPr lang="en-US" sz="2800" i="1"/>
              <a:t>department has an EHS Committee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5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800"/>
              </a:spcBef>
            </a:pPr>
            <a:r>
              <a:rPr lang="en-US" sz="2400" smtClean="0"/>
              <a:t>Courses include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WHMIS (new content for 2017)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Radiation safety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Laboratory safety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Chemical safety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Concepts in Biosafety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Transport of Dangerous Goods</a:t>
            </a:r>
          </a:p>
          <a:p>
            <a:pPr lvl="0">
              <a:spcBef>
                <a:spcPts val="1800"/>
              </a:spcBef>
            </a:pPr>
            <a:r>
              <a:rPr lang="en-US" sz="2400" smtClean="0"/>
              <a:t>Fire extinguisher simulator training (we’ll come to YOU!)</a:t>
            </a:r>
          </a:p>
          <a:p>
            <a:pPr marL="0" lvl="0" indent="0" algn="ctr">
              <a:spcBef>
                <a:spcPts val="2400"/>
              </a:spcBef>
              <a:buNone/>
            </a:pPr>
            <a:r>
              <a:rPr lang="en-US" sz="2400" b="1" i="1" smtClean="0"/>
              <a:t>FREE for staff &amp; students (&amp; looks great on a resume!)</a:t>
            </a:r>
            <a:endParaRPr lang="en-US" sz="2400" b="1" i="1"/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Tools &amp; Services: Training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60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_RAD Presentation Template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_RAD Presentation Template 2017</Template>
  <TotalTime>11</TotalTime>
  <Words>604</Words>
  <Application>Microsoft Office PowerPoint</Application>
  <PresentationFormat>On-screen Show (4:3)</PresentationFormat>
  <Paragraphs>140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_RAD Presentation Template 2017</vt:lpstr>
      <vt:lpstr>Environment, Health &amp; Safety</vt:lpstr>
      <vt:lpstr>How Can We Help You? </vt:lpstr>
      <vt:lpstr>EHS Database</vt:lpstr>
      <vt:lpstr>EHS Database cont’d</vt:lpstr>
      <vt:lpstr>Research Review &amp; Approvals</vt:lpstr>
      <vt:lpstr>Research Review &amp; Approvals cont’d</vt:lpstr>
      <vt:lpstr>EHS Committees: History</vt:lpstr>
      <vt:lpstr>EHS Committees: Purpose &amp; Benefits</vt:lpstr>
      <vt:lpstr>Tools &amp; Services: Training</vt:lpstr>
      <vt:lpstr>Tools &amp; Services: Hazard Assessment  Web Application</vt:lpstr>
      <vt:lpstr>Tools &amp; Services: Emergency Preparedness</vt:lpstr>
      <vt:lpstr>Tools &amp; Services: Incident Reporting</vt:lpstr>
      <vt:lpstr>Welcome, Field Research Office!</vt:lpstr>
      <vt:lpstr>A Bajillion Other Things ...</vt:lpstr>
      <vt:lpstr>A Bajillion Other Things ...</vt:lpstr>
      <vt:lpstr>Where Can You Find Us?</vt:lpstr>
      <vt:lpstr>PowerPoint Presentation</vt:lpstr>
      <vt:lpstr>Online Evaluation Form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EHS and Access to Funds</dc:title>
  <dc:creator>efmadsen</dc:creator>
  <cp:lastModifiedBy>efmadsen</cp:lastModifiedBy>
  <cp:revision>4</cp:revision>
  <dcterms:created xsi:type="dcterms:W3CDTF">2017-06-13T15:48:48Z</dcterms:created>
  <dcterms:modified xsi:type="dcterms:W3CDTF">2017-06-13T21:25:20Z</dcterms:modified>
</cp:coreProperties>
</file>