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2" r:id="rId2"/>
    <p:sldId id="339" r:id="rId3"/>
    <p:sldId id="340" r:id="rId4"/>
    <p:sldId id="328" r:id="rId5"/>
    <p:sldId id="346" r:id="rId6"/>
    <p:sldId id="330" r:id="rId7"/>
    <p:sldId id="337" r:id="rId8"/>
    <p:sldId id="347" r:id="rId9"/>
    <p:sldId id="341" r:id="rId10"/>
    <p:sldId id="342" r:id="rId11"/>
    <p:sldId id="348" r:id="rId12"/>
    <p:sldId id="344" r:id="rId13"/>
    <p:sldId id="349" r:id="rId14"/>
    <p:sldId id="345" r:id="rId15"/>
    <p:sldId id="350" r:id="rId16"/>
    <p:sldId id="336" r:id="rId17"/>
    <p:sldId id="333" r:id="rId18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238"/>
    <a:srgbClr val="007C41"/>
    <a:srgbClr val="FEFEFF"/>
    <a:srgbClr val="44754C"/>
    <a:srgbClr val="10643A"/>
    <a:srgbClr val="467E4F"/>
    <a:srgbClr val="E1C603"/>
    <a:srgbClr val="467E44"/>
    <a:srgbClr val="006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29" autoAdjust="0"/>
  </p:normalViewPr>
  <p:slideViewPr>
    <p:cSldViewPr snapToGrid="0">
      <p:cViewPr varScale="1">
        <p:scale>
          <a:sx n="83" d="100"/>
          <a:sy n="83" d="100"/>
        </p:scale>
        <p:origin x="14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99CDBF1F-0E48-42E2-ACA3-BBB7A283C279}" type="datetime1">
              <a:rPr lang="en-US"/>
              <a:pPr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9F795575-0E3D-4E97-B4CB-A1F432B482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6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C19DF596-91F3-44C6-AE16-9CB73819C871}" type="datetime1">
              <a:rPr lang="en-US"/>
              <a:pPr/>
              <a:t>9/27/2018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2BD6C3B3-838E-4F12-B17F-99BED09BDE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44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54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5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68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95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64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78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38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26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6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0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8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06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37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Guiding principles: </a:t>
            </a:r>
          </a:p>
          <a:p>
            <a:r>
              <a:rPr lang="en-CA" dirty="0"/>
              <a:t>20. Discipline content areas will become more integrated as the student progresses through the curriculum.</a:t>
            </a:r>
          </a:p>
          <a:p>
            <a:r>
              <a:rPr lang="en-CA" dirty="0"/>
              <a:t>22. Teaching methodologies match learner needs as well as innovative educational practice.</a:t>
            </a:r>
          </a:p>
          <a:p>
            <a:r>
              <a:rPr lang="en-CA" dirty="0"/>
              <a:t>23. Technologies are utilized to maximize efficiency and enable learning outcomes to be met.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3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40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C3B3-838E-4F12-B17F-99BED09BDE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2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kB-PPT-V2-Footer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5800"/>
            <a:ext cx="9144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rkB-PPT-V2-Header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560" y="367623"/>
            <a:ext cx="2902590" cy="4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66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6632" y="6239355"/>
            <a:ext cx="2729255" cy="42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39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33" y="327469"/>
            <a:ext cx="2904881" cy="45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532303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8" y="1704806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33" y="251968"/>
            <a:ext cx="2904881" cy="45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13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33" y="6288746"/>
            <a:ext cx="2904881" cy="45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1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992" y="6099095"/>
            <a:ext cx="2904881" cy="45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897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33" y="251968"/>
            <a:ext cx="2904881" cy="45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064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33" y="251968"/>
            <a:ext cx="2904881" cy="45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49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33" y="6235431"/>
            <a:ext cx="2904881" cy="45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006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9103" y="6174596"/>
            <a:ext cx="2904881" cy="45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89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33" y="6323671"/>
            <a:ext cx="2904881" cy="45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5943600"/>
            <a:ext cx="9144000" cy="914400"/>
            <a:chOff x="0" y="0"/>
            <a:chExt cx="9144000" cy="914400"/>
          </a:xfrm>
        </p:grpSpPr>
        <p:pic>
          <p:nvPicPr>
            <p:cNvPr id="5" name="Picture 2" descr="TrkB-PPT-V1-Green-Header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670" y="295755"/>
              <a:ext cx="2729255" cy="42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" descr="TrkB-PPT-V1-Footer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6"/>
          <a:stretch>
            <a:fillRect/>
          </a:stretch>
        </p:blipFill>
        <p:spPr bwMode="auto">
          <a:xfrm rot="10800000">
            <a:off x="0" y="0"/>
            <a:ext cx="91440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3349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76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9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TrkB-PPT-V1-Green-Background-Full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0" y="914400"/>
              <a:ext cx="9144000" cy="1588"/>
            </a:xfrm>
            <a:prstGeom prst="line">
              <a:avLst/>
            </a:prstGeom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228600" indent="-228600">
              <a:defRPr sz="1800">
                <a:solidFill>
                  <a:schemeClr val="bg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1800">
                <a:solidFill>
                  <a:schemeClr val="bg1"/>
                </a:solidFill>
              </a:defRPr>
            </a:lvl4pPr>
            <a:lvl5pPr marL="747713" indent="-228600">
              <a:buFont typeface="Lucida Grande"/>
              <a:buChar char="·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169" y="241789"/>
            <a:ext cx="2902590" cy="4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634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Green-Background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228600" indent="-228600">
              <a:defRPr sz="1800">
                <a:solidFill>
                  <a:schemeClr val="bg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1800">
                <a:solidFill>
                  <a:schemeClr val="bg1"/>
                </a:solidFill>
              </a:defRPr>
            </a:lvl4pPr>
            <a:lvl5pPr marL="747713" indent="-228600">
              <a:buFont typeface="Lucida Grande"/>
              <a:buChar char="·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1350" y="6088915"/>
            <a:ext cx="2902590" cy="4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355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kB-PPT-V1-Green-Background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90" y="2910980"/>
            <a:ext cx="7988863" cy="125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081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Background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9817"/>
            <a:ext cx="8229600" cy="1394548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531" y="1651138"/>
            <a:ext cx="5654938" cy="8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50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LD-BACKGROUND-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440" y="2617365"/>
            <a:ext cx="7859119" cy="12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13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kB-PPT-V1-Green-Background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omise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114675"/>
            <a:ext cx="3848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26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BACKGROUND-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omise-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114675"/>
            <a:ext cx="3848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85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6"/>
          <a:stretch>
            <a:fillRect/>
          </a:stretch>
        </p:blipFill>
        <p:spPr bwMode="auto">
          <a:xfrm rot="10800000">
            <a:off x="0" y="0"/>
            <a:ext cx="91440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rkB-PPT-V1-Green-Head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055091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8" y="1227594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80" y="6239355"/>
            <a:ext cx="2729255" cy="42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76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rkB-PPT-V1-Green-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670" y="266393"/>
            <a:ext cx="2729255" cy="42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74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rkB-PPT-V1-Green-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946727"/>
            <a:ext cx="9144000" cy="591127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670" y="266393"/>
            <a:ext cx="2729255" cy="42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65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rkB-PPT-V1-Green-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738909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670" y="6239355"/>
            <a:ext cx="2729255" cy="42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0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Green-Background-Footer.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670" y="6306467"/>
            <a:ext cx="2729255" cy="42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62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rkB-PPT-V1-Green-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540"/>
            <a:ext cx="9144000" cy="590511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670" y="6239355"/>
            <a:ext cx="2729255" cy="42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1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532303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814388" y="1704806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670" y="274782"/>
            <a:ext cx="2729255" cy="42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9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70" r:id="rId20"/>
    <p:sldLayoutId id="2147483890" r:id="rId21"/>
    <p:sldLayoutId id="2147483891" r:id="rId22"/>
    <p:sldLayoutId id="2147483892" r:id="rId23"/>
    <p:sldLayoutId id="2147483893" r:id="rId24"/>
    <p:sldLayoutId id="2147483894" r:id="rId25"/>
    <p:sldLayoutId id="2147483895" r:id="rId26"/>
    <p:sldLayoutId id="2147483896" r:id="rId2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entersu@ualberta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5284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Scholarship of Teaching and Learning (SOTL)</a:t>
            </a:r>
          </a:p>
          <a:p>
            <a:pPr algn="ctr"/>
            <a:r>
              <a:rPr lang="en-US" sz="4000" dirty="0"/>
              <a:t>Seminars</a:t>
            </a:r>
          </a:p>
        </p:txBody>
      </p:sp>
      <p:pic>
        <p:nvPicPr>
          <p:cNvPr id="1028" name="Picture 4" descr="https://lh3.googleusercontent.com/syRCJRxVBJYeOaL_wiEccYQVPChpyxh5zlgL4s2KC4CcZLKEqzhHYaSvlyv-bvRgTW5He0i3u7VXiaPapl7RH9C4FiQvpxyx_ZoBQO2n2RnHh4zaLf48lHQI1Y7ioBg1IsREA6tk0KWbc-OC-w">
            <a:extLst>
              <a:ext uri="{FF2B5EF4-FFF2-40B4-BE49-F238E27FC236}">
                <a16:creationId xmlns:a16="http://schemas.microsoft.com/office/drawing/2014/main" id="{57D626B9-5E0E-0B42-A222-889E6378B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65" y="4294243"/>
            <a:ext cx="3475635" cy="14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170" y="6152181"/>
            <a:ext cx="2148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September,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9207" y="3602609"/>
            <a:ext cx="690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176238"/>
                </a:solidFill>
              </a:rPr>
              <a:t>School of Dentistry Education Research Fund (SDERF)</a:t>
            </a:r>
            <a:endParaRPr lang="en-US" b="1" dirty="0">
              <a:solidFill>
                <a:srgbClr val="176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0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F11BBC-5895-4DD6-ABC4-D7B353723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4522" y="1131592"/>
            <a:ext cx="7925468" cy="4573469"/>
          </a:xfrm>
        </p:spPr>
        <p:txBody>
          <a:bodyPr/>
          <a:lstStyle/>
          <a:p>
            <a:pPr algn="ctr"/>
            <a:r>
              <a:rPr lang="en-CA" sz="3200" dirty="0">
                <a:solidFill>
                  <a:srgbClr val="176238"/>
                </a:solidFill>
              </a:rPr>
              <a:t>Limitations of applications</a:t>
            </a:r>
          </a:p>
          <a:p>
            <a:r>
              <a:rPr lang="en-CA" b="0" i="1" dirty="0"/>
              <a:t>Study </a:t>
            </a:r>
            <a:r>
              <a:rPr lang="en-CA" b="0" i="1" dirty="0"/>
              <a:t>focus (what you want to address/achieve/test</a:t>
            </a:r>
            <a:r>
              <a:rPr lang="en-CA" b="0" i="1" dirty="0" smtClean="0"/>
              <a:t>)</a:t>
            </a:r>
            <a:endParaRPr lang="en-CA" b="0" i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Questions, objectives, and hypothesis are not well defined or aligned</a:t>
            </a:r>
            <a:r>
              <a:rPr lang="en-CA" dirty="0" smtClean="0"/>
              <a:t> </a:t>
            </a: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Objectives may not be achievable  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Supporting evidence is limited</a:t>
            </a: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b="0" dirty="0"/>
          </a:p>
          <a:p>
            <a:endParaRPr lang="en-CA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5606C8-1822-4E3D-A6F4-2D85458DD8BD}"/>
              </a:ext>
            </a:extLst>
          </p:cNvPr>
          <p:cNvSpPr txBox="1">
            <a:spLocks/>
          </p:cNvSpPr>
          <p:nvPr/>
        </p:nvSpPr>
        <p:spPr>
          <a:xfrm>
            <a:off x="7285583" y="2097160"/>
            <a:ext cx="1222313" cy="36774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fontAlgn="base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tabLst>
                <a:tab pos="230188" algn="l"/>
              </a:tabLst>
              <a:defRPr sz="2400" b="1" kern="12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3175" indent="0" algn="l" defTabSz="457200" rtl="0" eaLnBrk="1" fontAlgn="base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2pPr>
            <a:lvl3pPr marL="228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3pPr>
            <a:lvl4pPr marL="514350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4pPr>
            <a:lvl5pPr marL="747713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·"/>
              <a:defRPr sz="18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7913FC-A8D7-4AC2-AC39-53C932F1F26B}"/>
              </a:ext>
            </a:extLst>
          </p:cNvPr>
          <p:cNvSpPr txBox="1"/>
          <p:nvPr/>
        </p:nvSpPr>
        <p:spPr>
          <a:xfrm>
            <a:off x="8034124" y="4108688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/>
              <a:t>Objective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C5F601-2578-4841-8992-862F9040C6B2}"/>
              </a:ext>
            </a:extLst>
          </p:cNvPr>
          <p:cNvSpPr txBox="1"/>
          <p:nvPr/>
        </p:nvSpPr>
        <p:spPr>
          <a:xfrm>
            <a:off x="6679329" y="324904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/>
              <a:t>Question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294815-B074-41FA-806D-343295603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522298" y="3696847"/>
            <a:ext cx="1511826" cy="1500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7913FC-A8D7-4AC2-AC39-53C932F1F26B}"/>
              </a:ext>
            </a:extLst>
          </p:cNvPr>
          <p:cNvSpPr txBox="1"/>
          <p:nvPr/>
        </p:nvSpPr>
        <p:spPr>
          <a:xfrm>
            <a:off x="6698975" y="5197637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 smtClean="0"/>
              <a:t>Hypothesis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75613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F11BBC-5895-4DD6-ABC4-D7B353723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1481" y="1124134"/>
            <a:ext cx="8501062" cy="4334933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176238"/>
                </a:solidFill>
              </a:rPr>
              <a:t>Considerations to better define the focus of the study</a:t>
            </a:r>
          </a:p>
          <a:p>
            <a:pPr marL="5715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400" b="0" dirty="0" smtClean="0"/>
              <a:t>Written vs </a:t>
            </a:r>
            <a:r>
              <a:rPr lang="en-CA" sz="2400" b="0" dirty="0"/>
              <a:t>“actual” objective </a:t>
            </a:r>
          </a:p>
          <a:p>
            <a:pPr marL="5715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400" b="0" dirty="0"/>
              <a:t>Objectives provide direction, help with </a:t>
            </a:r>
            <a:r>
              <a:rPr lang="en-CA" sz="2400" b="0" dirty="0" smtClean="0"/>
              <a:t>self-monitoring, </a:t>
            </a:r>
            <a:r>
              <a:rPr lang="en-CA" sz="2400" b="0" dirty="0"/>
              <a:t>and convey information about the quality of the study</a:t>
            </a:r>
          </a:p>
          <a:p>
            <a:pPr marL="5715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400" b="0" dirty="0"/>
              <a:t>Objectives should be clear, precise, measurable, and attainable </a:t>
            </a:r>
            <a:endParaRPr lang="en-CA" sz="2400" b="0" dirty="0" smtClean="0"/>
          </a:p>
          <a:p>
            <a:pPr marL="519113" lvl="4" indent="0">
              <a:buNone/>
            </a:pPr>
            <a:r>
              <a:rPr lang="en-CA" sz="1500" b="0" i="1" dirty="0" smtClean="0"/>
              <a:t>Properly defined objective</a:t>
            </a:r>
            <a:r>
              <a:rPr lang="en-CA" sz="1500" b="0" dirty="0" smtClean="0"/>
              <a:t>: </a:t>
            </a:r>
            <a:r>
              <a:rPr lang="en-CA" sz="1500" b="0" u="sng" dirty="0" smtClean="0"/>
              <a:t>Explore</a:t>
            </a:r>
            <a:r>
              <a:rPr lang="en-CA" sz="1500" b="0" dirty="0" smtClean="0"/>
              <a:t> year-three </a:t>
            </a:r>
            <a:r>
              <a:rPr lang="en-CA" sz="1500" b="0" u="sng" dirty="0" smtClean="0"/>
              <a:t>dental students</a:t>
            </a:r>
            <a:r>
              <a:rPr lang="en-CA" sz="1500" b="0" dirty="0" smtClean="0"/>
              <a:t>’ </a:t>
            </a:r>
            <a:r>
              <a:rPr lang="en-CA" sz="1500" b="0" u="sng" dirty="0" smtClean="0"/>
              <a:t>perceptions</a:t>
            </a:r>
            <a:r>
              <a:rPr lang="en-CA" sz="1500" b="0" dirty="0" smtClean="0"/>
              <a:t> of their clinical instructors’ </a:t>
            </a:r>
            <a:r>
              <a:rPr lang="en-CA" sz="1500" b="0" u="sng" dirty="0" smtClean="0"/>
              <a:t>feedback regarding </a:t>
            </a:r>
            <a:r>
              <a:rPr lang="en-US" sz="1500" b="0" dirty="0"/>
              <a:t>doing </a:t>
            </a:r>
            <a:r>
              <a:rPr lang="en-US" sz="1500" b="0" dirty="0" smtClean="0"/>
              <a:t>single-tooth </a:t>
            </a:r>
            <a:r>
              <a:rPr lang="en-US" sz="1500" b="0" dirty="0"/>
              <a:t>dental </a:t>
            </a:r>
            <a:r>
              <a:rPr lang="en-US" sz="1500" b="0" dirty="0" smtClean="0"/>
              <a:t>restorations </a:t>
            </a:r>
            <a:r>
              <a:rPr lang="en-US" sz="1500" b="0" dirty="0"/>
              <a:t>(filling)</a:t>
            </a:r>
            <a:endParaRPr lang="en-CA" sz="1500" b="0" dirty="0" smtClean="0"/>
          </a:p>
          <a:p>
            <a:pPr marL="571500" lvl="2" indent="-342900">
              <a:buFont typeface="Courier New" panose="02070309020205020404" pitchFamily="49" charset="0"/>
              <a:buChar char="o"/>
            </a:pPr>
            <a:r>
              <a:rPr lang="en-CA" sz="2400" b="0" dirty="0" smtClean="0"/>
              <a:t>Define </a:t>
            </a:r>
            <a:r>
              <a:rPr lang="en-CA" sz="2400" b="0" dirty="0"/>
              <a:t>the focus of the research in terms of </a:t>
            </a:r>
            <a:r>
              <a:rPr lang="en-CA" sz="2400" b="0" dirty="0" smtClean="0"/>
              <a:t>objectives</a:t>
            </a:r>
            <a:endParaRPr lang="en-CA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b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2643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F11BBC-5895-4DD6-ABC4-D7B353723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4522" y="1181284"/>
            <a:ext cx="7925467" cy="4334933"/>
          </a:xfrm>
        </p:spPr>
        <p:txBody>
          <a:bodyPr/>
          <a:lstStyle/>
          <a:p>
            <a:pPr algn="ctr"/>
            <a:r>
              <a:rPr lang="en-CA" sz="3200" dirty="0">
                <a:solidFill>
                  <a:srgbClr val="176238"/>
                </a:solidFill>
              </a:rPr>
              <a:t>Limitations of applications (cont.)</a:t>
            </a:r>
          </a:p>
          <a:p>
            <a:r>
              <a:rPr lang="en-CA" b="0" i="1" dirty="0"/>
              <a:t>Method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Method is not explicitly indicated or suitable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Tools are not valid and reliable 	</a:t>
            </a:r>
            <a:r>
              <a:rPr lang="en-CA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Impact of interventions can not be demonstrated</a:t>
            </a:r>
          </a:p>
          <a:p>
            <a:endParaRPr lang="en-CA" dirty="0"/>
          </a:p>
          <a:p>
            <a:endParaRPr lang="en-CA" b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677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F11BBC-5895-4DD6-ABC4-D7B353723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9956" y="1181284"/>
            <a:ext cx="8130033" cy="4334933"/>
          </a:xfrm>
        </p:spPr>
        <p:txBody>
          <a:bodyPr/>
          <a:lstStyle/>
          <a:p>
            <a:pPr algn="ctr"/>
            <a:r>
              <a:rPr lang="en-CA" sz="2600" dirty="0">
                <a:solidFill>
                  <a:srgbClr val="176238"/>
                </a:solidFill>
              </a:rPr>
              <a:t>Considerations to </a:t>
            </a:r>
            <a:r>
              <a:rPr lang="en-CA" sz="2600" dirty="0" smtClean="0">
                <a:solidFill>
                  <a:srgbClr val="176238"/>
                </a:solidFill>
              </a:rPr>
              <a:t>improve the methods section</a:t>
            </a:r>
            <a:endParaRPr lang="en-CA" sz="2600" dirty="0">
              <a:solidFill>
                <a:srgbClr val="176238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0" dirty="0"/>
              <a:t>Do not confuse method and analytical strategy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0" dirty="0"/>
              <a:t>Discuss your choice of the method and act accordingly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Consult quality assessment and reporting checklists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First, try to find valid and reliable tools for </a:t>
            </a:r>
            <a:r>
              <a:rPr lang="en-CA" b="0" u="sng" dirty="0"/>
              <a:t>methodological</a:t>
            </a:r>
            <a:r>
              <a:rPr lang="en-CA" b="0" dirty="0"/>
              <a:t>, </a:t>
            </a:r>
            <a:r>
              <a:rPr lang="en-CA" b="0" u="sng" dirty="0"/>
              <a:t>ethical</a:t>
            </a:r>
            <a:r>
              <a:rPr lang="en-CA" b="0" dirty="0"/>
              <a:t>, and </a:t>
            </a:r>
            <a:r>
              <a:rPr lang="en-CA" b="0" u="sng" dirty="0"/>
              <a:t>practical</a:t>
            </a:r>
            <a:r>
              <a:rPr lang="en-CA" b="0" dirty="0"/>
              <a:t> reasons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At least have a control group to demonstrate the impact of an intervention </a:t>
            </a:r>
          </a:p>
          <a:p>
            <a:endParaRPr lang="en-CA" b="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b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1346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F11BBC-5895-4DD6-ABC4-D7B353723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4522" y="1181284"/>
            <a:ext cx="7925467" cy="4334933"/>
          </a:xfrm>
        </p:spPr>
        <p:txBody>
          <a:bodyPr/>
          <a:lstStyle/>
          <a:p>
            <a:pPr algn="ctr"/>
            <a:r>
              <a:rPr lang="en-CA" sz="3200" dirty="0">
                <a:solidFill>
                  <a:srgbClr val="176238"/>
                </a:solidFill>
              </a:rPr>
              <a:t>Limitations of applications (cont.)</a:t>
            </a:r>
          </a:p>
          <a:p>
            <a:r>
              <a:rPr lang="en-CA" b="0" i="1" dirty="0"/>
              <a:t>Knowledge translation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Limited to presentations and publications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Actions to impact practice are not clear or planned </a:t>
            </a:r>
            <a:r>
              <a:rPr lang="en-CA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Some translation actions may not be feasible   </a:t>
            </a:r>
          </a:p>
          <a:p>
            <a:endParaRPr lang="en-CA" dirty="0"/>
          </a:p>
          <a:p>
            <a:endParaRPr lang="en-CA" b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970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F11BBC-5895-4DD6-ABC4-D7B353723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343" y="1331302"/>
            <a:ext cx="8568344" cy="4334933"/>
          </a:xfrm>
        </p:spPr>
        <p:txBody>
          <a:bodyPr/>
          <a:lstStyle/>
          <a:p>
            <a:pPr algn="ctr"/>
            <a:r>
              <a:rPr lang="en-CA" sz="2800" dirty="0">
                <a:solidFill>
                  <a:srgbClr val="176238"/>
                </a:solidFill>
              </a:rPr>
              <a:t>Considerations to </a:t>
            </a:r>
            <a:r>
              <a:rPr lang="en-CA" sz="2800" dirty="0" smtClean="0">
                <a:solidFill>
                  <a:srgbClr val="176238"/>
                </a:solidFill>
              </a:rPr>
              <a:t>improve knowledge translation</a:t>
            </a:r>
            <a:endParaRPr lang="en-CA" sz="2800" dirty="0">
              <a:solidFill>
                <a:srgbClr val="176238"/>
              </a:solidFill>
            </a:endParaRPr>
          </a:p>
          <a:p>
            <a:pPr marL="857250" lvl="3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0" dirty="0" smtClean="0"/>
              <a:t>Consult some resources on how to develop a knowledge translation plan (e.g., CIHR’s knowledge translation template)</a:t>
            </a:r>
          </a:p>
          <a:p>
            <a:pPr marL="857250" lvl="3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400" b="0" dirty="0" smtClean="0"/>
              <a:t>Plan how your research will improve dental education in a concrete </a:t>
            </a:r>
            <a:r>
              <a:rPr lang="en-CA" sz="2400" b="0" dirty="0" smtClean="0"/>
              <a:t>way</a:t>
            </a:r>
          </a:p>
          <a:p>
            <a:pPr marL="1260000" lvl="4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600" b="0" dirty="0" smtClean="0"/>
              <a:t>Describe </a:t>
            </a:r>
            <a:r>
              <a:rPr lang="en-CA" sz="2600" b="0" dirty="0" smtClean="0"/>
              <a:t>what you will do</a:t>
            </a:r>
          </a:p>
          <a:p>
            <a:pPr marL="1260000" lvl="4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400" b="0" dirty="0" smtClean="0"/>
              <a:t>Provide indicators of success </a:t>
            </a:r>
          </a:p>
          <a:p>
            <a:pPr marL="857250" lvl="3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400" b="0" dirty="0" smtClean="0"/>
              <a:t>Have a budget for translation actions if necessary </a:t>
            </a:r>
            <a:endParaRPr lang="en-US" sz="2400" b="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b="0" dirty="0" smtClean="0"/>
          </a:p>
          <a:p>
            <a:endParaRPr lang="en-CA" b="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b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318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57162" y="1458648"/>
            <a:ext cx="8672513" cy="4334933"/>
          </a:xfrm>
        </p:spPr>
        <p:txBody>
          <a:bodyPr/>
          <a:lstStyle/>
          <a:p>
            <a:pPr algn="ctr"/>
            <a:r>
              <a:rPr lang="en-CA" sz="2800" dirty="0" smtClean="0">
                <a:solidFill>
                  <a:srgbClr val="176238"/>
                </a:solidFill>
              </a:rPr>
              <a:t>Issues that will be discussed in future seminars:</a:t>
            </a:r>
            <a:endParaRPr lang="en-CA" sz="2800" dirty="0">
              <a:solidFill>
                <a:srgbClr val="176238"/>
              </a:solidFill>
            </a:endParaRPr>
          </a:p>
          <a:p>
            <a:pPr marL="857250" lvl="3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400" b="0" dirty="0" smtClean="0"/>
              <a:t>Tool validation </a:t>
            </a:r>
          </a:p>
          <a:p>
            <a:pPr marL="857250" lvl="3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400" b="0" dirty="0" smtClean="0"/>
              <a:t>Quality assessment and reporting checklists</a:t>
            </a:r>
          </a:p>
          <a:p>
            <a:pPr marL="857250" lvl="3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400" b="0" dirty="0" smtClean="0"/>
              <a:t>A review of existing outcome assessment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b="0" dirty="0"/>
          </a:p>
          <a:p>
            <a:r>
              <a:rPr lang="en-CA" sz="2800" dirty="0" smtClean="0">
                <a:solidFill>
                  <a:srgbClr val="176238"/>
                </a:solidFill>
              </a:rPr>
              <a:t>Suggestions for future seminars? </a:t>
            </a:r>
            <a:endParaRPr lang="en-CA" sz="2800" dirty="0">
              <a:solidFill>
                <a:srgbClr val="176238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8494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6067" y="2747181"/>
            <a:ext cx="448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271" y="3743451"/>
            <a:ext cx="823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remainder of this session is available for those of you with initial ideas or thoughts…</a:t>
            </a:r>
          </a:p>
        </p:txBody>
      </p:sp>
    </p:spTree>
    <p:extLst>
      <p:ext uri="{BB962C8B-B14F-4D97-AF65-F5344CB8AC3E}">
        <p14:creationId xmlns:p14="http://schemas.microsoft.com/office/powerpoint/2010/main" val="400047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814388" y="2057402"/>
            <a:ext cx="7562850" cy="3685031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/>
              <a:t>Update participants </a:t>
            </a:r>
            <a:r>
              <a:rPr lang="en-US" b="0" dirty="0" smtClean="0"/>
              <a:t>on: </a:t>
            </a:r>
          </a:p>
          <a:p>
            <a:pPr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 smtClean="0"/>
              <a:t>		(</a:t>
            </a:r>
            <a:r>
              <a:rPr lang="en-US" b="0" dirty="0" err="1"/>
              <a:t>i</a:t>
            </a:r>
            <a:r>
              <a:rPr lang="en-US" b="0" dirty="0"/>
              <a:t>) the application </a:t>
            </a:r>
            <a:r>
              <a:rPr lang="en-US" b="0" dirty="0" smtClean="0"/>
              <a:t>process</a:t>
            </a:r>
          </a:p>
          <a:p>
            <a:pPr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0" dirty="0" smtClean="0"/>
              <a:t>(</a:t>
            </a:r>
            <a:r>
              <a:rPr lang="en-US" b="0" dirty="0"/>
              <a:t>ii) the methodological support for </a:t>
            </a:r>
            <a:r>
              <a:rPr lang="en-US" b="0" dirty="0" smtClean="0"/>
              <a:t>applications</a:t>
            </a:r>
          </a:p>
          <a:p>
            <a:pPr marL="342900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 smtClean="0"/>
              <a:t>Highlight </a:t>
            </a:r>
            <a:r>
              <a:rPr lang="en-US" b="0" dirty="0"/>
              <a:t>main strengths and limitations of reviewed applications</a:t>
            </a:r>
          </a:p>
          <a:p>
            <a:pPr marL="342900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/>
              <a:t>Discuss some strategies to address main limitations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176238"/>
                </a:solidFill>
              </a:rPr>
              <a:t>Objectives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881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F11BBC-5895-4DD6-ABC4-D7B353723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6109" y="1481321"/>
            <a:ext cx="7562850" cy="433493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CA" sz="3200" dirty="0">
                <a:solidFill>
                  <a:srgbClr val="176238"/>
                </a:solidFill>
              </a:rPr>
              <a:t>Application </a:t>
            </a:r>
            <a:r>
              <a:rPr lang="en-CA" sz="3200" dirty="0" smtClean="0">
                <a:solidFill>
                  <a:srgbClr val="176238"/>
                </a:solidFill>
              </a:rPr>
              <a:t>process</a:t>
            </a:r>
            <a:endParaRPr lang="en-CA" dirty="0">
              <a:solidFill>
                <a:srgbClr val="176238"/>
              </a:solidFill>
            </a:endParaRPr>
          </a:p>
          <a:p>
            <a:pPr marL="5715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400" b="0" dirty="0" smtClean="0"/>
              <a:t>Changes to the fund</a:t>
            </a:r>
            <a:endParaRPr lang="en-CA" sz="2400" b="0" dirty="0"/>
          </a:p>
          <a:p>
            <a:pPr marL="5715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400" b="0" dirty="0"/>
              <a:t>Eligibility criteria</a:t>
            </a:r>
          </a:p>
          <a:p>
            <a:pPr marL="5715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400" b="0" dirty="0"/>
              <a:t>Priority criteria </a:t>
            </a:r>
          </a:p>
        </p:txBody>
      </p:sp>
    </p:spTree>
    <p:extLst>
      <p:ext uri="{BB962C8B-B14F-4D97-AF65-F5344CB8AC3E}">
        <p14:creationId xmlns:p14="http://schemas.microsoft.com/office/powerpoint/2010/main" val="248377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9BA7CE-7C2F-0F49-B3C6-5585911BFA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6011" y="1595605"/>
            <a:ext cx="7689532" cy="4334933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176238"/>
                </a:solidFill>
              </a:rPr>
              <a:t>Updated application </a:t>
            </a:r>
            <a:r>
              <a:rPr lang="en-US" sz="3200" dirty="0">
                <a:solidFill>
                  <a:srgbClr val="176238"/>
                </a:solidFill>
              </a:rPr>
              <a:t>process</a:t>
            </a:r>
            <a:r>
              <a:rPr lang="en-US" sz="3200" dirty="0" smtClean="0">
                <a:solidFill>
                  <a:srgbClr val="176238"/>
                </a:solidFill>
              </a:rPr>
              <a:t>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76238"/>
              </a:solidFill>
            </a:endParaRPr>
          </a:p>
          <a:p>
            <a:pPr marL="857250" lvl="3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0" dirty="0" smtClean="0"/>
              <a:t>There </a:t>
            </a:r>
            <a:r>
              <a:rPr lang="en-US" sz="2400" b="0" dirty="0"/>
              <a:t>is no deadline, applications can be sent to Jacqueline at any time.</a:t>
            </a:r>
          </a:p>
          <a:p>
            <a:pPr marL="857250" lvl="3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0" dirty="0"/>
              <a:t>Each application reviewed by 3 </a:t>
            </a:r>
            <a:r>
              <a:rPr lang="en-US" sz="2400" b="0" dirty="0" smtClean="0"/>
              <a:t>reviewers (both internal and external)</a:t>
            </a:r>
          </a:p>
          <a:p>
            <a:pPr marL="857250" lvl="3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400" b="0" dirty="0" smtClean="0"/>
              <a:t>Applicants will receive feedback from peer reviewers, based on which they may reapply.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sz="2000" b="0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3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771525" y="1272911"/>
            <a:ext cx="7765256" cy="433493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CA" sz="3200" dirty="0" smtClean="0">
                <a:solidFill>
                  <a:srgbClr val="176238"/>
                </a:solidFill>
              </a:rPr>
              <a:t>Support for Applications to the SDERF</a:t>
            </a:r>
          </a:p>
          <a:p>
            <a:pPr marL="5715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sz="2400" b="0" dirty="0" smtClean="0"/>
              <a:t>Methodological support will be provided at any stage of the research proposal</a:t>
            </a:r>
          </a:p>
          <a:p>
            <a:pPr marL="571500" lvl="2" indent="-342900">
              <a:buFont typeface="Courier New" panose="02070309020205020404" pitchFamily="49" charset="0"/>
              <a:buChar char="o"/>
            </a:pPr>
            <a:r>
              <a:rPr lang="en-CA" sz="2400" b="0" dirty="0" smtClean="0"/>
              <a:t>Faculty can approach any member of the Unit for methodological support </a:t>
            </a:r>
          </a:p>
          <a:p>
            <a:pPr marL="571500" lvl="2" indent="-342900">
              <a:buFont typeface="Courier New" panose="02070309020205020404" pitchFamily="49" charset="0"/>
              <a:buChar char="o"/>
            </a:pPr>
            <a:r>
              <a:rPr lang="en-CA" sz="2400" b="0" dirty="0" smtClean="0"/>
              <a:t>Support can be requested by email to the Unit (</a:t>
            </a:r>
            <a:r>
              <a:rPr lang="en-CA" sz="2400" b="0" dirty="0" smtClean="0">
                <a:hlinkClick r:id="rId3"/>
              </a:rPr>
              <a:t>dentersu@ualberta.ca</a:t>
            </a:r>
            <a:r>
              <a:rPr lang="en-CA" sz="2400" b="0" dirty="0" smtClean="0"/>
              <a:t>) in general, or to any individual person</a:t>
            </a:r>
          </a:p>
          <a:p>
            <a:pPr marL="571500" lvl="2" indent="-342900">
              <a:buFont typeface="Courier New" panose="02070309020205020404" pitchFamily="49" charset="0"/>
              <a:buChar char="o"/>
            </a:pPr>
            <a:r>
              <a:rPr lang="en-CA" sz="2400" b="0" dirty="0" smtClean="0"/>
              <a:t>Preferred meeting location is Starbucks 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80194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20327" y="1466554"/>
            <a:ext cx="8563958" cy="433493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CA" sz="3200" dirty="0" smtClean="0">
                <a:solidFill>
                  <a:srgbClr val="176238"/>
                </a:solidFill>
              </a:rPr>
              <a:t>Other Changes to the Application</a:t>
            </a:r>
            <a:endParaRPr lang="en-US" sz="3200" dirty="0" smtClean="0">
              <a:solidFill>
                <a:srgbClr val="176238"/>
              </a:solidFill>
            </a:endParaRPr>
          </a:p>
          <a:p>
            <a:pPr marL="800100" lvl="3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0" dirty="0" smtClean="0"/>
              <a:t>Reporting </a:t>
            </a:r>
            <a:r>
              <a:rPr lang="en-US" sz="2400" b="0" dirty="0"/>
              <a:t>required at the completion of the </a:t>
            </a:r>
            <a:r>
              <a:rPr lang="en-US" sz="2400" b="0" dirty="0" smtClean="0"/>
              <a:t>grant</a:t>
            </a:r>
            <a:endParaRPr lang="en-US" sz="2400" b="0" dirty="0"/>
          </a:p>
          <a:p>
            <a:pPr marL="800100" lvl="3" indent="-285750">
              <a:buFont typeface="Courier New" panose="02070309020205020404" pitchFamily="49" charset="0"/>
              <a:buChar char="o"/>
            </a:pPr>
            <a:r>
              <a:rPr lang="en-US" sz="2400" b="0" dirty="0"/>
              <a:t>Ways you can participate:</a:t>
            </a:r>
          </a:p>
          <a:p>
            <a:pPr marL="284162" lvl="3" indent="0"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b="0" dirty="0" smtClean="0"/>
              <a:t>PI</a:t>
            </a:r>
            <a:r>
              <a:rPr lang="en-US" sz="2400" b="0" dirty="0"/>
              <a:t>, Co-PI, Co-I </a:t>
            </a:r>
          </a:p>
          <a:p>
            <a:pPr marL="284162" lvl="3" indent="0">
              <a:spcAft>
                <a:spcPts val="0"/>
              </a:spcAft>
              <a:buNone/>
            </a:pPr>
            <a:r>
              <a:rPr lang="en-US" sz="2400" b="0" dirty="0" smtClean="0"/>
              <a:t>		</a:t>
            </a:r>
            <a:r>
              <a:rPr lang="en-US" sz="1400" b="0" dirty="0" smtClean="0"/>
              <a:t>At </a:t>
            </a:r>
            <a:r>
              <a:rPr lang="en-US" sz="1400" b="0" dirty="0"/>
              <a:t>any time, an applicant can only hold 2 awards as PI, and 2 additional awards as co-PI</a:t>
            </a:r>
            <a:r>
              <a:rPr lang="en-US" sz="1400" b="0" dirty="0" smtClean="0"/>
              <a:t>.</a:t>
            </a:r>
            <a:endParaRPr lang="en-US" sz="1400" b="0" dirty="0"/>
          </a:p>
          <a:p>
            <a:pPr marL="800100" lvl="3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0" dirty="0" smtClean="0"/>
              <a:t>Funds </a:t>
            </a:r>
            <a:r>
              <a:rPr lang="en-US" sz="2400" b="0" dirty="0"/>
              <a:t>may be used for costs related to open access publication fees for peer-reviewed manuscript publications.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541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55092A-5698-854D-AA3D-B356A382B0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2455" y="1462881"/>
            <a:ext cx="8854387" cy="4334933"/>
          </a:xfrm>
        </p:spPr>
        <p:txBody>
          <a:bodyPr/>
          <a:lstStyle/>
          <a:p>
            <a:pPr algn="ctr"/>
            <a:r>
              <a:rPr lang="en-CA" sz="2800" dirty="0" smtClean="0">
                <a:solidFill>
                  <a:srgbClr val="176238"/>
                </a:solidFill>
              </a:rPr>
              <a:t>Examples of Proposals that fit the Priority Criteria:</a:t>
            </a:r>
          </a:p>
          <a:p>
            <a:r>
              <a:rPr lang="en-CA" b="0" dirty="0"/>
              <a:t>	</a:t>
            </a:r>
            <a:r>
              <a:rPr lang="en-CA" b="0" dirty="0" smtClean="0"/>
              <a:t>Alignment with:</a:t>
            </a:r>
          </a:p>
          <a:p>
            <a:pPr marL="971550" lvl="3" indent="-457200">
              <a:buFont typeface="Courier New" panose="02070309020205020404" pitchFamily="49" charset="0"/>
              <a:buChar char="o"/>
            </a:pPr>
            <a:r>
              <a:rPr lang="en-CA" sz="2400" dirty="0" smtClean="0"/>
              <a:t>CRC curriculum renewal implementation, evaluation initiative</a:t>
            </a:r>
          </a:p>
          <a:p>
            <a:pPr lvl="4" indent="0">
              <a:buNone/>
            </a:pPr>
            <a:r>
              <a:rPr lang="en-CA" sz="2600" dirty="0"/>
              <a:t>	</a:t>
            </a:r>
            <a:r>
              <a:rPr lang="en-CA" sz="2600" dirty="0" smtClean="0"/>
              <a:t>	- For example: Guiding principles related to 			content, teaching methods, and technology </a:t>
            </a:r>
          </a:p>
          <a:p>
            <a:pPr marL="971550" lvl="3" indent="-457200">
              <a:buFont typeface="Courier New" panose="02070309020205020404" pitchFamily="49" charset="0"/>
              <a:buChar char="o"/>
            </a:pPr>
            <a:r>
              <a:rPr lang="en-CA" sz="2400" b="0" dirty="0" smtClean="0"/>
              <a:t>Strategic plan of the School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0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758407" y="1071327"/>
            <a:ext cx="7562850" cy="433493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CA" sz="3200" dirty="0" smtClean="0">
                <a:solidFill>
                  <a:srgbClr val="176238"/>
                </a:solidFill>
              </a:rPr>
              <a:t>Quality Assessment Criteria</a:t>
            </a:r>
          </a:p>
          <a:p>
            <a:pPr marL="0" lvl="3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b="0" dirty="0" smtClean="0"/>
              <a:t>Novelty and relevance of the research topic</a:t>
            </a:r>
          </a:p>
          <a:p>
            <a:pPr marL="0" lvl="3" indent="-342900">
              <a:buFont typeface="Courier New" panose="02070309020205020404" pitchFamily="49" charset="0"/>
              <a:buChar char="o"/>
            </a:pPr>
            <a:r>
              <a:rPr lang="en-CA" sz="2000" b="0" dirty="0" smtClean="0"/>
              <a:t>Definition of the research focus</a:t>
            </a:r>
          </a:p>
          <a:p>
            <a:pPr marL="0" lvl="3" indent="-342900">
              <a:buFont typeface="Courier New" panose="02070309020205020404" pitchFamily="49" charset="0"/>
              <a:buChar char="o"/>
            </a:pPr>
            <a:r>
              <a:rPr lang="en-CA" sz="2000" b="0" dirty="0" smtClean="0"/>
              <a:t>Adequacy of the research method</a:t>
            </a:r>
          </a:p>
          <a:p>
            <a:pPr marL="0" lvl="3" indent="-342900">
              <a:buFont typeface="Courier New" panose="02070309020205020404" pitchFamily="49" charset="0"/>
              <a:buChar char="o"/>
            </a:pPr>
            <a:r>
              <a:rPr lang="en-CA" sz="2000" b="0" dirty="0" smtClean="0"/>
              <a:t>Feasibility of the project</a:t>
            </a:r>
          </a:p>
          <a:p>
            <a:pPr marL="0" lvl="3" indent="-342900">
              <a:buFont typeface="Courier New" panose="02070309020205020404" pitchFamily="49" charset="0"/>
              <a:buChar char="o"/>
            </a:pPr>
            <a:r>
              <a:rPr lang="en-US" sz="2000" b="0" dirty="0"/>
              <a:t>Quality and feasibility of the knowledge translation plan </a:t>
            </a:r>
            <a:endParaRPr lang="en-US" sz="2000" b="0" dirty="0" smtClean="0"/>
          </a:p>
          <a:p>
            <a:pPr marL="0" lvl="3" indent="-342900">
              <a:buFont typeface="Courier New" panose="02070309020205020404" pitchFamily="49" charset="0"/>
              <a:buChar char="o"/>
            </a:pPr>
            <a:r>
              <a:rPr lang="en-US" sz="2000" b="0" dirty="0"/>
              <a:t>Quality of the academic writing </a:t>
            </a:r>
          </a:p>
          <a:p>
            <a:pPr marL="0" lvl="3" indent="-342900">
              <a:buFont typeface="Courier New" panose="02070309020205020404" pitchFamily="49" charset="0"/>
              <a:buChar char="o"/>
            </a:pPr>
            <a:r>
              <a:rPr lang="en-CA" sz="2000" b="0" dirty="0" smtClean="0"/>
              <a:t>Training of the research team </a:t>
            </a:r>
          </a:p>
          <a:p>
            <a:pPr marL="0" lvl="3" indent="-342900">
              <a:buFont typeface="Courier New" panose="02070309020205020404" pitchFamily="49" charset="0"/>
              <a:buChar char="o"/>
            </a:pPr>
            <a:r>
              <a:rPr lang="en-CA" sz="2000" b="0" dirty="0" smtClean="0"/>
              <a:t>Level of collaboration  </a:t>
            </a:r>
          </a:p>
          <a:p>
            <a:pPr marL="0" lvl="3" indent="-342900">
              <a:buFont typeface="Courier New" panose="02070309020205020404" pitchFamily="49" charset="0"/>
              <a:buChar char="o"/>
            </a:pPr>
            <a:r>
              <a:rPr lang="en-CA" sz="2000" b="0" dirty="0" smtClean="0"/>
              <a:t>Appropriate </a:t>
            </a:r>
            <a:r>
              <a:rPr lang="en-CA" sz="2000" b="0" dirty="0"/>
              <a:t>references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1400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F11BBC-5895-4DD6-ABC4-D7B353723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6109" y="1181284"/>
            <a:ext cx="7562850" cy="4334933"/>
          </a:xfrm>
        </p:spPr>
        <p:txBody>
          <a:bodyPr/>
          <a:lstStyle/>
          <a:p>
            <a:pPr algn="ctr"/>
            <a:r>
              <a:rPr lang="en-CA" sz="3200" dirty="0">
                <a:solidFill>
                  <a:srgbClr val="176238"/>
                </a:solidFill>
              </a:rPr>
              <a:t>Strengths of applications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Collaboration within departments and faculty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Research topics that fit within the CRC plan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Research on novel and practical educational problems  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/>
              <a:t>Collection of </a:t>
            </a:r>
            <a:r>
              <a:rPr lang="en-CA" b="0" dirty="0" smtClean="0"/>
              <a:t>quantitative </a:t>
            </a:r>
            <a:r>
              <a:rPr lang="en-CA" b="0" dirty="0"/>
              <a:t>and </a:t>
            </a:r>
            <a:r>
              <a:rPr lang="en-CA" b="0" dirty="0" smtClean="0"/>
              <a:t>qualitative </a:t>
            </a:r>
            <a:r>
              <a:rPr lang="en-CA" b="0" dirty="0"/>
              <a:t>data to answer research questions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b="0" dirty="0" smtClean="0"/>
              <a:t>Proper reference of literature sources  </a:t>
            </a:r>
            <a:endParaRPr lang="en-CA" b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0983850"/>
      </p:ext>
    </p:extLst>
  </p:cSld>
  <p:clrMapOvr>
    <a:masterClrMapping/>
  </p:clrMapOvr>
</p:sld>
</file>

<file path=ppt/theme/theme1.xml><?xml version="1.0" encoding="utf-8"?>
<a:theme xmlns:a="http://schemas.openxmlformats.org/drawingml/2006/main" name="DentistryPresentatio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Dentistry_Presentation_template (2)</Template>
  <TotalTime>0</TotalTime>
  <Words>622</Words>
  <Application>Microsoft Office PowerPoint</Application>
  <PresentationFormat>On-screen Show (4:3)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Geneva</vt:lpstr>
      <vt:lpstr>Lucida Grande</vt:lpstr>
      <vt:lpstr>DentistryPresentation-template</vt:lpstr>
      <vt:lpstr>PowerPoint Presentation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2016-09-09T21:10:21Z</dcterms:created>
  <dcterms:modified xsi:type="dcterms:W3CDTF">2018-09-27T17:35:30Z</dcterms:modified>
</cp:coreProperties>
</file>